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0"/>
  </p:notesMasterIdLst>
  <p:sldIdLst>
    <p:sldId id="256" r:id="rId2"/>
    <p:sldId id="287" r:id="rId3"/>
    <p:sldId id="285" r:id="rId4"/>
    <p:sldId id="275" r:id="rId5"/>
    <p:sldId id="260" r:id="rId6"/>
    <p:sldId id="279" r:id="rId7"/>
    <p:sldId id="302" r:id="rId8"/>
    <p:sldId id="280" r:id="rId9"/>
    <p:sldId id="281" r:id="rId10"/>
    <p:sldId id="272" r:id="rId11"/>
    <p:sldId id="276" r:id="rId12"/>
    <p:sldId id="273" r:id="rId13"/>
    <p:sldId id="277" r:id="rId14"/>
    <p:sldId id="309" r:id="rId15"/>
    <p:sldId id="304" r:id="rId16"/>
    <p:sldId id="306" r:id="rId17"/>
    <p:sldId id="307" r:id="rId18"/>
    <p:sldId id="28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837" autoAdjust="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58CE1-149F-D244-95E7-0957E3CDB3DB}" type="doc">
      <dgm:prSet loTypeId="urn:microsoft.com/office/officeart/2005/8/layout/pList2" loCatId="hierarchy" qsTypeId="urn:microsoft.com/office/officeart/2005/8/quickstyle/simple2" qsCatId="simple" csTypeId="urn:microsoft.com/office/officeart/2005/8/colors/accent1_1" csCatId="accent1" phldr="1"/>
      <dgm:spPr/>
      <dgm:t>
        <a:bodyPr/>
        <a:lstStyle/>
        <a:p>
          <a:endParaRPr lang="en-US"/>
        </a:p>
      </dgm:t>
    </dgm:pt>
    <dgm:pt modelId="{942D8667-F6C2-9F40-858B-6732E1382D58}">
      <dgm:prSet phldrT="[Text]" custT="1"/>
      <dgm:spPr/>
      <dgm:t>
        <a:bodyPr/>
        <a:lstStyle/>
        <a:p>
          <a:r>
            <a:rPr lang="en-US" sz="2000" dirty="0"/>
            <a:t>A) </a:t>
          </a:r>
          <a:r>
            <a:rPr lang="en-US" sz="2000" dirty="0" err="1"/>
            <a:t>Eğitim</a:t>
          </a:r>
          <a:r>
            <a:rPr lang="en-US" sz="2000" dirty="0"/>
            <a:t> – </a:t>
          </a:r>
          <a:r>
            <a:rPr lang="en-US" sz="2000" dirty="0" err="1"/>
            <a:t>Öğretim</a:t>
          </a:r>
          <a:endParaRPr lang="en-US" sz="2000" dirty="0"/>
        </a:p>
        <a:p>
          <a:r>
            <a:rPr lang="en-US" sz="2000" dirty="0"/>
            <a:t>(</a:t>
          </a:r>
          <a:r>
            <a:rPr lang="en-US" sz="2000" dirty="0" err="1"/>
            <a:t>İçerik</a:t>
          </a:r>
          <a:r>
            <a:rPr lang="en-US" sz="2000" dirty="0"/>
            <a:t> </a:t>
          </a:r>
          <a:r>
            <a:rPr lang="en-US" sz="2000" dirty="0" err="1"/>
            <a:t>Geliştirme</a:t>
          </a:r>
          <a:r>
            <a:rPr lang="en-US" sz="2000" dirty="0"/>
            <a:t>)</a:t>
          </a:r>
        </a:p>
      </dgm:t>
    </dgm:pt>
    <dgm:pt modelId="{013F7465-7B42-1A45-82C1-34BBA4ACF7D3}" type="parTrans" cxnId="{FCF3EA27-EA3D-7649-BF2E-C6F982FC9BA2}">
      <dgm:prSet/>
      <dgm:spPr/>
      <dgm:t>
        <a:bodyPr/>
        <a:lstStyle/>
        <a:p>
          <a:endParaRPr lang="en-US" sz="2000"/>
        </a:p>
      </dgm:t>
    </dgm:pt>
    <dgm:pt modelId="{54D50142-4FE5-9342-AAAD-B04144AADE1F}" type="sibTrans" cxnId="{FCF3EA27-EA3D-7649-BF2E-C6F982FC9BA2}">
      <dgm:prSet/>
      <dgm:spPr/>
      <dgm:t>
        <a:bodyPr/>
        <a:lstStyle/>
        <a:p>
          <a:endParaRPr lang="en-US" sz="2000"/>
        </a:p>
      </dgm:t>
    </dgm:pt>
    <dgm:pt modelId="{15053AB7-1D6C-9744-A0E7-C8718EAD8FB6}">
      <dgm:prSet phldrT="[Text]" custT="1"/>
      <dgm:spPr/>
      <dgm:t>
        <a:bodyPr/>
        <a:lstStyle/>
        <a:p>
          <a:r>
            <a:rPr lang="en-US" sz="2000" dirty="0"/>
            <a:t>B) </a:t>
          </a:r>
          <a:r>
            <a:rPr lang="en-US" sz="2000" dirty="0" err="1"/>
            <a:t>Ölçme</a:t>
          </a:r>
          <a:r>
            <a:rPr lang="en-US" sz="2000" dirty="0"/>
            <a:t> – </a:t>
          </a:r>
          <a:r>
            <a:rPr lang="en-US" sz="2000" dirty="0" err="1"/>
            <a:t>Değerlendirme</a:t>
          </a:r>
          <a:r>
            <a:rPr lang="en-US" sz="2000" dirty="0"/>
            <a:t> </a:t>
          </a:r>
        </a:p>
        <a:p>
          <a:r>
            <a:rPr lang="en-US" sz="2000" dirty="0"/>
            <a:t>(</a:t>
          </a:r>
          <a:r>
            <a:rPr lang="en-US" sz="2000" dirty="0" err="1"/>
            <a:t>Sınav</a:t>
          </a:r>
          <a:r>
            <a:rPr lang="en-US" sz="2000" dirty="0"/>
            <a:t> </a:t>
          </a:r>
          <a:r>
            <a:rPr lang="en-US" sz="2000" dirty="0" err="1"/>
            <a:t>Yönetimi</a:t>
          </a:r>
          <a:r>
            <a:rPr lang="en-US" sz="2000" dirty="0"/>
            <a:t>)</a:t>
          </a:r>
        </a:p>
      </dgm:t>
    </dgm:pt>
    <dgm:pt modelId="{CEA50087-965D-E44E-B038-CADDCB91E0DB}" type="parTrans" cxnId="{D2D3A246-6F43-1B4D-B0B4-1B0D1ABEF206}">
      <dgm:prSet/>
      <dgm:spPr/>
      <dgm:t>
        <a:bodyPr/>
        <a:lstStyle/>
        <a:p>
          <a:endParaRPr lang="en-US" sz="2000"/>
        </a:p>
      </dgm:t>
    </dgm:pt>
    <dgm:pt modelId="{6A748A60-98BE-4443-B77F-8C61773698CB}" type="sibTrans" cxnId="{D2D3A246-6F43-1B4D-B0B4-1B0D1ABEF206}">
      <dgm:prSet/>
      <dgm:spPr/>
      <dgm:t>
        <a:bodyPr/>
        <a:lstStyle/>
        <a:p>
          <a:endParaRPr lang="en-US" sz="2000"/>
        </a:p>
      </dgm:t>
    </dgm:pt>
    <dgm:pt modelId="{A93DE918-C102-8F40-A4E3-3F841CE0E07D}">
      <dgm:prSet phldrT="[Text]" custT="1"/>
      <dgm:spPr/>
      <dgm:t>
        <a:bodyPr/>
        <a:lstStyle/>
        <a:p>
          <a:r>
            <a:rPr lang="en-US" sz="2000" dirty="0"/>
            <a:t>C) </a:t>
          </a:r>
          <a:r>
            <a:rPr lang="en-US" sz="2000" dirty="0" err="1"/>
            <a:t>İdari</a:t>
          </a:r>
          <a:r>
            <a:rPr lang="en-US" sz="2000" dirty="0"/>
            <a:t> </a:t>
          </a:r>
          <a:r>
            <a:rPr lang="en-US" sz="2000" dirty="0" err="1"/>
            <a:t>İşler</a:t>
          </a:r>
          <a:endParaRPr lang="en-US" sz="2000" dirty="0"/>
        </a:p>
      </dgm:t>
    </dgm:pt>
    <dgm:pt modelId="{C4C177D8-C0B9-204C-B746-1F7BB1ECA084}" type="parTrans" cxnId="{60C894CB-B042-7548-B4C1-8409235E83E4}">
      <dgm:prSet/>
      <dgm:spPr/>
      <dgm:t>
        <a:bodyPr/>
        <a:lstStyle/>
        <a:p>
          <a:endParaRPr lang="en-US" sz="2000"/>
        </a:p>
      </dgm:t>
    </dgm:pt>
    <dgm:pt modelId="{45B4D12A-E5C8-734B-A4D6-9D8526E57EDC}" type="sibTrans" cxnId="{60C894CB-B042-7548-B4C1-8409235E83E4}">
      <dgm:prSet/>
      <dgm:spPr/>
      <dgm:t>
        <a:bodyPr/>
        <a:lstStyle/>
        <a:p>
          <a:endParaRPr lang="en-US" sz="2000"/>
        </a:p>
      </dgm:t>
    </dgm:pt>
    <dgm:pt modelId="{3742BC31-68E8-854D-89C2-3A80058E8357}">
      <dgm:prSet phldrT="[Text]" custT="1"/>
      <dgm:spPr/>
      <dgm:t>
        <a:bodyPr/>
        <a:lstStyle/>
        <a:p>
          <a:r>
            <a:rPr lang="en-US" sz="2000" dirty="0"/>
            <a:t>D) </a:t>
          </a:r>
          <a:r>
            <a:rPr lang="en-US" sz="2000" dirty="0" err="1"/>
            <a:t>Akademik</a:t>
          </a:r>
          <a:r>
            <a:rPr lang="en-US" sz="2000" dirty="0"/>
            <a:t> </a:t>
          </a:r>
          <a:r>
            <a:rPr lang="en-US" sz="2000" dirty="0" err="1"/>
            <a:t>Çalışmalar</a:t>
          </a:r>
          <a:endParaRPr lang="en-US" sz="2000" dirty="0"/>
        </a:p>
      </dgm:t>
    </dgm:pt>
    <dgm:pt modelId="{826CC961-C316-B141-8151-10B0A2492E0E}" type="parTrans" cxnId="{ED5D5035-27FC-F647-B75A-CE41EC3D2B4E}">
      <dgm:prSet/>
      <dgm:spPr/>
      <dgm:t>
        <a:bodyPr/>
        <a:lstStyle/>
        <a:p>
          <a:endParaRPr lang="en-US" sz="2000"/>
        </a:p>
      </dgm:t>
    </dgm:pt>
    <dgm:pt modelId="{3F466AA8-1971-C343-90B8-5110CC162F99}" type="sibTrans" cxnId="{ED5D5035-27FC-F647-B75A-CE41EC3D2B4E}">
      <dgm:prSet/>
      <dgm:spPr/>
      <dgm:t>
        <a:bodyPr/>
        <a:lstStyle/>
        <a:p>
          <a:endParaRPr lang="en-US" sz="2000"/>
        </a:p>
      </dgm:t>
    </dgm:pt>
    <dgm:pt modelId="{DE6767B0-6CA7-8549-8CDF-B764A650391C}" type="pres">
      <dgm:prSet presAssocID="{34F58CE1-149F-D244-95E7-0957E3CDB3DB}" presName="Name0" presStyleCnt="0">
        <dgm:presLayoutVars>
          <dgm:dir/>
          <dgm:resizeHandles val="exact"/>
        </dgm:presLayoutVars>
      </dgm:prSet>
      <dgm:spPr/>
      <dgm:t>
        <a:bodyPr/>
        <a:lstStyle/>
        <a:p>
          <a:endParaRPr lang="en-US"/>
        </a:p>
      </dgm:t>
    </dgm:pt>
    <dgm:pt modelId="{E3AE43B8-D143-0E45-961A-09013163DFB7}" type="pres">
      <dgm:prSet presAssocID="{34F58CE1-149F-D244-95E7-0957E3CDB3DB}" presName="bkgdShp" presStyleLbl="alignAccFollowNode1" presStyleIdx="0" presStyleCnt="1"/>
      <dgm:spPr/>
    </dgm:pt>
    <dgm:pt modelId="{47035872-367D-D24D-9A87-5E92964017DC}" type="pres">
      <dgm:prSet presAssocID="{34F58CE1-149F-D244-95E7-0957E3CDB3DB}" presName="linComp" presStyleCnt="0"/>
      <dgm:spPr/>
    </dgm:pt>
    <dgm:pt modelId="{E2AC28A8-425A-904F-BA01-8843BD2A216F}" type="pres">
      <dgm:prSet presAssocID="{942D8667-F6C2-9F40-858B-6732E1382D58}" presName="compNode" presStyleCnt="0"/>
      <dgm:spPr/>
    </dgm:pt>
    <dgm:pt modelId="{588EF957-2DB6-4547-A318-8AC865416ECD}" type="pres">
      <dgm:prSet presAssocID="{942D8667-F6C2-9F40-858B-6732E1382D58}" presName="node" presStyleLbl="node1" presStyleIdx="0" presStyleCnt="4">
        <dgm:presLayoutVars>
          <dgm:bulletEnabled val="1"/>
        </dgm:presLayoutVars>
      </dgm:prSet>
      <dgm:spPr/>
      <dgm:t>
        <a:bodyPr/>
        <a:lstStyle/>
        <a:p>
          <a:endParaRPr lang="en-US"/>
        </a:p>
      </dgm:t>
    </dgm:pt>
    <dgm:pt modelId="{FE26C4F5-1AEF-444E-BC86-7A0E4F2DDAE7}" type="pres">
      <dgm:prSet presAssocID="{942D8667-F6C2-9F40-858B-6732E1382D58}" presName="invisiNode" presStyleLbl="node1" presStyleIdx="0" presStyleCnt="4"/>
      <dgm:spPr/>
    </dgm:pt>
    <dgm:pt modelId="{0216CC56-54F2-0541-82AE-087E6CF2C94B}" type="pres">
      <dgm:prSet presAssocID="{942D8667-F6C2-9F40-858B-6732E1382D58}" presName="imagNode" presStyleLbl="fgImgPlac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47B41194-22A2-7C4A-8B68-875378CD5825}" type="pres">
      <dgm:prSet presAssocID="{54D50142-4FE5-9342-AAAD-B04144AADE1F}" presName="sibTrans" presStyleLbl="sibTrans2D1" presStyleIdx="0" presStyleCnt="0"/>
      <dgm:spPr/>
      <dgm:t>
        <a:bodyPr/>
        <a:lstStyle/>
        <a:p>
          <a:endParaRPr lang="en-US"/>
        </a:p>
      </dgm:t>
    </dgm:pt>
    <dgm:pt modelId="{C2DE147F-88AF-C94D-A8D9-5E64E86EF291}" type="pres">
      <dgm:prSet presAssocID="{15053AB7-1D6C-9744-A0E7-C8718EAD8FB6}" presName="compNode" presStyleCnt="0"/>
      <dgm:spPr/>
    </dgm:pt>
    <dgm:pt modelId="{E527CFDE-DB52-8745-B4CB-240DB5C7D534}" type="pres">
      <dgm:prSet presAssocID="{15053AB7-1D6C-9744-A0E7-C8718EAD8FB6}" presName="node" presStyleLbl="node1" presStyleIdx="1" presStyleCnt="4">
        <dgm:presLayoutVars>
          <dgm:bulletEnabled val="1"/>
        </dgm:presLayoutVars>
      </dgm:prSet>
      <dgm:spPr/>
      <dgm:t>
        <a:bodyPr/>
        <a:lstStyle/>
        <a:p>
          <a:endParaRPr lang="en-US"/>
        </a:p>
      </dgm:t>
    </dgm:pt>
    <dgm:pt modelId="{5CCD7D7F-5D0D-CE46-8B7E-85489A374C6E}" type="pres">
      <dgm:prSet presAssocID="{15053AB7-1D6C-9744-A0E7-C8718EAD8FB6}" presName="invisiNode" presStyleLbl="node1" presStyleIdx="1" presStyleCnt="4"/>
      <dgm:spPr/>
    </dgm:pt>
    <dgm:pt modelId="{0353212E-05BA-A74D-8A1B-433ABBD9BFE4}" type="pres">
      <dgm:prSet presAssocID="{15053AB7-1D6C-9744-A0E7-C8718EAD8FB6}" presName="imagNode" presStyleLbl="fgImgPlac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02906BFE-1146-9D4D-A411-6820A124E5A7}" type="pres">
      <dgm:prSet presAssocID="{6A748A60-98BE-4443-B77F-8C61773698CB}" presName="sibTrans" presStyleLbl="sibTrans2D1" presStyleIdx="0" presStyleCnt="0"/>
      <dgm:spPr/>
      <dgm:t>
        <a:bodyPr/>
        <a:lstStyle/>
        <a:p>
          <a:endParaRPr lang="en-US"/>
        </a:p>
      </dgm:t>
    </dgm:pt>
    <dgm:pt modelId="{B074B908-8ACF-FC46-90CC-F3EDBD937376}" type="pres">
      <dgm:prSet presAssocID="{A93DE918-C102-8F40-A4E3-3F841CE0E07D}" presName="compNode" presStyleCnt="0"/>
      <dgm:spPr/>
    </dgm:pt>
    <dgm:pt modelId="{ED938446-7942-C842-A60F-B3BC49B078CD}" type="pres">
      <dgm:prSet presAssocID="{A93DE918-C102-8F40-A4E3-3F841CE0E07D}" presName="node" presStyleLbl="node1" presStyleIdx="2" presStyleCnt="4">
        <dgm:presLayoutVars>
          <dgm:bulletEnabled val="1"/>
        </dgm:presLayoutVars>
      </dgm:prSet>
      <dgm:spPr/>
      <dgm:t>
        <a:bodyPr/>
        <a:lstStyle/>
        <a:p>
          <a:endParaRPr lang="en-US"/>
        </a:p>
      </dgm:t>
    </dgm:pt>
    <dgm:pt modelId="{FEE575F2-669F-B644-AA93-9F0E5B93F629}" type="pres">
      <dgm:prSet presAssocID="{A93DE918-C102-8F40-A4E3-3F841CE0E07D}" presName="invisiNode" presStyleLbl="node1" presStyleIdx="2" presStyleCnt="4"/>
      <dgm:spPr/>
    </dgm:pt>
    <dgm:pt modelId="{3BA60741-257F-9741-9A20-49B3AB7B7F6D}" type="pres">
      <dgm:prSet presAssocID="{A93DE918-C102-8F40-A4E3-3F841CE0E07D}"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000" t="2000" b="-9000"/>
          </a:stretch>
        </a:blipFill>
      </dgm:spPr>
    </dgm:pt>
    <dgm:pt modelId="{BE51F614-1D7D-9B43-8784-91EFB21899E6}" type="pres">
      <dgm:prSet presAssocID="{45B4D12A-E5C8-734B-A4D6-9D8526E57EDC}" presName="sibTrans" presStyleLbl="sibTrans2D1" presStyleIdx="0" presStyleCnt="0"/>
      <dgm:spPr/>
      <dgm:t>
        <a:bodyPr/>
        <a:lstStyle/>
        <a:p>
          <a:endParaRPr lang="en-US"/>
        </a:p>
      </dgm:t>
    </dgm:pt>
    <dgm:pt modelId="{EB5B9A4D-AF9F-E24D-A45F-FDD762424DDA}" type="pres">
      <dgm:prSet presAssocID="{3742BC31-68E8-854D-89C2-3A80058E8357}" presName="compNode" presStyleCnt="0"/>
      <dgm:spPr/>
    </dgm:pt>
    <dgm:pt modelId="{C386CA27-6305-8D41-9440-768D681BE5AF}" type="pres">
      <dgm:prSet presAssocID="{3742BC31-68E8-854D-89C2-3A80058E8357}" presName="node" presStyleLbl="node1" presStyleIdx="3" presStyleCnt="4">
        <dgm:presLayoutVars>
          <dgm:bulletEnabled val="1"/>
        </dgm:presLayoutVars>
      </dgm:prSet>
      <dgm:spPr/>
      <dgm:t>
        <a:bodyPr/>
        <a:lstStyle/>
        <a:p>
          <a:endParaRPr lang="en-US"/>
        </a:p>
      </dgm:t>
    </dgm:pt>
    <dgm:pt modelId="{FB5AB617-FC61-C942-B3E9-E469D9A9660B}" type="pres">
      <dgm:prSet presAssocID="{3742BC31-68E8-854D-89C2-3A80058E8357}" presName="invisiNode" presStyleLbl="node1" presStyleIdx="3" presStyleCnt="4"/>
      <dgm:spPr/>
    </dgm:pt>
    <dgm:pt modelId="{FCEB77C7-4293-AC47-B181-50A91C249EF1}" type="pres">
      <dgm:prSet presAssocID="{3742BC31-68E8-854D-89C2-3A80058E8357}" presName="imagNode" presStyleLbl="fgImgPlac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9000" r="-9000"/>
          </a:stretch>
        </a:blipFill>
      </dgm:spPr>
      <dgm:t>
        <a:bodyPr/>
        <a:lstStyle/>
        <a:p>
          <a:endParaRPr lang="en-US"/>
        </a:p>
      </dgm:t>
    </dgm:pt>
  </dgm:ptLst>
  <dgm:cxnLst>
    <dgm:cxn modelId="{7BA020C7-4257-9847-B194-A686367D0942}" type="presOf" srcId="{A93DE918-C102-8F40-A4E3-3F841CE0E07D}" destId="{ED938446-7942-C842-A60F-B3BC49B078CD}" srcOrd="0" destOrd="0" presId="urn:microsoft.com/office/officeart/2005/8/layout/pList2"/>
    <dgm:cxn modelId="{FCF3EA27-EA3D-7649-BF2E-C6F982FC9BA2}" srcId="{34F58CE1-149F-D244-95E7-0957E3CDB3DB}" destId="{942D8667-F6C2-9F40-858B-6732E1382D58}" srcOrd="0" destOrd="0" parTransId="{013F7465-7B42-1A45-82C1-34BBA4ACF7D3}" sibTransId="{54D50142-4FE5-9342-AAAD-B04144AADE1F}"/>
    <dgm:cxn modelId="{11C27D28-7B8D-E145-BFD0-14F5E6FA4BD7}" type="presOf" srcId="{15053AB7-1D6C-9744-A0E7-C8718EAD8FB6}" destId="{E527CFDE-DB52-8745-B4CB-240DB5C7D534}" srcOrd="0" destOrd="0" presId="urn:microsoft.com/office/officeart/2005/8/layout/pList2"/>
    <dgm:cxn modelId="{ED90E7AD-675C-C249-A7AF-54FB238938EB}" type="presOf" srcId="{3742BC31-68E8-854D-89C2-3A80058E8357}" destId="{C386CA27-6305-8D41-9440-768D681BE5AF}" srcOrd="0" destOrd="0" presId="urn:microsoft.com/office/officeart/2005/8/layout/pList2"/>
    <dgm:cxn modelId="{80F28C2B-F839-0342-BCF1-3F71064F2483}" type="presOf" srcId="{942D8667-F6C2-9F40-858B-6732E1382D58}" destId="{588EF957-2DB6-4547-A318-8AC865416ECD}" srcOrd="0" destOrd="0" presId="urn:microsoft.com/office/officeart/2005/8/layout/pList2"/>
    <dgm:cxn modelId="{0ECAF139-DD7F-C443-A587-022700EEC94D}" type="presOf" srcId="{6A748A60-98BE-4443-B77F-8C61773698CB}" destId="{02906BFE-1146-9D4D-A411-6820A124E5A7}" srcOrd="0" destOrd="0" presId="urn:microsoft.com/office/officeart/2005/8/layout/pList2"/>
    <dgm:cxn modelId="{128F84FF-E5DD-A340-A809-31F58D0606E5}" type="presOf" srcId="{45B4D12A-E5C8-734B-A4D6-9D8526E57EDC}" destId="{BE51F614-1D7D-9B43-8784-91EFB21899E6}" srcOrd="0" destOrd="0" presId="urn:microsoft.com/office/officeart/2005/8/layout/pList2"/>
    <dgm:cxn modelId="{ED5D5035-27FC-F647-B75A-CE41EC3D2B4E}" srcId="{34F58CE1-149F-D244-95E7-0957E3CDB3DB}" destId="{3742BC31-68E8-854D-89C2-3A80058E8357}" srcOrd="3" destOrd="0" parTransId="{826CC961-C316-B141-8151-10B0A2492E0E}" sibTransId="{3F466AA8-1971-C343-90B8-5110CC162F99}"/>
    <dgm:cxn modelId="{CFE2BD23-DD5D-1941-94BF-5481771C8D3E}" type="presOf" srcId="{54D50142-4FE5-9342-AAAD-B04144AADE1F}" destId="{47B41194-22A2-7C4A-8B68-875378CD5825}" srcOrd="0" destOrd="0" presId="urn:microsoft.com/office/officeart/2005/8/layout/pList2"/>
    <dgm:cxn modelId="{D2D3A246-6F43-1B4D-B0B4-1B0D1ABEF206}" srcId="{34F58CE1-149F-D244-95E7-0957E3CDB3DB}" destId="{15053AB7-1D6C-9744-A0E7-C8718EAD8FB6}" srcOrd="1" destOrd="0" parTransId="{CEA50087-965D-E44E-B038-CADDCB91E0DB}" sibTransId="{6A748A60-98BE-4443-B77F-8C61773698CB}"/>
    <dgm:cxn modelId="{60C894CB-B042-7548-B4C1-8409235E83E4}" srcId="{34F58CE1-149F-D244-95E7-0957E3CDB3DB}" destId="{A93DE918-C102-8F40-A4E3-3F841CE0E07D}" srcOrd="2" destOrd="0" parTransId="{C4C177D8-C0B9-204C-B746-1F7BB1ECA084}" sibTransId="{45B4D12A-E5C8-734B-A4D6-9D8526E57EDC}"/>
    <dgm:cxn modelId="{FA9AEDF0-7131-9D41-90F6-8C8F0B30C127}" type="presOf" srcId="{34F58CE1-149F-D244-95E7-0957E3CDB3DB}" destId="{DE6767B0-6CA7-8549-8CDF-B764A650391C}" srcOrd="0" destOrd="0" presId="urn:microsoft.com/office/officeart/2005/8/layout/pList2"/>
    <dgm:cxn modelId="{EA86D133-8608-F24B-85A3-9698F2B6C2BD}" type="presParOf" srcId="{DE6767B0-6CA7-8549-8CDF-B764A650391C}" destId="{E3AE43B8-D143-0E45-961A-09013163DFB7}" srcOrd="0" destOrd="0" presId="urn:microsoft.com/office/officeart/2005/8/layout/pList2"/>
    <dgm:cxn modelId="{9D9358BE-D412-6745-A11A-9FA750AFA6FC}" type="presParOf" srcId="{DE6767B0-6CA7-8549-8CDF-B764A650391C}" destId="{47035872-367D-D24D-9A87-5E92964017DC}" srcOrd="1" destOrd="0" presId="urn:microsoft.com/office/officeart/2005/8/layout/pList2"/>
    <dgm:cxn modelId="{AF073ECA-8060-4949-8AC5-B1419F74179C}" type="presParOf" srcId="{47035872-367D-D24D-9A87-5E92964017DC}" destId="{E2AC28A8-425A-904F-BA01-8843BD2A216F}" srcOrd="0" destOrd="0" presId="urn:microsoft.com/office/officeart/2005/8/layout/pList2"/>
    <dgm:cxn modelId="{914E0D61-AD81-E547-BC81-9EF0141D9792}" type="presParOf" srcId="{E2AC28A8-425A-904F-BA01-8843BD2A216F}" destId="{588EF957-2DB6-4547-A318-8AC865416ECD}" srcOrd="0" destOrd="0" presId="urn:microsoft.com/office/officeart/2005/8/layout/pList2"/>
    <dgm:cxn modelId="{948DE070-A4C3-6F4B-8D1C-C85989EE8153}" type="presParOf" srcId="{E2AC28A8-425A-904F-BA01-8843BD2A216F}" destId="{FE26C4F5-1AEF-444E-BC86-7A0E4F2DDAE7}" srcOrd="1" destOrd="0" presId="urn:microsoft.com/office/officeart/2005/8/layout/pList2"/>
    <dgm:cxn modelId="{C0A18617-5FCA-FA40-A632-7D9BF0EF3D5B}" type="presParOf" srcId="{E2AC28A8-425A-904F-BA01-8843BD2A216F}" destId="{0216CC56-54F2-0541-82AE-087E6CF2C94B}" srcOrd="2" destOrd="0" presId="urn:microsoft.com/office/officeart/2005/8/layout/pList2"/>
    <dgm:cxn modelId="{B7974E88-BA58-C745-B1E1-995949C8D4F2}" type="presParOf" srcId="{47035872-367D-D24D-9A87-5E92964017DC}" destId="{47B41194-22A2-7C4A-8B68-875378CD5825}" srcOrd="1" destOrd="0" presId="urn:microsoft.com/office/officeart/2005/8/layout/pList2"/>
    <dgm:cxn modelId="{D31DAE2F-09CE-744B-BB42-1B32C5FC6E89}" type="presParOf" srcId="{47035872-367D-D24D-9A87-5E92964017DC}" destId="{C2DE147F-88AF-C94D-A8D9-5E64E86EF291}" srcOrd="2" destOrd="0" presId="urn:microsoft.com/office/officeart/2005/8/layout/pList2"/>
    <dgm:cxn modelId="{179AFE58-A22D-DB43-8CF0-F0C07255033F}" type="presParOf" srcId="{C2DE147F-88AF-C94D-A8D9-5E64E86EF291}" destId="{E527CFDE-DB52-8745-B4CB-240DB5C7D534}" srcOrd="0" destOrd="0" presId="urn:microsoft.com/office/officeart/2005/8/layout/pList2"/>
    <dgm:cxn modelId="{F81772AA-168A-3A48-8CB7-B8B78A63AA43}" type="presParOf" srcId="{C2DE147F-88AF-C94D-A8D9-5E64E86EF291}" destId="{5CCD7D7F-5D0D-CE46-8B7E-85489A374C6E}" srcOrd="1" destOrd="0" presId="urn:microsoft.com/office/officeart/2005/8/layout/pList2"/>
    <dgm:cxn modelId="{CEF8DB26-90DB-3442-AA7C-4C1C52B65F5E}" type="presParOf" srcId="{C2DE147F-88AF-C94D-A8D9-5E64E86EF291}" destId="{0353212E-05BA-A74D-8A1B-433ABBD9BFE4}" srcOrd="2" destOrd="0" presId="urn:microsoft.com/office/officeart/2005/8/layout/pList2"/>
    <dgm:cxn modelId="{E9847011-8EDF-FD42-8952-A1CFA243E6E7}" type="presParOf" srcId="{47035872-367D-D24D-9A87-5E92964017DC}" destId="{02906BFE-1146-9D4D-A411-6820A124E5A7}" srcOrd="3" destOrd="0" presId="urn:microsoft.com/office/officeart/2005/8/layout/pList2"/>
    <dgm:cxn modelId="{F28038E0-ECC4-B94A-8A0B-25015261261D}" type="presParOf" srcId="{47035872-367D-D24D-9A87-5E92964017DC}" destId="{B074B908-8ACF-FC46-90CC-F3EDBD937376}" srcOrd="4" destOrd="0" presId="urn:microsoft.com/office/officeart/2005/8/layout/pList2"/>
    <dgm:cxn modelId="{9E36163B-ACB2-DF4F-BD86-9EAD889C8B00}" type="presParOf" srcId="{B074B908-8ACF-FC46-90CC-F3EDBD937376}" destId="{ED938446-7942-C842-A60F-B3BC49B078CD}" srcOrd="0" destOrd="0" presId="urn:microsoft.com/office/officeart/2005/8/layout/pList2"/>
    <dgm:cxn modelId="{B30F0E52-F0DC-B946-B826-CFCE6F17E59B}" type="presParOf" srcId="{B074B908-8ACF-FC46-90CC-F3EDBD937376}" destId="{FEE575F2-669F-B644-AA93-9F0E5B93F629}" srcOrd="1" destOrd="0" presId="urn:microsoft.com/office/officeart/2005/8/layout/pList2"/>
    <dgm:cxn modelId="{AB808FC1-EBB4-3A4A-8E7B-2757E8365027}" type="presParOf" srcId="{B074B908-8ACF-FC46-90CC-F3EDBD937376}" destId="{3BA60741-257F-9741-9A20-49B3AB7B7F6D}" srcOrd="2" destOrd="0" presId="urn:microsoft.com/office/officeart/2005/8/layout/pList2"/>
    <dgm:cxn modelId="{E9C7C26F-FE89-3B4E-A4F7-C36447D03876}" type="presParOf" srcId="{47035872-367D-D24D-9A87-5E92964017DC}" destId="{BE51F614-1D7D-9B43-8784-91EFB21899E6}" srcOrd="5" destOrd="0" presId="urn:microsoft.com/office/officeart/2005/8/layout/pList2"/>
    <dgm:cxn modelId="{F9CE98D1-910E-2742-B8D2-A5A0A0AA5F50}" type="presParOf" srcId="{47035872-367D-D24D-9A87-5E92964017DC}" destId="{EB5B9A4D-AF9F-E24D-A45F-FDD762424DDA}" srcOrd="6" destOrd="0" presId="urn:microsoft.com/office/officeart/2005/8/layout/pList2"/>
    <dgm:cxn modelId="{37CF511B-6B35-D046-B3CB-78E7AF685C41}" type="presParOf" srcId="{EB5B9A4D-AF9F-E24D-A45F-FDD762424DDA}" destId="{C386CA27-6305-8D41-9440-768D681BE5AF}" srcOrd="0" destOrd="0" presId="urn:microsoft.com/office/officeart/2005/8/layout/pList2"/>
    <dgm:cxn modelId="{08FAFF32-CC9A-AB4A-896C-C72725C57AA3}" type="presParOf" srcId="{EB5B9A4D-AF9F-E24D-A45F-FDD762424DDA}" destId="{FB5AB617-FC61-C942-B3E9-E469D9A9660B}" srcOrd="1" destOrd="0" presId="urn:microsoft.com/office/officeart/2005/8/layout/pList2"/>
    <dgm:cxn modelId="{6F6330BA-6E2C-734D-9CA4-7608BDE77756}" type="presParOf" srcId="{EB5B9A4D-AF9F-E24D-A45F-FDD762424DDA}" destId="{FCEB77C7-4293-AC47-B181-50A91C249EF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E43B8-D143-0E45-961A-09013163DFB7}">
      <dsp:nvSpPr>
        <dsp:cNvPr id="0" name=""/>
        <dsp:cNvSpPr/>
      </dsp:nvSpPr>
      <dsp:spPr>
        <a:xfrm>
          <a:off x="0" y="0"/>
          <a:ext cx="9861323" cy="199446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16CC56-54F2-0541-82AE-087E6CF2C94B}">
      <dsp:nvSpPr>
        <dsp:cNvPr id="0" name=""/>
        <dsp:cNvSpPr/>
      </dsp:nvSpPr>
      <dsp:spPr>
        <a:xfrm>
          <a:off x="298555" y="265928"/>
          <a:ext cx="2154468" cy="1462609"/>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2000" r="-22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88EF957-2DB6-4547-A318-8AC865416ECD}">
      <dsp:nvSpPr>
        <dsp:cNvPr id="0" name=""/>
        <dsp:cNvSpPr/>
      </dsp:nvSpPr>
      <dsp:spPr>
        <a:xfrm rot="10800000">
          <a:off x="298555" y="1994467"/>
          <a:ext cx="2154468" cy="2437682"/>
        </a:xfrm>
        <a:prstGeom prst="round2SameRect">
          <a:avLst>
            <a:gd name="adj1" fmla="val 10500"/>
            <a:gd name="adj2" fmla="val 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A) </a:t>
          </a:r>
          <a:r>
            <a:rPr lang="en-US" sz="2000" kern="1200" dirty="0" err="1"/>
            <a:t>Eğitim</a:t>
          </a:r>
          <a:r>
            <a:rPr lang="en-US" sz="2000" kern="1200" dirty="0"/>
            <a:t> – </a:t>
          </a:r>
          <a:r>
            <a:rPr lang="en-US" sz="2000" kern="1200" dirty="0" err="1"/>
            <a:t>Öğretim</a:t>
          </a:r>
          <a:endParaRPr lang="en-US" sz="2000" kern="1200" dirty="0"/>
        </a:p>
        <a:p>
          <a:pPr lvl="0" algn="ctr" defTabSz="889000">
            <a:lnSpc>
              <a:spcPct val="90000"/>
            </a:lnSpc>
            <a:spcBef>
              <a:spcPct val="0"/>
            </a:spcBef>
            <a:spcAft>
              <a:spcPct val="35000"/>
            </a:spcAft>
          </a:pPr>
          <a:r>
            <a:rPr lang="en-US" sz="2000" kern="1200" dirty="0"/>
            <a:t>(</a:t>
          </a:r>
          <a:r>
            <a:rPr lang="en-US" sz="2000" kern="1200" dirty="0" err="1"/>
            <a:t>İçerik</a:t>
          </a:r>
          <a:r>
            <a:rPr lang="en-US" sz="2000" kern="1200" dirty="0"/>
            <a:t> </a:t>
          </a:r>
          <a:r>
            <a:rPr lang="en-US" sz="2000" kern="1200" dirty="0" err="1"/>
            <a:t>Geliştirme</a:t>
          </a:r>
          <a:r>
            <a:rPr lang="en-US" sz="2000" kern="1200" dirty="0"/>
            <a:t>)</a:t>
          </a:r>
        </a:p>
      </dsp:txBody>
      <dsp:txXfrm rot="10800000">
        <a:off x="364812" y="1994467"/>
        <a:ext cx="2021954" cy="2371425"/>
      </dsp:txXfrm>
    </dsp:sp>
    <dsp:sp modelId="{0353212E-05BA-A74D-8A1B-433ABBD9BFE4}">
      <dsp:nvSpPr>
        <dsp:cNvPr id="0" name=""/>
        <dsp:cNvSpPr/>
      </dsp:nvSpPr>
      <dsp:spPr>
        <a:xfrm>
          <a:off x="2668470" y="265928"/>
          <a:ext cx="2154468" cy="1462609"/>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5000" r="-5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527CFDE-DB52-8745-B4CB-240DB5C7D534}">
      <dsp:nvSpPr>
        <dsp:cNvPr id="0" name=""/>
        <dsp:cNvSpPr/>
      </dsp:nvSpPr>
      <dsp:spPr>
        <a:xfrm rot="10800000">
          <a:off x="2668470" y="1994467"/>
          <a:ext cx="2154468" cy="2437682"/>
        </a:xfrm>
        <a:prstGeom prst="round2SameRect">
          <a:avLst>
            <a:gd name="adj1" fmla="val 10500"/>
            <a:gd name="adj2" fmla="val 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B) </a:t>
          </a:r>
          <a:r>
            <a:rPr lang="en-US" sz="2000" kern="1200" dirty="0" err="1"/>
            <a:t>Ölçme</a:t>
          </a:r>
          <a:r>
            <a:rPr lang="en-US" sz="2000" kern="1200" dirty="0"/>
            <a:t> – </a:t>
          </a:r>
          <a:r>
            <a:rPr lang="en-US" sz="2000" kern="1200" dirty="0" err="1"/>
            <a:t>Değerlendirme</a:t>
          </a:r>
          <a:r>
            <a:rPr lang="en-US" sz="2000" kern="1200" dirty="0"/>
            <a:t> </a:t>
          </a:r>
        </a:p>
        <a:p>
          <a:pPr lvl="0" algn="ctr" defTabSz="889000">
            <a:lnSpc>
              <a:spcPct val="90000"/>
            </a:lnSpc>
            <a:spcBef>
              <a:spcPct val="0"/>
            </a:spcBef>
            <a:spcAft>
              <a:spcPct val="35000"/>
            </a:spcAft>
          </a:pPr>
          <a:r>
            <a:rPr lang="en-US" sz="2000" kern="1200" dirty="0"/>
            <a:t>(</a:t>
          </a:r>
          <a:r>
            <a:rPr lang="en-US" sz="2000" kern="1200" dirty="0" err="1"/>
            <a:t>Sınav</a:t>
          </a:r>
          <a:r>
            <a:rPr lang="en-US" sz="2000" kern="1200" dirty="0"/>
            <a:t> </a:t>
          </a:r>
          <a:r>
            <a:rPr lang="en-US" sz="2000" kern="1200" dirty="0" err="1"/>
            <a:t>Yönetimi</a:t>
          </a:r>
          <a:r>
            <a:rPr lang="en-US" sz="2000" kern="1200" dirty="0"/>
            <a:t>)</a:t>
          </a:r>
        </a:p>
      </dsp:txBody>
      <dsp:txXfrm rot="10800000">
        <a:off x="2734727" y="1994467"/>
        <a:ext cx="2021954" cy="2371425"/>
      </dsp:txXfrm>
    </dsp:sp>
    <dsp:sp modelId="{3BA60741-257F-9741-9A20-49B3AB7B7F6D}">
      <dsp:nvSpPr>
        <dsp:cNvPr id="0" name=""/>
        <dsp:cNvSpPr/>
      </dsp:nvSpPr>
      <dsp:spPr>
        <a:xfrm>
          <a:off x="5038385" y="265928"/>
          <a:ext cx="2154468" cy="1462609"/>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000" t="2000" b="-9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D938446-7942-C842-A60F-B3BC49B078CD}">
      <dsp:nvSpPr>
        <dsp:cNvPr id="0" name=""/>
        <dsp:cNvSpPr/>
      </dsp:nvSpPr>
      <dsp:spPr>
        <a:xfrm rot="10800000">
          <a:off x="5038385" y="1994467"/>
          <a:ext cx="2154468" cy="2437682"/>
        </a:xfrm>
        <a:prstGeom prst="round2SameRect">
          <a:avLst>
            <a:gd name="adj1" fmla="val 10500"/>
            <a:gd name="adj2" fmla="val 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C) </a:t>
          </a:r>
          <a:r>
            <a:rPr lang="en-US" sz="2000" kern="1200" dirty="0" err="1"/>
            <a:t>İdari</a:t>
          </a:r>
          <a:r>
            <a:rPr lang="en-US" sz="2000" kern="1200" dirty="0"/>
            <a:t> </a:t>
          </a:r>
          <a:r>
            <a:rPr lang="en-US" sz="2000" kern="1200" dirty="0" err="1"/>
            <a:t>İşler</a:t>
          </a:r>
          <a:endParaRPr lang="en-US" sz="2000" kern="1200" dirty="0"/>
        </a:p>
      </dsp:txBody>
      <dsp:txXfrm rot="10800000">
        <a:off x="5104642" y="1994467"/>
        <a:ext cx="2021954" cy="2371425"/>
      </dsp:txXfrm>
    </dsp:sp>
    <dsp:sp modelId="{FCEB77C7-4293-AC47-B181-50A91C249EF1}">
      <dsp:nvSpPr>
        <dsp:cNvPr id="0" name=""/>
        <dsp:cNvSpPr/>
      </dsp:nvSpPr>
      <dsp:spPr>
        <a:xfrm>
          <a:off x="7408300" y="265928"/>
          <a:ext cx="2154468" cy="1462609"/>
        </a:xfrm>
        <a:prstGeom prst="roundRect">
          <a:avLst>
            <a:gd name="adj" fmla="val 10000"/>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9000" r="-9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386CA27-6305-8D41-9440-768D681BE5AF}">
      <dsp:nvSpPr>
        <dsp:cNvPr id="0" name=""/>
        <dsp:cNvSpPr/>
      </dsp:nvSpPr>
      <dsp:spPr>
        <a:xfrm rot="10800000">
          <a:off x="7408300" y="1994467"/>
          <a:ext cx="2154468" cy="2437682"/>
        </a:xfrm>
        <a:prstGeom prst="round2SameRect">
          <a:avLst>
            <a:gd name="adj1" fmla="val 10500"/>
            <a:gd name="adj2" fmla="val 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D) </a:t>
          </a:r>
          <a:r>
            <a:rPr lang="en-US" sz="2000" kern="1200" dirty="0" err="1"/>
            <a:t>Akademik</a:t>
          </a:r>
          <a:r>
            <a:rPr lang="en-US" sz="2000" kern="1200" dirty="0"/>
            <a:t> </a:t>
          </a:r>
          <a:r>
            <a:rPr lang="en-US" sz="2000" kern="1200" dirty="0" err="1"/>
            <a:t>Çalışmalar</a:t>
          </a:r>
          <a:endParaRPr lang="en-US" sz="2000" kern="1200" dirty="0"/>
        </a:p>
      </dsp:txBody>
      <dsp:txXfrm rot="10800000">
        <a:off x="7474557" y="1994467"/>
        <a:ext cx="2021954" cy="237142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6A24B-31DF-471B-8A27-B6941C845AD5}" type="datetimeFigureOut">
              <a:rPr lang="tr-TR" smtClean="0"/>
              <a:t>9.03.2023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B5722-9ABC-4AA2-A9D9-7B830337A120}" type="slidenum">
              <a:rPr lang="tr-TR" smtClean="0"/>
              <a:t>‹#›</a:t>
            </a:fld>
            <a:endParaRPr lang="tr-TR"/>
          </a:p>
        </p:txBody>
      </p:sp>
    </p:spTree>
    <p:extLst>
      <p:ext uri="{BB962C8B-B14F-4D97-AF65-F5344CB8AC3E}">
        <p14:creationId xmlns:p14="http://schemas.microsoft.com/office/powerpoint/2010/main" val="31222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38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30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Ortak Dersler bölümüne ayrılmış</a:t>
            </a:r>
            <a:r>
              <a:rPr lang="tr-TR" baseline="0" dirty="0" smtClean="0"/>
              <a:t> bir sunum fırsatı olmadığı ve UZEM ile birlikte hareket edildiği için ODB özelindede bazı bilgiler vermek isterim. </a:t>
            </a:r>
            <a:endParaRPr lang="tr-TR" dirty="0" smtClean="0"/>
          </a:p>
          <a:p>
            <a:endParaRPr lang="tr-TR" dirty="0"/>
          </a:p>
        </p:txBody>
      </p:sp>
      <p:sp>
        <p:nvSpPr>
          <p:cNvPr id="4" name="Slide Number Placeholder 3"/>
          <p:cNvSpPr>
            <a:spLocks noGrp="1"/>
          </p:cNvSpPr>
          <p:nvPr>
            <p:ph type="sldNum" sz="quarter" idx="10"/>
          </p:nvPr>
        </p:nvSpPr>
        <p:spPr/>
        <p:txBody>
          <a:bodyPr/>
          <a:lstStyle/>
          <a:p>
            <a:fld id="{C5AB5722-9ABC-4AA2-A9D9-7B830337A120}" type="slidenum">
              <a:rPr lang="tr-TR" smtClean="0"/>
              <a:t>14</a:t>
            </a:fld>
            <a:endParaRPr lang="tr-TR"/>
          </a:p>
        </p:txBody>
      </p:sp>
    </p:spTree>
    <p:extLst>
      <p:ext uri="{BB962C8B-B14F-4D97-AF65-F5344CB8AC3E}">
        <p14:creationId xmlns:p14="http://schemas.microsoft.com/office/powerpoint/2010/main" val="198462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dirty="0" smtClean="0"/>
              <a:t>Her ne Görevde Olursak Olalım Yalova Üniversitesinin Daha İyi Bir Yere Gelmesi İçin Çalışmaya Devam Edeceğimizi Belirtir Dinleyen Herkese Teşekkür Ederim</a:t>
            </a:r>
            <a:endParaRPr lang="tr-TR" dirty="0"/>
          </a:p>
        </p:txBody>
      </p:sp>
      <p:sp>
        <p:nvSpPr>
          <p:cNvPr id="4" name="Slide Number Placeholder 3"/>
          <p:cNvSpPr>
            <a:spLocks noGrp="1"/>
          </p:cNvSpPr>
          <p:nvPr>
            <p:ph type="sldNum" sz="quarter" idx="10"/>
          </p:nvPr>
        </p:nvSpPr>
        <p:spPr/>
        <p:txBody>
          <a:bodyPr/>
          <a:lstStyle/>
          <a:p>
            <a:fld id="{C5AB5722-9ABC-4AA2-A9D9-7B830337A120}" type="slidenum">
              <a:rPr lang="tr-TR" smtClean="0"/>
              <a:t>18</a:t>
            </a:fld>
            <a:endParaRPr lang="tr-TR"/>
          </a:p>
        </p:txBody>
      </p:sp>
    </p:spTree>
    <p:extLst>
      <p:ext uri="{BB962C8B-B14F-4D97-AF65-F5344CB8AC3E}">
        <p14:creationId xmlns:p14="http://schemas.microsoft.com/office/powerpoint/2010/main" val="280537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AB5722-9ABC-4AA2-A9D9-7B830337A120}" type="slidenum">
              <a:rPr lang="tr-TR" smtClean="0"/>
              <a:t>5</a:t>
            </a:fld>
            <a:endParaRPr lang="tr-TR"/>
          </a:p>
        </p:txBody>
      </p:sp>
    </p:spTree>
    <p:extLst>
      <p:ext uri="{BB962C8B-B14F-4D97-AF65-F5344CB8AC3E}">
        <p14:creationId xmlns:p14="http://schemas.microsoft.com/office/powerpoint/2010/main" val="257084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AB5722-9ABC-4AA2-A9D9-7B830337A120}" type="slidenum">
              <a:rPr lang="tr-TR" smtClean="0"/>
              <a:t>6</a:t>
            </a:fld>
            <a:endParaRPr lang="tr-TR"/>
          </a:p>
        </p:txBody>
      </p:sp>
    </p:spTree>
    <p:extLst>
      <p:ext uri="{BB962C8B-B14F-4D97-AF65-F5344CB8AC3E}">
        <p14:creationId xmlns:p14="http://schemas.microsoft.com/office/powerpoint/2010/main" val="185815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AB5722-9ABC-4AA2-A9D9-7B830337A120}" type="slidenum">
              <a:rPr lang="tr-TR" smtClean="0"/>
              <a:t>8</a:t>
            </a:fld>
            <a:endParaRPr lang="tr-TR"/>
          </a:p>
        </p:txBody>
      </p:sp>
    </p:spTree>
    <p:extLst>
      <p:ext uri="{BB962C8B-B14F-4D97-AF65-F5344CB8AC3E}">
        <p14:creationId xmlns:p14="http://schemas.microsoft.com/office/powerpoint/2010/main" val="257134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AB5722-9ABC-4AA2-A9D9-7B830337A120}" type="slidenum">
              <a:rPr lang="tr-TR" smtClean="0"/>
              <a:t>9</a:t>
            </a:fld>
            <a:endParaRPr lang="tr-TR"/>
          </a:p>
        </p:txBody>
      </p:sp>
    </p:spTree>
    <p:extLst>
      <p:ext uri="{BB962C8B-B14F-4D97-AF65-F5344CB8AC3E}">
        <p14:creationId xmlns:p14="http://schemas.microsoft.com/office/powerpoint/2010/main" val="95097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10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9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41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27C87C-8BC0-5A50-3624-D23D97AAAA3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C041CA-223C-6A69-6F17-C3C73BEDE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DC70F06-EFF2-EAA7-5F18-783B4DFE4AF9}"/>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5" name="Alt Bilgi Yer Tutucusu 4">
            <a:extLst>
              <a:ext uri="{FF2B5EF4-FFF2-40B4-BE49-F238E27FC236}">
                <a16:creationId xmlns:a16="http://schemas.microsoft.com/office/drawing/2014/main" id="{C23E1146-0E75-4C59-38F9-1E50C922D7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FC2DFB-C195-02A5-2667-7533F81D913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44329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A3C6C8-E352-0441-6A14-86959238F45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B736F44-97B0-1DDE-2F9C-DCC028365ED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6833CE-390F-3F49-90EF-2C96800E6CF6}"/>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5" name="Alt Bilgi Yer Tutucusu 4">
            <a:extLst>
              <a:ext uri="{FF2B5EF4-FFF2-40B4-BE49-F238E27FC236}">
                <a16:creationId xmlns:a16="http://schemas.microsoft.com/office/drawing/2014/main" id="{2B1B3295-DE4A-DC99-C1FC-19739F3A0F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6D1436-CA55-71BB-9865-DDA3D6700BF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28671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F53E7E-394E-B0FF-12AE-E1260EE9A16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9106FE3-6DF3-10D4-F1DE-3BB818DB3C0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289CE6-8E11-2BEA-0C98-1DEC1B301B5E}"/>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5" name="Alt Bilgi Yer Tutucusu 4">
            <a:extLst>
              <a:ext uri="{FF2B5EF4-FFF2-40B4-BE49-F238E27FC236}">
                <a16:creationId xmlns:a16="http://schemas.microsoft.com/office/drawing/2014/main" id="{1A694626-25CC-F2A9-927B-1DDB6E281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0C8666-3C30-D20A-FFCD-893BEBF24531}"/>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394587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B51F2-6034-B569-5EFB-FD086CCDE0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129A26-3C8F-27B1-49D8-EBC28BF79F6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85246D-95A5-4007-2C3F-291FDC22FD8A}"/>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5" name="Alt Bilgi Yer Tutucusu 4">
            <a:extLst>
              <a:ext uri="{FF2B5EF4-FFF2-40B4-BE49-F238E27FC236}">
                <a16:creationId xmlns:a16="http://schemas.microsoft.com/office/drawing/2014/main" id="{C53CDC7F-1756-258B-FDEF-BA80922AC9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A77F49-8FB1-A040-766B-17F1F5A2B20E}"/>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412958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913488-1EBC-A5BD-EB9F-A9206B10D82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68794F6-F481-C904-15F0-1C35FEE4C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B3A04B8-AA04-E481-D870-AA511F52FF88}"/>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5" name="Alt Bilgi Yer Tutucusu 4">
            <a:extLst>
              <a:ext uri="{FF2B5EF4-FFF2-40B4-BE49-F238E27FC236}">
                <a16:creationId xmlns:a16="http://schemas.microsoft.com/office/drawing/2014/main" id="{B91B7152-A4E2-A070-23F2-E0C1134FD6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4632A4-E113-6807-83D6-34ED2214140F}"/>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80696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4CD500-87C8-D1CE-C930-B6324D2916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A433CC-C38F-CC07-FB5C-4F5C6144DD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62848EE-ABEE-D159-8B92-A11FF3E086C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1AFD40A-BC49-CEAE-CE47-01788FB94D74}"/>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6" name="Alt Bilgi Yer Tutucusu 5">
            <a:extLst>
              <a:ext uri="{FF2B5EF4-FFF2-40B4-BE49-F238E27FC236}">
                <a16:creationId xmlns:a16="http://schemas.microsoft.com/office/drawing/2014/main" id="{7020661D-AB71-44F8-EED6-2C934FE851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745CBF-523D-5A04-F242-C9BF316DECE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351191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01F0F-422E-F2AB-D639-0F331A24EB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ABD0252-FC1C-B809-A76D-04A44A9FB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E17FED6-594B-9F94-8AB5-33AF0AB1BBA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7BCCEBE-DFA5-DD6C-81E7-C4384C22D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5F898E4-F091-D0B6-55EE-F03C36481B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59080B0-057A-39EC-3140-EB1C48A244FE}"/>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8" name="Alt Bilgi Yer Tutucusu 7">
            <a:extLst>
              <a:ext uri="{FF2B5EF4-FFF2-40B4-BE49-F238E27FC236}">
                <a16:creationId xmlns:a16="http://schemas.microsoft.com/office/drawing/2014/main" id="{8A6B27E6-429E-B22C-E40E-67FE0F356B7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5E5AFC-544D-143C-B5AE-7D4C1C78DE90}"/>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46523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892959-0E4C-A9D8-8BD8-3C115F471B3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57A73D-2FCC-B383-1266-3DF2ADDDD044}"/>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4" name="Alt Bilgi Yer Tutucusu 3">
            <a:extLst>
              <a:ext uri="{FF2B5EF4-FFF2-40B4-BE49-F238E27FC236}">
                <a16:creationId xmlns:a16="http://schemas.microsoft.com/office/drawing/2014/main" id="{FD345418-7F6F-31DC-E80B-5E41946AD3E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AD33510-6BD2-9884-3B41-414487C3B0B6}"/>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95561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160EEC-896E-FCEF-9645-8693F82D4263}"/>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3" name="Alt Bilgi Yer Tutucusu 2">
            <a:extLst>
              <a:ext uri="{FF2B5EF4-FFF2-40B4-BE49-F238E27FC236}">
                <a16:creationId xmlns:a16="http://schemas.microsoft.com/office/drawing/2014/main" id="{37A7F95D-A833-1F9F-83BD-F55EDB01E15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F3A0BE5-2AE8-10F8-A9CD-E4FA82D231F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122796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83675-BC98-99C8-3A04-4678D0F05E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562AABB-B0A8-EE91-F63C-05DD1E2E9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830B65-CBEA-AEBB-1734-E6359DBDE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F908877-0E96-DF36-970F-A10C83C0DC04}"/>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6" name="Alt Bilgi Yer Tutucusu 5">
            <a:extLst>
              <a:ext uri="{FF2B5EF4-FFF2-40B4-BE49-F238E27FC236}">
                <a16:creationId xmlns:a16="http://schemas.microsoft.com/office/drawing/2014/main" id="{9B506903-FFDD-9FC1-04D9-E1C0BF39632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2484EB2-39B3-DC05-2BD3-3A305EA80A3B}"/>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70957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6712C-F6B3-90E8-8199-2066042FDD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CD69587-9BD6-5DB4-710B-F5F03B2D5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4324B35-DCFC-EF43-CBA4-9F6C9038E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1FF2B03-A34A-44F6-B1E5-391704A13E9E}"/>
              </a:ext>
            </a:extLst>
          </p:cNvPr>
          <p:cNvSpPr>
            <a:spLocks noGrp="1"/>
          </p:cNvSpPr>
          <p:nvPr>
            <p:ph type="dt" sz="half" idx="10"/>
          </p:nvPr>
        </p:nvSpPr>
        <p:spPr/>
        <p:txBody>
          <a:bodyPr/>
          <a:lstStyle/>
          <a:p>
            <a:fld id="{3F1F7598-207B-4EF4-ACF7-1DA737BCFC82}" type="datetimeFigureOut">
              <a:rPr lang="tr-TR" smtClean="0"/>
              <a:t>9.03.2023</a:t>
            </a:fld>
            <a:endParaRPr lang="tr-TR"/>
          </a:p>
        </p:txBody>
      </p:sp>
      <p:sp>
        <p:nvSpPr>
          <p:cNvPr id="6" name="Alt Bilgi Yer Tutucusu 5">
            <a:extLst>
              <a:ext uri="{FF2B5EF4-FFF2-40B4-BE49-F238E27FC236}">
                <a16:creationId xmlns:a16="http://schemas.microsoft.com/office/drawing/2014/main" id="{B72D64DD-A9BD-8D77-F8B0-031D865AAD9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13947A-4EDF-E8E6-B4B5-47E9DD6990D4}"/>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91945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166008-06E6-E3E1-B390-483F02710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B8F056-B70A-BF6E-910C-D08830576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F856D5-05DA-7209-A78B-3D4CE4236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F7598-207B-4EF4-ACF7-1DA737BCFC82}" type="datetimeFigureOut">
              <a:rPr lang="tr-TR" smtClean="0"/>
              <a:t>9.03.2023</a:t>
            </a:fld>
            <a:endParaRPr lang="tr-TR"/>
          </a:p>
        </p:txBody>
      </p:sp>
      <p:sp>
        <p:nvSpPr>
          <p:cNvPr id="5" name="Alt Bilgi Yer Tutucusu 4">
            <a:extLst>
              <a:ext uri="{FF2B5EF4-FFF2-40B4-BE49-F238E27FC236}">
                <a16:creationId xmlns:a16="http://schemas.microsoft.com/office/drawing/2014/main" id="{7E4A9844-9D03-3A2C-274B-B18775A33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FC0D193-EC8A-4B6F-0C91-EEC489DA4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136D-87D5-43B2-BFE9-5D1F583B25B7}" type="slidenum">
              <a:rPr lang="tr-TR" smtClean="0"/>
              <a:t>‹#›</a:t>
            </a:fld>
            <a:endParaRPr lang="tr-TR"/>
          </a:p>
        </p:txBody>
      </p:sp>
    </p:spTree>
    <p:extLst>
      <p:ext uri="{BB962C8B-B14F-4D97-AF65-F5344CB8AC3E}">
        <p14:creationId xmlns:p14="http://schemas.microsoft.com/office/powerpoint/2010/main" val="315881702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notesSlide" Target="../notesSlides/notesSlide5.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A56BDA-D831-949B-8403-65F65E816A08}"/>
              </a:ext>
            </a:extLst>
          </p:cNvPr>
          <p:cNvSpPr>
            <a:spLocks noGrp="1"/>
          </p:cNvSpPr>
          <p:nvPr>
            <p:ph type="ctrTitle"/>
          </p:nvPr>
        </p:nvSpPr>
        <p:spPr>
          <a:xfrm>
            <a:off x="6746627" y="1783959"/>
            <a:ext cx="5330143" cy="2889114"/>
          </a:xfrm>
        </p:spPr>
        <p:txBody>
          <a:bodyPr anchor="b">
            <a:normAutofit fontScale="90000"/>
          </a:bodyPr>
          <a:lstStyle/>
          <a:p>
            <a:pPr algn="l"/>
            <a:r>
              <a:rPr lang="tr-TR" dirty="0">
                <a:solidFill>
                  <a:schemeClr val="bg1"/>
                </a:solidFill>
              </a:rPr>
              <a:t>UZAKTAN EĞİTİM UYGULAMA VE ARAŞTIRMA MERKEZİ</a:t>
            </a:r>
          </a:p>
        </p:txBody>
      </p:sp>
      <p:sp>
        <p:nvSpPr>
          <p:cNvPr id="3" name="Alt Başlık 2">
            <a:extLst>
              <a:ext uri="{FF2B5EF4-FFF2-40B4-BE49-F238E27FC236}">
                <a16:creationId xmlns:a16="http://schemas.microsoft.com/office/drawing/2014/main" id="{A54C16F1-3B9C-A318-EA1F-58DCC5163AA3}"/>
              </a:ext>
            </a:extLst>
          </p:cNvPr>
          <p:cNvSpPr>
            <a:spLocks noGrp="1"/>
          </p:cNvSpPr>
          <p:nvPr>
            <p:ph type="subTitle" idx="1"/>
          </p:nvPr>
        </p:nvSpPr>
        <p:spPr>
          <a:xfrm>
            <a:off x="6746627" y="4750893"/>
            <a:ext cx="4645250" cy="1147863"/>
          </a:xfrm>
        </p:spPr>
        <p:txBody>
          <a:bodyPr anchor="t">
            <a:normAutofit/>
          </a:bodyPr>
          <a:lstStyle/>
          <a:p>
            <a:pPr algn="l"/>
            <a:r>
              <a:rPr lang="tr-TR" sz="2000">
                <a:solidFill>
                  <a:schemeClr val="bg1"/>
                </a:solidFill>
              </a:rPr>
              <a:t>2022 BİRİM FAALİYET RAPORU SUNUMU</a:t>
            </a:r>
          </a:p>
          <a:p>
            <a:pPr algn="l"/>
            <a:endParaRPr lang="tr-TR" sz="2000" dirty="0">
              <a:solidFill>
                <a:schemeClr val="bg1"/>
              </a:solidFill>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5EB33A69-8AB2-8A63-76CA-465105196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83" y="489204"/>
            <a:ext cx="3623041" cy="4511421"/>
          </a:xfrm>
          <a:prstGeom prst="rect">
            <a:avLst/>
          </a:prstGeom>
        </p:spPr>
      </p:pic>
    </p:spTree>
    <p:extLst>
      <p:ext uri="{BB962C8B-B14F-4D97-AF65-F5344CB8AC3E}">
        <p14:creationId xmlns:p14="http://schemas.microsoft.com/office/powerpoint/2010/main" val="1871644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B6123B6-EC74-ECB0-BB07-B892E854358F}"/>
              </a:ext>
            </a:extLst>
          </p:cNvPr>
          <p:cNvGraphicFramePr>
            <a:graphicFrameLocks noGrp="1"/>
          </p:cNvGraphicFramePr>
          <p:nvPr>
            <p:extLst>
              <p:ext uri="{D42A27DB-BD31-4B8C-83A1-F6EECF244321}">
                <p14:modId xmlns:p14="http://schemas.microsoft.com/office/powerpoint/2010/main" val="695688888"/>
              </p:ext>
            </p:extLst>
          </p:nvPr>
        </p:nvGraphicFramePr>
        <p:xfrm>
          <a:off x="730620" y="2360795"/>
          <a:ext cx="10602950" cy="3895904"/>
        </p:xfrm>
        <a:graphic>
          <a:graphicData uri="http://schemas.openxmlformats.org/drawingml/2006/table">
            <a:tbl>
              <a:tblPr firstRow="1" bandRow="1" bandCol="1">
                <a:tableStyleId>{69012ECD-51FC-41F1-AA8D-1B2483CD663E}</a:tableStyleId>
              </a:tblPr>
              <a:tblGrid>
                <a:gridCol w="2226620">
                  <a:extLst>
                    <a:ext uri="{9D8B030D-6E8A-4147-A177-3AD203B41FA5}">
                      <a16:colId xmlns:a16="http://schemas.microsoft.com/office/drawing/2014/main" val="317194975"/>
                    </a:ext>
                  </a:extLst>
                </a:gridCol>
                <a:gridCol w="2763776">
                  <a:extLst>
                    <a:ext uri="{9D8B030D-6E8A-4147-A177-3AD203B41FA5}">
                      <a16:colId xmlns:a16="http://schemas.microsoft.com/office/drawing/2014/main" val="252785238"/>
                    </a:ext>
                  </a:extLst>
                </a:gridCol>
                <a:gridCol w="2473647">
                  <a:extLst>
                    <a:ext uri="{9D8B030D-6E8A-4147-A177-3AD203B41FA5}">
                      <a16:colId xmlns:a16="http://schemas.microsoft.com/office/drawing/2014/main" val="778243524"/>
                    </a:ext>
                  </a:extLst>
                </a:gridCol>
                <a:gridCol w="1559068">
                  <a:extLst>
                    <a:ext uri="{9D8B030D-6E8A-4147-A177-3AD203B41FA5}">
                      <a16:colId xmlns:a16="http://schemas.microsoft.com/office/drawing/2014/main" val="3783683839"/>
                    </a:ext>
                  </a:extLst>
                </a:gridCol>
                <a:gridCol w="1579839">
                  <a:extLst>
                    <a:ext uri="{9D8B030D-6E8A-4147-A177-3AD203B41FA5}">
                      <a16:colId xmlns:a16="http://schemas.microsoft.com/office/drawing/2014/main" val="2161753093"/>
                    </a:ext>
                  </a:extLst>
                </a:gridCol>
              </a:tblGrid>
              <a:tr h="592818">
                <a:tc>
                  <a:txBody>
                    <a:bodyPr/>
                    <a:lstStyle/>
                    <a:p>
                      <a:pPr algn="ctr"/>
                      <a:r>
                        <a:rPr lang="tr-TR" sz="1600" dirty="0">
                          <a:effectLst/>
                        </a:rPr>
                        <a:t>Eğitimin Konusu</a:t>
                      </a:r>
                      <a:endParaRPr lang="en-TR" sz="16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a:effectLst/>
                        </a:rPr>
                        <a:t>Hangi Kaynaktan Sağlandığı</a:t>
                      </a:r>
                      <a:endParaRPr lang="en-TR" sz="1600">
                        <a:effectLst/>
                      </a:endParaRPr>
                    </a:p>
                    <a:p>
                      <a:pPr algn="ctr"/>
                      <a:r>
                        <a:rPr lang="tr-TR" sz="1600">
                          <a:effectLst/>
                        </a:rPr>
                        <a:t>(Kurum İçi/Kurum Dışı)</a:t>
                      </a:r>
                      <a:endParaRPr lang="en-TR" sz="16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a:effectLst/>
                        </a:rPr>
                        <a:t>Süresi</a:t>
                      </a:r>
                      <a:endParaRPr lang="en-TR" sz="16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a:effectLst/>
                        </a:rPr>
                        <a:t>Katılan Personel Sayısı</a:t>
                      </a:r>
                      <a:endParaRPr lang="en-TR" sz="16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dirty="0">
                          <a:effectLst/>
                        </a:rPr>
                        <a:t>Personelin </a:t>
                      </a:r>
                      <a:r>
                        <a:rPr lang="tr-TR" sz="1600" dirty="0" err="1">
                          <a:effectLst/>
                        </a:rPr>
                        <a:t>Ünvanı</a:t>
                      </a:r>
                      <a:endParaRPr lang="en-TR" sz="16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3322537"/>
                  </a:ext>
                </a:extLst>
              </a:tr>
              <a:tr h="1001075">
                <a:tc>
                  <a:txBody>
                    <a:bodyPr/>
                    <a:lstStyle/>
                    <a:p>
                      <a:pPr>
                        <a:lnSpc>
                          <a:spcPct val="115000"/>
                        </a:lnSpc>
                        <a:spcAft>
                          <a:spcPts val="1000"/>
                        </a:spcAft>
                      </a:pPr>
                      <a:r>
                        <a:rPr lang="tr-TR" sz="1600" dirty="0">
                          <a:effectLst/>
                        </a:rPr>
                        <a:t>Sosyal Bilimler Alanında Proje Yazma Eğitimi</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600">
                          <a:effectLst/>
                        </a:rPr>
                        <a:t>Yalova Üniversitesi Bilim ve Teknoloji Uygulama ve Araştırma Merkezi- YÜBİTAM</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600">
                          <a:effectLst/>
                        </a:rPr>
                        <a:t>2 Tam gün</a:t>
                      </a:r>
                      <a:endParaRPr lang="en-TR" sz="1600">
                        <a:effectLst/>
                      </a:endParaRPr>
                    </a:p>
                    <a:p>
                      <a:pPr>
                        <a:lnSpc>
                          <a:spcPct val="115000"/>
                        </a:lnSpc>
                        <a:spcAft>
                          <a:spcPts val="1000"/>
                        </a:spcAft>
                      </a:pPr>
                      <a:r>
                        <a:rPr lang="tr-TR" sz="1600">
                          <a:effectLst/>
                        </a:rPr>
                        <a:t>(2-3 Temmuz 2022)</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600">
                          <a:effectLst/>
                        </a:rPr>
                        <a:t>1</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600" dirty="0" err="1">
                          <a:effectLst/>
                        </a:rPr>
                        <a:t>Öğr</a:t>
                      </a:r>
                      <a:r>
                        <a:rPr lang="tr-TR" sz="1600" dirty="0">
                          <a:effectLst/>
                        </a:rPr>
                        <a:t>. Gör. Esra İŞGÖR ŞİMŞEK</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0327625"/>
                  </a:ext>
                </a:extLst>
              </a:tr>
              <a:tr h="1001075">
                <a:tc>
                  <a:txBody>
                    <a:bodyPr/>
                    <a:lstStyle/>
                    <a:p>
                      <a:pPr>
                        <a:lnSpc>
                          <a:spcPct val="115000"/>
                        </a:lnSpc>
                        <a:spcAft>
                          <a:spcPts val="1000"/>
                        </a:spcAft>
                      </a:pPr>
                      <a:r>
                        <a:rPr lang="tr-TR" sz="1600" dirty="0">
                          <a:effectLst/>
                        </a:rPr>
                        <a:t>TRT Uluslararası Metaverse ve Yayıncılık Forumu</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600">
                          <a:effectLst/>
                        </a:rPr>
                        <a:t>Türkiye Radyo Televizyon Kurumu (TRT)</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600">
                          <a:effectLst/>
                        </a:rPr>
                        <a:t>1 Tam gün</a:t>
                      </a:r>
                      <a:endParaRPr lang="en-TR" sz="1600">
                        <a:effectLst/>
                      </a:endParaRPr>
                    </a:p>
                    <a:p>
                      <a:pPr>
                        <a:lnSpc>
                          <a:spcPct val="115000"/>
                        </a:lnSpc>
                        <a:spcAft>
                          <a:spcPts val="1000"/>
                        </a:spcAft>
                      </a:pPr>
                      <a:r>
                        <a:rPr lang="tr-TR" sz="1600">
                          <a:effectLst/>
                        </a:rPr>
                        <a:t>(10 Haziran 2022)</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600">
                          <a:effectLst/>
                        </a:rPr>
                        <a:t>1</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tr-TR" sz="1600" dirty="0" err="1">
                          <a:effectLst/>
                        </a:rPr>
                        <a:t>Öğr</a:t>
                      </a:r>
                      <a:r>
                        <a:rPr lang="tr-TR" sz="1600" dirty="0">
                          <a:effectLst/>
                        </a:rPr>
                        <a:t>. Gör. Esra İŞGÖR ŞİMŞEK</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4095902"/>
                  </a:ext>
                </a:extLst>
              </a:tr>
              <a:tr h="903795">
                <a:tc>
                  <a:txBody>
                    <a:bodyPr/>
                    <a:lstStyle/>
                    <a:p>
                      <a:pPr>
                        <a:lnSpc>
                          <a:spcPct val="100000"/>
                        </a:lnSpc>
                        <a:spcAft>
                          <a:spcPts val="1000"/>
                        </a:spcAft>
                      </a:pPr>
                      <a:r>
                        <a:rPr lang="tr-TR" sz="1600" dirty="0">
                          <a:effectLst/>
                        </a:rPr>
                        <a:t>Türkiye’de ve Dünya’da Yabancılara Türkçe Öğretimi (Çevrim içi)</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1000"/>
                        </a:spcAft>
                      </a:pPr>
                      <a:r>
                        <a:rPr lang="tr-TR" sz="1600" dirty="0">
                          <a:effectLst/>
                        </a:rPr>
                        <a:t>Hacettepe Üniversitesi</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1000"/>
                        </a:spcAft>
                      </a:pPr>
                      <a:r>
                        <a:rPr lang="tr-TR" sz="1600" dirty="0">
                          <a:effectLst/>
                        </a:rPr>
                        <a:t>19 gün </a:t>
                      </a:r>
                      <a:endParaRPr lang="en-TR" sz="1600" dirty="0">
                        <a:effectLst/>
                      </a:endParaRPr>
                    </a:p>
                    <a:p>
                      <a:pPr>
                        <a:lnSpc>
                          <a:spcPct val="100000"/>
                        </a:lnSpc>
                        <a:spcAft>
                          <a:spcPts val="1000"/>
                        </a:spcAft>
                      </a:pPr>
                      <a:r>
                        <a:rPr lang="tr-TR" sz="1600" dirty="0">
                          <a:effectLst/>
                        </a:rPr>
                        <a:t>(09 Mayıs -02 Haziran 2022)</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tr-TR" sz="1600" dirty="0">
                          <a:effectLst/>
                        </a:rPr>
                        <a:t>1</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1000"/>
                        </a:spcAft>
                      </a:pPr>
                      <a:r>
                        <a:rPr lang="tr-TR" sz="1600" dirty="0" err="1">
                          <a:effectLst/>
                        </a:rPr>
                        <a:t>Öğr</a:t>
                      </a:r>
                      <a:r>
                        <a:rPr lang="tr-TR" sz="1600" dirty="0">
                          <a:effectLst/>
                        </a:rPr>
                        <a:t>. Gör. Ezgi ŞAHİN SEVDİ</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18815"/>
                  </a:ext>
                </a:extLst>
              </a:tr>
              <a:tr h="397141">
                <a:tc>
                  <a:txBody>
                    <a:bodyPr/>
                    <a:lstStyle/>
                    <a:p>
                      <a:pPr>
                        <a:lnSpc>
                          <a:spcPct val="150000"/>
                        </a:lnSpc>
                        <a:spcAft>
                          <a:spcPts val="1000"/>
                        </a:spcAft>
                      </a:pPr>
                      <a:r>
                        <a:rPr lang="tr-TR" sz="1600">
                          <a:effectLst/>
                        </a:rPr>
                        <a:t>Toplam</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1000"/>
                        </a:spcAft>
                      </a:pPr>
                      <a:r>
                        <a:rPr lang="tr-TR" sz="1600">
                          <a:effectLst/>
                        </a:rPr>
                        <a:t> </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tr-TR" sz="1600">
                          <a:effectLst/>
                        </a:rPr>
                        <a:t>22 gün</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tr-TR" sz="1600">
                          <a:effectLst/>
                        </a:rPr>
                        <a:t>2</a:t>
                      </a:r>
                      <a:endParaRPr lang="en-TR"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1000"/>
                        </a:spcAft>
                      </a:pPr>
                      <a:r>
                        <a:rPr lang="tr-TR" sz="1600" dirty="0">
                          <a:effectLst/>
                        </a:rPr>
                        <a:t> </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463101"/>
                  </a:ext>
                </a:extLst>
              </a:tr>
            </a:tbl>
          </a:graphicData>
        </a:graphic>
      </p:graphicFrame>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Başlık 1">
            <a:extLst>
              <a:ext uri="{FF2B5EF4-FFF2-40B4-BE49-F238E27FC236}">
                <a16:creationId xmlns:a16="http://schemas.microsoft.com/office/drawing/2014/main" id="{D64959EA-AC79-029D-AE5B-E0A865ADBA18}"/>
              </a:ext>
            </a:extLst>
          </p:cNvPr>
          <p:cNvSpPr txBox="1">
            <a:spLocks/>
          </p:cNvSpPr>
          <p:nvPr/>
        </p:nvSpPr>
        <p:spPr>
          <a:xfrm>
            <a:off x="130134" y="598735"/>
            <a:ext cx="10515600" cy="676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000" b="1">
                <a:latin typeface="Cambria" panose="02040503050406030204" pitchFamily="18" charset="0"/>
                <a:ea typeface="Cambria" panose="02040503050406030204" pitchFamily="18" charset="0"/>
              </a:rPr>
              <a:t>YUZEM’DE YÜRÜTÜLEN FAALİYETLER</a:t>
            </a:r>
            <a:endParaRPr lang="tr-TR" sz="3000" b="1" dirty="0">
              <a:latin typeface="Cambria" panose="02040503050406030204" pitchFamily="18" charset="0"/>
              <a:ea typeface="Cambria" panose="02040503050406030204" pitchFamily="18" charset="0"/>
            </a:endParaRPr>
          </a:p>
        </p:txBody>
      </p:sp>
      <p:sp>
        <p:nvSpPr>
          <p:cNvPr id="11" name="Metin kutusu 3">
            <a:extLst>
              <a:ext uri="{FF2B5EF4-FFF2-40B4-BE49-F238E27FC236}">
                <a16:creationId xmlns:a16="http://schemas.microsoft.com/office/drawing/2014/main" id="{5047E1F5-B06D-85F2-8E33-0C70662D77AB}"/>
              </a:ext>
            </a:extLst>
          </p:cNvPr>
          <p:cNvSpPr txBox="1"/>
          <p:nvPr/>
        </p:nvSpPr>
        <p:spPr>
          <a:xfrm>
            <a:off x="630820" y="1284786"/>
            <a:ext cx="10515600" cy="8719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mbria" panose="02040503050406030204" pitchFamily="18" charset="0"/>
              </a:rPr>
              <a:t>D) AKADEMİK ÇALIŞMALAR</a:t>
            </a:r>
          </a:p>
          <a:p>
            <a:pPr marL="0" marR="0" lvl="0" indent="0" algn="l" defTabSz="914400" rtl="0" eaLnBrk="1" fontAlgn="auto" latinLnBrk="0" hangingPunct="1">
              <a:lnSpc>
                <a:spcPct val="150000"/>
              </a:lnSpc>
              <a:spcBef>
                <a:spcPts val="0"/>
              </a:spcBef>
              <a:spcAft>
                <a:spcPts val="0"/>
              </a:spcAft>
              <a:buClrTx/>
              <a:buSzTx/>
              <a:buFontTx/>
              <a:buNone/>
              <a:tabLst/>
              <a:defRPr/>
            </a:pPr>
            <a:r>
              <a:rPr lang="tr-TR" dirty="0">
                <a:solidFill>
                  <a:prstClr val="black"/>
                </a:solidFill>
                <a:latin typeface="Cambria" panose="02040503050406030204" pitchFamily="18" charset="0"/>
              </a:rPr>
              <a:t>Birimde personelin katıldığı eğitimler</a:t>
            </a:r>
            <a:endParaRPr kumimoji="0" lang="tr-TR" sz="1800" i="0" u="none" strike="noStrike" kern="1200" cap="none" spc="0" normalizeH="0" baseline="0" noProof="0" dirty="0">
              <a:ln>
                <a:noFill/>
              </a:ln>
              <a:solidFill>
                <a:prstClr val="black"/>
              </a:solidFill>
              <a:effectLst/>
              <a:uLnTx/>
              <a:uFillTx/>
              <a:latin typeface="Cambria" panose="02040503050406030204" pitchFamily="18" charset="0"/>
            </a:endParaRPr>
          </a:p>
        </p:txBody>
      </p:sp>
    </p:spTree>
    <p:extLst>
      <p:ext uri="{BB962C8B-B14F-4D97-AF65-F5344CB8AC3E}">
        <p14:creationId xmlns:p14="http://schemas.microsoft.com/office/powerpoint/2010/main" val="336973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441E6F6-6F87-5D93-1E3B-34F27962F3EE}"/>
              </a:ext>
            </a:extLst>
          </p:cNvPr>
          <p:cNvGraphicFramePr>
            <a:graphicFrameLocks noGrp="1"/>
          </p:cNvGraphicFramePr>
          <p:nvPr>
            <p:extLst>
              <p:ext uri="{D42A27DB-BD31-4B8C-83A1-F6EECF244321}">
                <p14:modId xmlns:p14="http://schemas.microsoft.com/office/powerpoint/2010/main" val="871617641"/>
              </p:ext>
            </p:extLst>
          </p:nvPr>
        </p:nvGraphicFramePr>
        <p:xfrm>
          <a:off x="709104" y="2281490"/>
          <a:ext cx="9779619" cy="3709500"/>
        </p:xfrm>
        <a:graphic>
          <a:graphicData uri="http://schemas.openxmlformats.org/drawingml/2006/table">
            <a:tbl>
              <a:tblPr firstRow="1" firstCol="1" bandRow="1" bandCol="1">
                <a:tableStyleId>{69012ECD-51FC-41F1-AA8D-1B2483CD663E}</a:tableStyleId>
              </a:tblPr>
              <a:tblGrid>
                <a:gridCol w="745273">
                  <a:extLst>
                    <a:ext uri="{9D8B030D-6E8A-4147-A177-3AD203B41FA5}">
                      <a16:colId xmlns:a16="http://schemas.microsoft.com/office/drawing/2014/main" val="1438247758"/>
                    </a:ext>
                  </a:extLst>
                </a:gridCol>
                <a:gridCol w="1951464">
                  <a:extLst>
                    <a:ext uri="{9D8B030D-6E8A-4147-A177-3AD203B41FA5}">
                      <a16:colId xmlns:a16="http://schemas.microsoft.com/office/drawing/2014/main" val="3077530337"/>
                    </a:ext>
                  </a:extLst>
                </a:gridCol>
                <a:gridCol w="7082882">
                  <a:extLst>
                    <a:ext uri="{9D8B030D-6E8A-4147-A177-3AD203B41FA5}">
                      <a16:colId xmlns:a16="http://schemas.microsoft.com/office/drawing/2014/main" val="926224643"/>
                    </a:ext>
                  </a:extLst>
                </a:gridCol>
              </a:tblGrid>
              <a:tr h="285840">
                <a:tc>
                  <a:txBody>
                    <a:bodyPr/>
                    <a:lstStyle/>
                    <a:p>
                      <a:pPr algn="ctr"/>
                      <a:r>
                        <a:rPr lang="tr-TR" sz="1600" dirty="0">
                          <a:effectLst/>
                        </a:rPr>
                        <a:t>Tarih</a:t>
                      </a:r>
                      <a:endParaRPr lang="en-TR" sz="16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a:effectLst/>
                        </a:rPr>
                        <a:t>Türü</a:t>
                      </a:r>
                      <a:endParaRPr lang="en-TR" sz="16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dirty="0">
                          <a:effectLst/>
                        </a:rPr>
                        <a:t>İsmi</a:t>
                      </a:r>
                      <a:endParaRPr lang="en-TR" sz="16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9352408"/>
                  </a:ext>
                </a:extLst>
              </a:tr>
              <a:tr h="1298186">
                <a:tc>
                  <a:txBody>
                    <a:bodyPr/>
                    <a:lstStyle/>
                    <a:p>
                      <a:pPr algn="ctr">
                        <a:lnSpc>
                          <a:spcPct val="115000"/>
                        </a:lnSpc>
                        <a:spcAft>
                          <a:spcPts val="1000"/>
                        </a:spcAft>
                      </a:pPr>
                      <a:r>
                        <a:rPr lang="tr-TR" sz="1600" dirty="0">
                          <a:effectLst/>
                        </a:rPr>
                        <a:t>2022</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r>
                        <a:rPr lang="tr-TR" sz="1600" dirty="0">
                          <a:effectLst/>
                        </a:rPr>
                        <a:t>Akademik Yayın</a:t>
                      </a:r>
                      <a:endParaRPr lang="en-TR" sz="1600" dirty="0">
                        <a:latin typeface="Cambria" panose="02040503050406030204" pitchFamily="18" charset="0"/>
                      </a:endParaRPr>
                    </a:p>
                  </a:txBody>
                  <a:tcPr marL="68580" marR="68580" marT="0" marB="0" anchor="ctr"/>
                </a:tc>
                <a:tc>
                  <a:txBody>
                    <a:bodyPr/>
                    <a:lstStyle/>
                    <a:p>
                      <a:pPr>
                        <a:lnSpc>
                          <a:spcPct val="115000"/>
                        </a:lnSpc>
                        <a:spcAft>
                          <a:spcPts val="1000"/>
                        </a:spcAft>
                        <a:tabLst>
                          <a:tab pos="342900" algn="l"/>
                        </a:tabLst>
                      </a:pPr>
                      <a:r>
                        <a:rPr lang="tr-TR" sz="1600" dirty="0">
                          <a:effectLst/>
                        </a:rPr>
                        <a:t>Kitap Bölümü </a:t>
                      </a:r>
                      <a:endParaRPr lang="en-TR" sz="1600" dirty="0">
                        <a:effectLst/>
                      </a:endParaRPr>
                    </a:p>
                    <a:p>
                      <a:pPr>
                        <a:lnSpc>
                          <a:spcPct val="115000"/>
                        </a:lnSpc>
                        <a:spcAft>
                          <a:spcPts val="1000"/>
                        </a:spcAft>
                      </a:pPr>
                      <a:r>
                        <a:rPr lang="tr-TR" sz="1600" dirty="0" err="1">
                          <a:effectLst/>
                        </a:rPr>
                        <a:t>İşgör</a:t>
                      </a:r>
                      <a:r>
                        <a:rPr lang="tr-TR" sz="1600" dirty="0">
                          <a:effectLst/>
                        </a:rPr>
                        <a:t> Şimşek, E. (2022). Uzaktan Eğitimde Yeni </a:t>
                      </a:r>
                      <a:r>
                        <a:rPr lang="tr-TR" sz="1600" dirty="0" err="1">
                          <a:effectLst/>
                        </a:rPr>
                        <a:t>Yaklaşımlar:Oyunlaştırma</a:t>
                      </a:r>
                      <a:r>
                        <a:rPr lang="tr-TR" sz="1600" dirty="0">
                          <a:effectLst/>
                        </a:rPr>
                        <a:t>. </a:t>
                      </a:r>
                      <a:r>
                        <a:rPr lang="tr-TR" sz="1600" dirty="0" err="1">
                          <a:effectLst/>
                        </a:rPr>
                        <a:t>Daştan</a:t>
                      </a:r>
                      <a:r>
                        <a:rPr lang="tr-TR" sz="1600" dirty="0">
                          <a:effectLst/>
                        </a:rPr>
                        <a:t>, İ. (Ed.), </a:t>
                      </a:r>
                      <a:r>
                        <a:rPr lang="tr-TR" sz="1600" dirty="0" err="1">
                          <a:effectLst/>
                        </a:rPr>
                        <a:t>Pandemi</a:t>
                      </a:r>
                      <a:r>
                        <a:rPr lang="tr-TR" sz="1600" dirty="0">
                          <a:effectLst/>
                        </a:rPr>
                        <a:t> Döneminde Yüksek Öğretimde Uzaktan Eğitim içinde (s.143-158). Ankara: Nobel Bilimsel Eserler.</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7663214"/>
                  </a:ext>
                </a:extLst>
              </a:tr>
              <a:tr h="898527">
                <a:tc>
                  <a:txBody>
                    <a:bodyPr/>
                    <a:lstStyle/>
                    <a:p>
                      <a:pPr algn="ctr">
                        <a:lnSpc>
                          <a:spcPct val="115000"/>
                        </a:lnSpc>
                        <a:spcAft>
                          <a:spcPts val="1000"/>
                        </a:spcAft>
                      </a:pPr>
                      <a:r>
                        <a:rPr lang="tr-TR" sz="1600" dirty="0">
                          <a:effectLst/>
                        </a:rPr>
                        <a:t> </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r>
                        <a:rPr lang="tr-TR" sz="1600" dirty="0">
                          <a:effectLst/>
                        </a:rPr>
                        <a:t> </a:t>
                      </a:r>
                      <a:endParaRPr lang="en-TR" sz="1600" dirty="0">
                        <a:latin typeface="Cambria" panose="02040503050406030204" pitchFamily="18" charset="0"/>
                      </a:endParaRPr>
                    </a:p>
                  </a:txBody>
                  <a:tcPr marL="68580" marR="68580" marT="0" marB="0" anchor="ctr"/>
                </a:tc>
                <a:tc>
                  <a:txBody>
                    <a:bodyPr/>
                    <a:lstStyle/>
                    <a:p>
                      <a:pPr>
                        <a:lnSpc>
                          <a:spcPct val="115000"/>
                        </a:lnSpc>
                        <a:spcAft>
                          <a:spcPts val="1000"/>
                        </a:spcAft>
                        <a:tabLst>
                          <a:tab pos="342900" algn="l"/>
                        </a:tabLst>
                      </a:pPr>
                      <a:endParaRPr lang="en-US" sz="1600" kern="1200" dirty="0">
                        <a:solidFill>
                          <a:schemeClr val="dk1"/>
                        </a:solidFill>
                        <a:effectLst/>
                        <a:latin typeface="Cambria" panose="02040503050406030204" pitchFamily="18" charset="0"/>
                        <a:ea typeface="+mn-ea"/>
                        <a:cs typeface="+mn-cs"/>
                      </a:endParaRPr>
                    </a:p>
                  </a:txBody>
                  <a:tcPr marL="68580" marR="68580" marT="0" marB="0" anchor="ctr"/>
                </a:tc>
                <a:extLst>
                  <a:ext uri="{0D108BD9-81ED-4DB2-BD59-A6C34878D82A}">
                    <a16:rowId xmlns:a16="http://schemas.microsoft.com/office/drawing/2014/main" val="3943695930"/>
                  </a:ext>
                </a:extLst>
              </a:tr>
              <a:tr h="1226947">
                <a:tc>
                  <a:txBody>
                    <a:bodyPr/>
                    <a:lstStyle/>
                    <a:p>
                      <a:pPr algn="ctr">
                        <a:lnSpc>
                          <a:spcPct val="115000"/>
                        </a:lnSpc>
                        <a:spcAft>
                          <a:spcPts val="1000"/>
                        </a:spcAft>
                      </a:pPr>
                      <a:r>
                        <a:rPr lang="tr-TR" sz="1600" dirty="0">
                          <a:effectLst/>
                        </a:rPr>
                        <a:t> </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r>
                        <a:rPr lang="tr-TR" sz="1600" dirty="0">
                          <a:effectLst/>
                        </a:rPr>
                        <a:t> </a:t>
                      </a:r>
                      <a:endParaRPr lang="en-TR" sz="1600" dirty="0">
                        <a:latin typeface="Cambria" panose="02040503050406030204" pitchFamily="18" charset="0"/>
                      </a:endParaRPr>
                    </a:p>
                  </a:txBody>
                  <a:tcPr marL="68580" marR="68580" marT="0" marB="0" anchor="ctr"/>
                </a:tc>
                <a:tc>
                  <a:txBody>
                    <a:bodyPr/>
                    <a:lstStyle/>
                    <a:p>
                      <a:pPr>
                        <a:lnSpc>
                          <a:spcPct val="115000"/>
                        </a:lnSpc>
                        <a:spcAft>
                          <a:spcPts val="1000"/>
                        </a:spcAft>
                        <a:tabLst>
                          <a:tab pos="342900" algn="l"/>
                        </a:tabLst>
                      </a:pP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6970791"/>
                  </a:ext>
                </a:extLst>
              </a:tr>
            </a:tbl>
          </a:graphicData>
        </a:graphic>
      </p:graphicFrame>
      <p:sp>
        <p:nvSpPr>
          <p:cNvPr id="3" name="Başlık 1">
            <a:extLst>
              <a:ext uri="{FF2B5EF4-FFF2-40B4-BE49-F238E27FC236}">
                <a16:creationId xmlns:a16="http://schemas.microsoft.com/office/drawing/2014/main" id="{0E7E3D5E-BDC5-82F3-4A59-805027EBECF6}"/>
              </a:ext>
            </a:extLst>
          </p:cNvPr>
          <p:cNvSpPr txBox="1">
            <a:spLocks/>
          </p:cNvSpPr>
          <p:nvPr/>
        </p:nvSpPr>
        <p:spPr>
          <a:xfrm>
            <a:off x="130134" y="598735"/>
            <a:ext cx="10515600" cy="676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000" b="1" dirty="0">
                <a:latin typeface="Cambria" panose="02040503050406030204" pitchFamily="18" charset="0"/>
                <a:ea typeface="Cambria" panose="02040503050406030204" pitchFamily="18" charset="0"/>
              </a:rPr>
              <a:t>YUZEM’DE YÜRÜTÜLEN FAALİYETLER</a:t>
            </a:r>
          </a:p>
        </p:txBody>
      </p:sp>
      <p:sp>
        <p:nvSpPr>
          <p:cNvPr id="4" name="Metin kutusu 3">
            <a:extLst>
              <a:ext uri="{FF2B5EF4-FFF2-40B4-BE49-F238E27FC236}">
                <a16:creationId xmlns:a16="http://schemas.microsoft.com/office/drawing/2014/main" id="{35241C3D-4CC6-E844-BE8F-7D14137E7E4E}"/>
              </a:ext>
            </a:extLst>
          </p:cNvPr>
          <p:cNvSpPr txBox="1"/>
          <p:nvPr/>
        </p:nvSpPr>
        <p:spPr>
          <a:xfrm>
            <a:off x="630820" y="1284786"/>
            <a:ext cx="10515600" cy="8719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mbria" panose="02040503050406030204" pitchFamily="18" charset="0"/>
              </a:rPr>
              <a:t>D) AKADEMİK ÇALIŞMALAR</a:t>
            </a:r>
          </a:p>
          <a:p>
            <a:pPr marL="0" marR="0" lvl="0" indent="0" algn="l" defTabSz="914400" rtl="0" eaLnBrk="1" fontAlgn="auto" latinLnBrk="0" hangingPunct="1">
              <a:lnSpc>
                <a:spcPct val="150000"/>
              </a:lnSpc>
              <a:spcBef>
                <a:spcPts val="0"/>
              </a:spcBef>
              <a:spcAft>
                <a:spcPts val="0"/>
              </a:spcAft>
              <a:buClrTx/>
              <a:buSzTx/>
              <a:buFontTx/>
              <a:buNone/>
              <a:tabLst/>
              <a:defRPr/>
            </a:pPr>
            <a:r>
              <a:rPr lang="tr-TR" sz="1800" dirty="0">
                <a:latin typeface="Cambria" panose="02040503050406030204" pitchFamily="18" charset="0"/>
                <a:ea typeface="Cambria" panose="02040503050406030204" pitchFamily="18" charset="0"/>
              </a:rPr>
              <a:t>2022 yılında birimde gerçekleştirilen akademik çalışmalar</a:t>
            </a:r>
            <a:endParaRPr kumimoji="0" lang="tr-TR" sz="1800" i="0" u="none" strike="noStrike" kern="1200" cap="none" spc="0" normalizeH="0" baseline="0" noProof="0" dirty="0">
              <a:ln>
                <a:noFill/>
              </a:ln>
              <a:solidFill>
                <a:prstClr val="black"/>
              </a:solidFill>
              <a:effectLst/>
              <a:uLnTx/>
              <a:uFillTx/>
              <a:latin typeface="Cambria" panose="02040503050406030204" pitchFamily="18" charset="0"/>
            </a:endParaRPr>
          </a:p>
        </p:txBody>
      </p:sp>
    </p:spTree>
    <p:extLst>
      <p:ext uri="{BB962C8B-B14F-4D97-AF65-F5344CB8AC3E}">
        <p14:creationId xmlns:p14="http://schemas.microsoft.com/office/powerpoint/2010/main" val="1589557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BC846865-9C5E-25AA-CB0C-D1E7033EBBF3}"/>
              </a:ext>
            </a:extLst>
          </p:cNvPr>
          <p:cNvSpPr txBox="1">
            <a:spLocks/>
          </p:cNvSpPr>
          <p:nvPr/>
        </p:nvSpPr>
        <p:spPr>
          <a:xfrm>
            <a:off x="130134" y="598735"/>
            <a:ext cx="10515600" cy="676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000" b="1" dirty="0">
                <a:latin typeface="Cambria" panose="02040503050406030204" pitchFamily="18" charset="0"/>
                <a:ea typeface="Cambria" panose="02040503050406030204" pitchFamily="18" charset="0"/>
              </a:rPr>
              <a:t>YUZEM’DE YÜRÜTÜLEN FAALİYETLER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AC92175-CC0E-14D0-1BD7-54AE96500FDB}"/>
              </a:ext>
            </a:extLst>
          </p:cNvPr>
          <p:cNvGraphicFramePr>
            <a:graphicFrameLocks noGrp="1"/>
          </p:cNvGraphicFramePr>
          <p:nvPr>
            <p:extLst>
              <p:ext uri="{D42A27DB-BD31-4B8C-83A1-F6EECF244321}">
                <p14:modId xmlns:p14="http://schemas.microsoft.com/office/powerpoint/2010/main" val="3589274482"/>
              </p:ext>
            </p:extLst>
          </p:nvPr>
        </p:nvGraphicFramePr>
        <p:xfrm>
          <a:off x="730623" y="2306999"/>
          <a:ext cx="9779619" cy="3324503"/>
        </p:xfrm>
        <a:graphic>
          <a:graphicData uri="http://schemas.openxmlformats.org/drawingml/2006/table">
            <a:tbl>
              <a:tblPr firstRow="1" firstCol="1" bandRow="1" bandCol="1">
                <a:tableStyleId>{69012ECD-51FC-41F1-AA8D-1B2483CD663E}</a:tableStyleId>
              </a:tblPr>
              <a:tblGrid>
                <a:gridCol w="745273">
                  <a:extLst>
                    <a:ext uri="{9D8B030D-6E8A-4147-A177-3AD203B41FA5}">
                      <a16:colId xmlns:a16="http://schemas.microsoft.com/office/drawing/2014/main" val="1438247758"/>
                    </a:ext>
                  </a:extLst>
                </a:gridCol>
                <a:gridCol w="1951464">
                  <a:extLst>
                    <a:ext uri="{9D8B030D-6E8A-4147-A177-3AD203B41FA5}">
                      <a16:colId xmlns:a16="http://schemas.microsoft.com/office/drawing/2014/main" val="3077530337"/>
                    </a:ext>
                  </a:extLst>
                </a:gridCol>
                <a:gridCol w="7082882">
                  <a:extLst>
                    <a:ext uri="{9D8B030D-6E8A-4147-A177-3AD203B41FA5}">
                      <a16:colId xmlns:a16="http://schemas.microsoft.com/office/drawing/2014/main" val="926224643"/>
                    </a:ext>
                  </a:extLst>
                </a:gridCol>
              </a:tblGrid>
              <a:tr h="286483">
                <a:tc>
                  <a:txBody>
                    <a:bodyPr/>
                    <a:lstStyle/>
                    <a:p>
                      <a:pPr algn="ctr"/>
                      <a:r>
                        <a:rPr lang="tr-TR" sz="1600" dirty="0">
                          <a:effectLst/>
                        </a:rPr>
                        <a:t>Tarih</a:t>
                      </a:r>
                      <a:endParaRPr lang="en-TR" sz="16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dirty="0">
                          <a:effectLst/>
                        </a:rPr>
                        <a:t>Türü</a:t>
                      </a:r>
                      <a:endParaRPr lang="en-TR" sz="16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tr-TR" sz="1600">
                          <a:effectLst/>
                        </a:rPr>
                        <a:t>İsmi</a:t>
                      </a:r>
                      <a:endParaRPr lang="en-TR" sz="16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9352408"/>
                  </a:ext>
                </a:extLst>
              </a:tr>
              <a:tr h="907766">
                <a:tc>
                  <a:txBody>
                    <a:bodyPr/>
                    <a:lstStyle/>
                    <a:p>
                      <a:pPr algn="ctr">
                        <a:lnSpc>
                          <a:spcPct val="115000"/>
                        </a:lnSpc>
                        <a:spcAft>
                          <a:spcPts val="1000"/>
                        </a:spcAft>
                      </a:pPr>
                      <a:r>
                        <a:rPr lang="tr-TR" sz="1600" dirty="0">
                          <a:effectLst/>
                        </a:rPr>
                        <a:t>2023</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r>
                        <a:rPr lang="tr-TR" sz="1600" dirty="0">
                          <a:effectLst/>
                        </a:rPr>
                        <a:t>Akademik Çalışmalar</a:t>
                      </a:r>
                      <a:endParaRPr lang="en-TR" sz="1600" dirty="0">
                        <a:latin typeface="Cambria" panose="02040503050406030204" pitchFamily="18" charset="0"/>
                      </a:endParaRPr>
                    </a:p>
                  </a:txBody>
                  <a:tcPr marL="68580" marR="68580" marT="0" marB="0" anchor="ctr"/>
                </a:tc>
                <a:tc>
                  <a:txBody>
                    <a:bodyPr/>
                    <a:lstStyle/>
                    <a:p>
                      <a:pPr>
                        <a:lnSpc>
                          <a:spcPct val="115000"/>
                        </a:lnSpc>
                        <a:spcAft>
                          <a:spcPts val="1000"/>
                        </a:spcAft>
                        <a:tabLst>
                          <a:tab pos="342900" algn="l"/>
                        </a:tabLst>
                      </a:pPr>
                      <a:r>
                        <a:rPr lang="tr-TR" sz="1600" dirty="0">
                          <a:effectLst/>
                        </a:rPr>
                        <a:t>Kitap Bölümü </a:t>
                      </a:r>
                      <a:endParaRPr lang="en-TR" sz="1600" dirty="0">
                        <a:effectLst/>
                      </a:endParaRPr>
                    </a:p>
                    <a:p>
                      <a:pPr>
                        <a:lnSpc>
                          <a:spcPct val="115000"/>
                        </a:lnSpc>
                        <a:spcAft>
                          <a:spcPts val="1000"/>
                        </a:spcAft>
                      </a:pPr>
                      <a:r>
                        <a:rPr lang="tr-TR" sz="1600" dirty="0" err="1">
                          <a:effectLst/>
                        </a:rPr>
                        <a:t>İşgör</a:t>
                      </a:r>
                      <a:r>
                        <a:rPr lang="tr-TR" sz="1600" dirty="0">
                          <a:effectLst/>
                        </a:rPr>
                        <a:t> Şimşek, E., Yılmaz, N. (2023). Öğrenme Mühendisliği</a:t>
                      </a:r>
                      <a:endParaRPr lang="tr-TR" sz="1600" dirty="0">
                        <a:effectLst/>
                        <a:latin typeface="Cambria" panose="02040503050406030204" pitchFamily="18" charset="0"/>
                      </a:endParaRPr>
                    </a:p>
                  </a:txBody>
                  <a:tcPr marL="68580" marR="68580" marT="0" marB="0" anchor="ctr"/>
                </a:tc>
                <a:extLst>
                  <a:ext uri="{0D108BD9-81ED-4DB2-BD59-A6C34878D82A}">
                    <a16:rowId xmlns:a16="http://schemas.microsoft.com/office/drawing/2014/main" val="1217663214"/>
                  </a:ext>
                </a:extLst>
              </a:tr>
              <a:tr h="900548">
                <a:tc>
                  <a:txBody>
                    <a:bodyPr/>
                    <a:lstStyle/>
                    <a:p>
                      <a:pPr algn="ctr">
                        <a:lnSpc>
                          <a:spcPct val="115000"/>
                        </a:lnSpc>
                        <a:spcAft>
                          <a:spcPts val="1000"/>
                        </a:spcAft>
                      </a:pPr>
                      <a:r>
                        <a:rPr lang="tr-TR" sz="1600" dirty="0">
                          <a:effectLst/>
                        </a:rPr>
                        <a:t> </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r>
                        <a:rPr lang="tr-TR" sz="1600" dirty="0">
                          <a:effectLst/>
                        </a:rPr>
                        <a:t> </a:t>
                      </a:r>
                      <a:endParaRPr lang="en-TR" sz="1600" dirty="0">
                        <a:latin typeface="Cambria" panose="02040503050406030204" pitchFamily="18" charset="0"/>
                      </a:endParaRPr>
                    </a:p>
                  </a:txBody>
                  <a:tcPr marL="68580" marR="68580" marT="0" marB="0" anchor="ctr"/>
                </a:tc>
                <a:tc>
                  <a:txBody>
                    <a:bodyPr/>
                    <a:lstStyle/>
                    <a:p>
                      <a:pPr>
                        <a:lnSpc>
                          <a:spcPct val="115000"/>
                        </a:lnSpc>
                        <a:spcAft>
                          <a:spcPts val="1000"/>
                        </a:spcAft>
                        <a:tabLst>
                          <a:tab pos="342900" algn="l"/>
                        </a:tabLst>
                      </a:pPr>
                      <a:r>
                        <a:rPr lang="tr-TR" sz="1600" dirty="0">
                          <a:effectLst/>
                        </a:rPr>
                        <a:t>Makale</a:t>
                      </a:r>
                      <a:endParaRPr lang="en-TR" sz="1600" dirty="0">
                        <a:effectLst/>
                      </a:endParaRPr>
                    </a:p>
                    <a:p>
                      <a:pPr>
                        <a:lnSpc>
                          <a:spcPct val="115000"/>
                        </a:lnSpc>
                        <a:spcAft>
                          <a:spcPts val="1000"/>
                        </a:spcAft>
                      </a:pPr>
                      <a:r>
                        <a:rPr lang="tr-TR" sz="1600" dirty="0" err="1">
                          <a:effectLst/>
                        </a:rPr>
                        <a:t>İşgör</a:t>
                      </a:r>
                      <a:r>
                        <a:rPr lang="tr-TR" sz="1600" dirty="0">
                          <a:effectLst/>
                        </a:rPr>
                        <a:t> Şimşek, E., Şengel, E. (2023). İşletmeler İçin </a:t>
                      </a:r>
                      <a:r>
                        <a:rPr lang="tr-TR" sz="1600" dirty="0" err="1">
                          <a:effectLst/>
                        </a:rPr>
                        <a:t>Metaverse</a:t>
                      </a:r>
                      <a:r>
                        <a:rPr lang="tr-TR" sz="1600" dirty="0">
                          <a:effectLst/>
                        </a:rPr>
                        <a:t> </a:t>
                      </a:r>
                      <a:r>
                        <a:rPr lang="en-US" sz="1600" kern="1200" dirty="0" err="1">
                          <a:solidFill>
                            <a:schemeClr val="dk1"/>
                          </a:solidFill>
                          <a:effectLst/>
                        </a:rPr>
                        <a:t>İş</a:t>
                      </a:r>
                      <a:r>
                        <a:rPr lang="en-US" sz="1600" kern="1200" dirty="0">
                          <a:solidFill>
                            <a:schemeClr val="dk1"/>
                          </a:solidFill>
                          <a:effectLst/>
                        </a:rPr>
                        <a:t> </a:t>
                      </a:r>
                      <a:r>
                        <a:rPr lang="en-US" sz="1600" kern="1200" dirty="0" err="1">
                          <a:solidFill>
                            <a:schemeClr val="dk1"/>
                          </a:solidFill>
                          <a:effectLst/>
                        </a:rPr>
                        <a:t>Plani</a:t>
                      </a:r>
                      <a:r>
                        <a:rPr lang="en-US" sz="1600" kern="1200" dirty="0">
                          <a:solidFill>
                            <a:schemeClr val="dk1"/>
                          </a:solidFill>
                          <a:effectLst/>
                        </a:rPr>
                        <a:t> </a:t>
                      </a:r>
                      <a:r>
                        <a:rPr lang="en-US" sz="1600" kern="1200" dirty="0" err="1">
                          <a:solidFill>
                            <a:schemeClr val="dk1"/>
                          </a:solidFill>
                          <a:effectLst/>
                        </a:rPr>
                        <a:t>Çalişması</a:t>
                      </a:r>
                      <a:endParaRPr lang="en-US" sz="1600" kern="1200" dirty="0">
                        <a:solidFill>
                          <a:schemeClr val="dk1"/>
                        </a:solidFill>
                        <a:effectLst/>
                        <a:latin typeface="Cambria" panose="02040503050406030204" pitchFamily="18" charset="0"/>
                        <a:ea typeface="+mn-ea"/>
                        <a:cs typeface="+mn-cs"/>
                      </a:endParaRPr>
                    </a:p>
                  </a:txBody>
                  <a:tcPr marL="68580" marR="68580" marT="0" marB="0" anchor="ctr"/>
                </a:tc>
                <a:extLst>
                  <a:ext uri="{0D108BD9-81ED-4DB2-BD59-A6C34878D82A}">
                    <a16:rowId xmlns:a16="http://schemas.microsoft.com/office/drawing/2014/main" val="3943695930"/>
                  </a:ext>
                </a:extLst>
              </a:tr>
              <a:tr h="1229706">
                <a:tc>
                  <a:txBody>
                    <a:bodyPr/>
                    <a:lstStyle/>
                    <a:p>
                      <a:pPr algn="ctr">
                        <a:lnSpc>
                          <a:spcPct val="115000"/>
                        </a:lnSpc>
                        <a:spcAft>
                          <a:spcPts val="1000"/>
                        </a:spcAft>
                      </a:pPr>
                      <a:r>
                        <a:rPr lang="tr-TR" sz="1600" dirty="0">
                          <a:effectLst/>
                        </a:rPr>
                        <a:t> </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r>
                        <a:rPr lang="tr-TR" sz="1600" dirty="0">
                          <a:effectLst/>
                        </a:rPr>
                        <a:t> </a:t>
                      </a:r>
                      <a:endParaRPr lang="en-TR" sz="1600" dirty="0">
                        <a:latin typeface="Cambria" panose="02040503050406030204" pitchFamily="18" charset="0"/>
                      </a:endParaRPr>
                    </a:p>
                  </a:txBody>
                  <a:tcPr marL="68580" marR="68580" marT="0" marB="0" anchor="ctr"/>
                </a:tc>
                <a:tc>
                  <a:txBody>
                    <a:bodyPr/>
                    <a:lstStyle/>
                    <a:p>
                      <a:pPr>
                        <a:lnSpc>
                          <a:spcPct val="115000"/>
                        </a:lnSpc>
                        <a:spcAft>
                          <a:spcPts val="1000"/>
                        </a:spcAft>
                        <a:tabLst>
                          <a:tab pos="342900" algn="l"/>
                        </a:tabLst>
                      </a:pPr>
                      <a:r>
                        <a:rPr lang="tr-TR" sz="1600" dirty="0">
                          <a:effectLst/>
                        </a:rPr>
                        <a:t>Makale</a:t>
                      </a:r>
                      <a:endParaRPr lang="en-TR" sz="1600" kern="1200" dirty="0">
                        <a:solidFill>
                          <a:schemeClr val="dk1"/>
                        </a:solidFill>
                        <a:effectLst/>
                      </a:endParaRPr>
                    </a:p>
                    <a:p>
                      <a:pPr rtl="0"/>
                      <a:r>
                        <a:rPr lang="tr-TR" sz="1600" kern="1200" dirty="0" err="1">
                          <a:solidFill>
                            <a:schemeClr val="dk1"/>
                          </a:solidFill>
                          <a:effectLst/>
                        </a:rPr>
                        <a:t>İşgör</a:t>
                      </a:r>
                      <a:r>
                        <a:rPr lang="tr-TR" sz="1600" kern="1200" dirty="0">
                          <a:solidFill>
                            <a:schemeClr val="dk1"/>
                          </a:solidFill>
                          <a:effectLst/>
                        </a:rPr>
                        <a:t> Şimşek, E., Şentürk, A. (2023). </a:t>
                      </a:r>
                      <a:r>
                        <a:rPr lang="en-US" sz="1600" kern="1200" dirty="0">
                          <a:solidFill>
                            <a:schemeClr val="dk1"/>
                          </a:solidFill>
                          <a:effectLst/>
                        </a:rPr>
                        <a:t>Metaverse </a:t>
                      </a:r>
                      <a:r>
                        <a:rPr lang="en-US" sz="1600" kern="1200" dirty="0" err="1">
                          <a:solidFill>
                            <a:schemeClr val="dk1"/>
                          </a:solidFill>
                          <a:effectLst/>
                        </a:rPr>
                        <a:t>Teknolojilerinin</a:t>
                      </a:r>
                      <a:r>
                        <a:rPr lang="en-US" sz="1600" kern="1200" dirty="0">
                          <a:solidFill>
                            <a:schemeClr val="dk1"/>
                          </a:solidFill>
                          <a:effectLst/>
                        </a:rPr>
                        <a:t> </a:t>
                      </a:r>
                      <a:r>
                        <a:rPr lang="en-US" sz="1600" kern="1200" dirty="0" err="1">
                          <a:solidFill>
                            <a:schemeClr val="dk1"/>
                          </a:solidFill>
                          <a:effectLst/>
                        </a:rPr>
                        <a:t>Yükseköğretimde</a:t>
                      </a:r>
                      <a:r>
                        <a:rPr lang="en-US" sz="1600" kern="1200" dirty="0">
                          <a:solidFill>
                            <a:schemeClr val="dk1"/>
                          </a:solidFill>
                          <a:effectLst/>
                        </a:rPr>
                        <a:t> </a:t>
                      </a:r>
                      <a:r>
                        <a:rPr lang="en-US" sz="1600" kern="1200" dirty="0" err="1">
                          <a:solidFill>
                            <a:schemeClr val="dk1"/>
                          </a:solidFill>
                          <a:effectLst/>
                        </a:rPr>
                        <a:t>Kullanımının</a:t>
                      </a:r>
                      <a:r>
                        <a:rPr lang="en-US" sz="1600" kern="1200" dirty="0">
                          <a:solidFill>
                            <a:schemeClr val="dk1"/>
                          </a:solidFill>
                          <a:effectLst/>
                        </a:rPr>
                        <a:t> </a:t>
                      </a:r>
                      <a:r>
                        <a:rPr lang="en-US" sz="1600" kern="1200" dirty="0" err="1">
                          <a:solidFill>
                            <a:schemeClr val="dk1"/>
                          </a:solidFill>
                          <a:effectLst/>
                        </a:rPr>
                        <a:t>Teknoloji</a:t>
                      </a:r>
                      <a:r>
                        <a:rPr lang="en-US" sz="1600" kern="1200" dirty="0">
                          <a:solidFill>
                            <a:schemeClr val="dk1"/>
                          </a:solidFill>
                          <a:effectLst/>
                        </a:rPr>
                        <a:t> Kabul </a:t>
                      </a:r>
                      <a:r>
                        <a:rPr lang="en-US" sz="1600" kern="1200" dirty="0" err="1">
                          <a:solidFill>
                            <a:schemeClr val="dk1"/>
                          </a:solidFill>
                          <a:effectLst/>
                        </a:rPr>
                        <a:t>Modeline</a:t>
                      </a:r>
                      <a:r>
                        <a:rPr lang="en-US" sz="1600" kern="1200" dirty="0">
                          <a:solidFill>
                            <a:schemeClr val="dk1"/>
                          </a:solidFill>
                          <a:effectLst/>
                        </a:rPr>
                        <a:t> </a:t>
                      </a:r>
                      <a:r>
                        <a:rPr lang="en-US" sz="1600" kern="1200" dirty="0" err="1">
                          <a:solidFill>
                            <a:schemeClr val="dk1"/>
                          </a:solidFill>
                          <a:effectLst/>
                        </a:rPr>
                        <a:t>Göre</a:t>
                      </a:r>
                      <a:r>
                        <a:rPr lang="en-US" sz="1600" kern="1200" dirty="0">
                          <a:solidFill>
                            <a:schemeClr val="dk1"/>
                          </a:solidFill>
                          <a:effectLst/>
                        </a:rPr>
                        <a:t> </a:t>
                      </a:r>
                      <a:r>
                        <a:rPr lang="en-US" sz="1600" kern="1200" dirty="0" err="1">
                          <a:solidFill>
                            <a:schemeClr val="dk1"/>
                          </a:solidFill>
                          <a:effectLst/>
                        </a:rPr>
                        <a:t>İncelenmesi</a:t>
                      </a:r>
                      <a:endParaRPr lang="en-TR"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6970791"/>
                  </a:ext>
                </a:extLst>
              </a:tr>
            </a:tbl>
          </a:graphicData>
        </a:graphic>
      </p:graphicFrame>
      <p:sp>
        <p:nvSpPr>
          <p:cNvPr id="5" name="Metin kutusu 3">
            <a:extLst>
              <a:ext uri="{FF2B5EF4-FFF2-40B4-BE49-F238E27FC236}">
                <a16:creationId xmlns:a16="http://schemas.microsoft.com/office/drawing/2014/main" id="{972DDE8F-85E6-36E3-9758-291105EE3D03}"/>
              </a:ext>
            </a:extLst>
          </p:cNvPr>
          <p:cNvSpPr txBox="1"/>
          <p:nvPr/>
        </p:nvSpPr>
        <p:spPr>
          <a:xfrm>
            <a:off x="630820" y="1284786"/>
            <a:ext cx="10515600" cy="8719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mbria" panose="02040503050406030204" pitchFamily="18" charset="0"/>
              </a:rPr>
              <a:t>D) AKADEMİK ÇALIŞMALAR</a:t>
            </a:r>
          </a:p>
          <a:p>
            <a:pPr marL="0" marR="0" lvl="0" indent="0" algn="l" defTabSz="914400" rtl="0" eaLnBrk="1" fontAlgn="auto" latinLnBrk="0" hangingPunct="1">
              <a:lnSpc>
                <a:spcPct val="150000"/>
              </a:lnSpc>
              <a:spcBef>
                <a:spcPts val="0"/>
              </a:spcBef>
              <a:spcAft>
                <a:spcPts val="0"/>
              </a:spcAft>
              <a:buClrTx/>
              <a:buSzTx/>
              <a:buFontTx/>
              <a:buNone/>
              <a:tabLst/>
              <a:defRPr/>
            </a:pPr>
            <a:r>
              <a:rPr lang="tr-TR" sz="1800" dirty="0">
                <a:latin typeface="Cambria" panose="02040503050406030204" pitchFamily="18" charset="0"/>
                <a:ea typeface="Cambria" panose="02040503050406030204" pitchFamily="18" charset="0"/>
              </a:rPr>
              <a:t>2023 yılında birimde devam eden akademik çalışmalar</a:t>
            </a:r>
            <a:endParaRPr kumimoji="0" lang="tr-TR" sz="1800" i="0" u="none" strike="noStrike" kern="1200" cap="none" spc="0" normalizeH="0" baseline="0" noProof="0" dirty="0">
              <a:ln>
                <a:noFill/>
              </a:ln>
              <a:solidFill>
                <a:prstClr val="black"/>
              </a:solidFill>
              <a:effectLst/>
              <a:uLnTx/>
              <a:uFillTx/>
              <a:latin typeface="Cambria" panose="02040503050406030204" pitchFamily="18" charset="0"/>
            </a:endParaRPr>
          </a:p>
        </p:txBody>
      </p:sp>
    </p:spTree>
    <p:extLst>
      <p:ext uri="{BB962C8B-B14F-4D97-AF65-F5344CB8AC3E}">
        <p14:creationId xmlns:p14="http://schemas.microsoft.com/office/powerpoint/2010/main" val="114228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YUZEM 2023 HEDEFLERİ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A3009B4-502F-9462-641C-B8EAD4BC05E7}"/>
              </a:ext>
            </a:extLst>
          </p:cNvPr>
          <p:cNvSpPr txBox="1"/>
          <p:nvPr/>
        </p:nvSpPr>
        <p:spPr>
          <a:xfrm>
            <a:off x="630820" y="1284786"/>
            <a:ext cx="10515600" cy="5432256"/>
          </a:xfrm>
          <a:prstGeom prst="rect">
            <a:avLst/>
          </a:prstGeom>
          <a:noFill/>
        </p:spPr>
        <p:txBody>
          <a:bodyPr wrap="square" rtlCol="0">
            <a:spAutoFit/>
          </a:bodyPr>
          <a:lstStyle/>
          <a:p>
            <a:pPr marL="285750" indent="-285750" algn="just">
              <a:lnSpc>
                <a:spcPct val="150000"/>
              </a:lnSpc>
              <a:spcAft>
                <a:spcPts val="1000"/>
              </a:spcAft>
              <a:buFont typeface="Arial" panose="020B0604020202020204" pitchFamily="34" charset="0"/>
              <a:buChar char="•"/>
            </a:pPr>
            <a:r>
              <a:rPr lang="tr-TR" sz="1800" b="1" dirty="0">
                <a:solidFill>
                  <a:srgbClr val="C00000"/>
                </a:solidFill>
                <a:effectLst/>
                <a:latin typeface="Cambria" panose="02040503050406030204" pitchFamily="18" charset="0"/>
                <a:ea typeface="Calibri" panose="020F0502020204030204" pitchFamily="34" charset="0"/>
              </a:rPr>
              <a:t>Talep edilen </a:t>
            </a:r>
            <a:r>
              <a:rPr lang="tr-TR" sz="1800" b="1" dirty="0" err="1">
                <a:solidFill>
                  <a:srgbClr val="C00000"/>
                </a:solidFill>
                <a:effectLst/>
                <a:latin typeface="Cambria" panose="02040503050406030204" pitchFamily="18" charset="0"/>
                <a:ea typeface="Calibri" panose="020F0502020204030204" pitchFamily="34" charset="0"/>
              </a:rPr>
              <a:t>yazılımsal</a:t>
            </a:r>
            <a:r>
              <a:rPr lang="tr-TR" sz="1800" b="1" dirty="0">
                <a:solidFill>
                  <a:srgbClr val="C00000"/>
                </a:solidFill>
                <a:effectLst/>
                <a:latin typeface="Cambria" panose="02040503050406030204" pitchFamily="18" charset="0"/>
                <a:ea typeface="Calibri" panose="020F0502020204030204" pitchFamily="34" charset="0"/>
              </a:rPr>
              <a:t> ve donanımsal ihtiyaçların karşılanmasıyla </a:t>
            </a:r>
            <a:r>
              <a:rPr lang="tr-TR" sz="1800" dirty="0">
                <a:effectLst/>
                <a:latin typeface="Cambria" panose="02040503050406030204" pitchFamily="18" charset="0"/>
                <a:ea typeface="Calibri" panose="020F0502020204030204" pitchFamily="34" charset="0"/>
              </a:rPr>
              <a:t>birlikte uzaktan eğitimle verilen derslerde iyileşmelerin sağlanması, daha etkili ve verimli ders içeriklerinin hazırlanması,</a:t>
            </a:r>
          </a:p>
          <a:p>
            <a:pPr marL="285750" indent="-285750" algn="just">
              <a:lnSpc>
                <a:spcPct val="150000"/>
              </a:lnSpc>
              <a:spcAft>
                <a:spcPts val="1000"/>
              </a:spcAft>
              <a:buFont typeface="Arial" panose="020B0604020202020204" pitchFamily="34" charset="0"/>
              <a:buChar char="•"/>
            </a:pPr>
            <a:r>
              <a:rPr lang="tr-TR" dirty="0" err="1">
                <a:latin typeface="Cambria" panose="02040503050406030204" pitchFamily="18" charset="0"/>
                <a:ea typeface="Calibri" panose="020F0502020204030204" pitchFamily="34" charset="0"/>
              </a:rPr>
              <a:t>Tübitak</a:t>
            </a:r>
            <a:r>
              <a:rPr lang="tr-TR" dirty="0">
                <a:latin typeface="Cambria" panose="02040503050406030204" pitchFamily="18" charset="0"/>
                <a:ea typeface="Calibri" panose="020F0502020204030204" pitchFamily="34" charset="0"/>
              </a:rPr>
              <a:t>/AB/BAP destekli bir projeye başvuruda bulunularak </a:t>
            </a:r>
            <a:r>
              <a:rPr lang="tr-TR" sz="1800" dirty="0">
                <a:effectLst/>
                <a:latin typeface="Cambria" panose="02040503050406030204" pitchFamily="18" charset="0"/>
                <a:ea typeface="Calibri" panose="020F0502020204030204" pitchFamily="34" charset="0"/>
              </a:rPr>
              <a:t>bilimsel ve teknolojik araştırmaların yapılması,</a:t>
            </a:r>
            <a:endParaRPr lang="tr-TR" dirty="0">
              <a:latin typeface="Cambria" panose="02040503050406030204" pitchFamily="18" charset="0"/>
              <a:ea typeface="Calibri" panose="020F0502020204030204" pitchFamily="34" charset="0"/>
            </a:endParaRPr>
          </a:p>
          <a:p>
            <a:pPr marL="285750" indent="-285750" algn="just">
              <a:lnSpc>
                <a:spcPct val="150000"/>
              </a:lnSpc>
              <a:spcAft>
                <a:spcPts val="1000"/>
              </a:spcAft>
              <a:buFont typeface="Arial" panose="020B0604020202020204" pitchFamily="34" charset="0"/>
              <a:buChar char="•"/>
            </a:pPr>
            <a:r>
              <a:rPr lang="tr-TR" dirty="0">
                <a:effectLst/>
                <a:latin typeface="Cambria" panose="02040503050406030204" pitchFamily="18" charset="0"/>
                <a:ea typeface="Calibri" panose="020F0502020204030204" pitchFamily="34" charset="0"/>
              </a:rPr>
              <a:t>Uzaktan eğitimle ilgili konferans</a:t>
            </a:r>
            <a:r>
              <a:rPr lang="tr-TR" dirty="0">
                <a:latin typeface="Cambria" panose="02040503050406030204" pitchFamily="18" charset="0"/>
                <a:ea typeface="Calibri" panose="020F0502020204030204" pitchFamily="34" charset="0"/>
              </a:rPr>
              <a:t>, </a:t>
            </a:r>
            <a:r>
              <a:rPr lang="tr-TR" dirty="0" err="1">
                <a:latin typeface="Cambria" panose="02040503050406030204" pitchFamily="18" charset="0"/>
                <a:ea typeface="Calibri" panose="020F0502020204030204" pitchFamily="34" charset="0"/>
              </a:rPr>
              <a:t>çalıştay</a:t>
            </a:r>
            <a:r>
              <a:rPr lang="tr-TR" dirty="0">
                <a:latin typeface="Cambria" panose="02040503050406030204" pitchFamily="18" charset="0"/>
                <a:ea typeface="Calibri" panose="020F0502020204030204" pitchFamily="34" charset="0"/>
              </a:rPr>
              <a:t>, panel, kongre vs. takip edilip birim personellerinin katılımının sağlanması,</a:t>
            </a:r>
          </a:p>
          <a:p>
            <a:pPr marL="285750" indent="-285750" algn="just">
              <a:lnSpc>
                <a:spcPct val="150000"/>
              </a:lnSpc>
              <a:spcAft>
                <a:spcPts val="1000"/>
              </a:spcAft>
              <a:buFont typeface="Arial" panose="020B0604020202020204" pitchFamily="34" charset="0"/>
              <a:buChar char="•"/>
            </a:pPr>
            <a:r>
              <a:rPr lang="tr-TR" dirty="0">
                <a:effectLst/>
                <a:latin typeface="Cambria" panose="02040503050406030204" pitchFamily="18" charset="0"/>
                <a:ea typeface="Calibri" panose="020F0502020204030204" pitchFamily="34" charset="0"/>
              </a:rPr>
              <a:t>Uzaktan eğitimle verilebilecek sertifika programlarının açılması</a:t>
            </a:r>
            <a:r>
              <a:rPr lang="tr-TR" dirty="0">
                <a:latin typeface="Cambria" panose="02040503050406030204" pitchFamily="18" charset="0"/>
                <a:ea typeface="Calibri" panose="020F0502020204030204" pitchFamily="34" charset="0"/>
              </a:rPr>
              <a:t>na yönelik çalışmalarda bulunulması,</a:t>
            </a:r>
          </a:p>
          <a:p>
            <a:pPr marL="285750" indent="-285750" algn="just">
              <a:lnSpc>
                <a:spcPct val="150000"/>
              </a:lnSpc>
              <a:spcAft>
                <a:spcPts val="1000"/>
              </a:spcAft>
              <a:buFont typeface="Arial" panose="020B0604020202020204" pitchFamily="34" charset="0"/>
              <a:buChar char="•"/>
            </a:pPr>
            <a:r>
              <a:rPr lang="tr-TR" sz="1800" dirty="0">
                <a:effectLst/>
                <a:latin typeface="Cambria" panose="02040503050406030204" pitchFamily="18" charset="0"/>
                <a:ea typeface="Calibri" panose="020F0502020204030204" pitchFamily="34" charset="0"/>
              </a:rPr>
              <a:t>Uzaktan eğitimle ilgili akademik çalışmalar </a:t>
            </a:r>
            <a:r>
              <a:rPr lang="tr-TR" dirty="0">
                <a:latin typeface="Cambria" panose="02040503050406030204" pitchFamily="18" charset="0"/>
                <a:ea typeface="Calibri" panose="020F0502020204030204" pitchFamily="34" charset="0"/>
              </a:rPr>
              <a:t>yapılması ve </a:t>
            </a:r>
            <a:r>
              <a:rPr lang="tr-TR" sz="1800" dirty="0">
                <a:effectLst/>
                <a:latin typeface="Cambria" panose="02040503050406030204" pitchFamily="18" charset="0"/>
                <a:ea typeface="Calibri" panose="020F0502020204030204" pitchFamily="34" charset="0"/>
              </a:rPr>
              <a:t>yayınlanması,</a:t>
            </a:r>
            <a:endParaRPr lang="en-TR" dirty="0">
              <a:latin typeface="Cambria" panose="02040503050406030204" pitchFamily="18" charset="0"/>
              <a:ea typeface="Calibri" panose="020F0502020204030204" pitchFamily="34" charset="0"/>
            </a:endParaRPr>
          </a:p>
          <a:p>
            <a:pPr marL="285750" indent="-285750" algn="just">
              <a:lnSpc>
                <a:spcPct val="150000"/>
              </a:lnSpc>
              <a:spcAft>
                <a:spcPts val="1000"/>
              </a:spcAft>
              <a:buFont typeface="Arial" panose="020B0604020202020204" pitchFamily="34" charset="0"/>
              <a:buChar char="•"/>
            </a:pPr>
            <a:r>
              <a:rPr lang="tr-TR" sz="1800" dirty="0">
                <a:effectLst/>
                <a:latin typeface="Cambria" panose="02040503050406030204" pitchFamily="18" charset="0"/>
                <a:ea typeface="Calibri" panose="020F0502020204030204" pitchFamily="34" charset="0"/>
              </a:rPr>
              <a:t>Uzaktan eğitim konusundaki mevzuatın takip edilmesi, bu kapsamda yeni gelişmeler ve uygulamalar planlanması ve düzenlenmesi</a:t>
            </a:r>
            <a:r>
              <a:rPr lang="tr-TR" sz="1800" dirty="0" smtClean="0">
                <a:effectLst/>
                <a:latin typeface="Cambria" panose="02040503050406030204" pitchFamily="18" charset="0"/>
                <a:ea typeface="Calibri" panose="020F0502020204030204" pitchFamily="34" charset="0"/>
              </a:rPr>
              <a:t>.</a:t>
            </a:r>
          </a:p>
          <a:p>
            <a:pPr marL="285750" indent="-285750" algn="just">
              <a:lnSpc>
                <a:spcPct val="150000"/>
              </a:lnSpc>
              <a:spcAft>
                <a:spcPts val="1000"/>
              </a:spcAft>
              <a:buFont typeface="Arial" panose="020B0604020202020204" pitchFamily="34" charset="0"/>
              <a:buChar char="•"/>
            </a:pPr>
            <a:r>
              <a:rPr lang="tr-TR" dirty="0">
                <a:solidFill>
                  <a:prstClr val="black"/>
                </a:solidFill>
                <a:latin typeface="Cambria" panose="02040503050406030204" pitchFamily="18" charset="0"/>
              </a:rPr>
              <a:t>Üniversite yönetiminin </a:t>
            </a:r>
            <a:r>
              <a:rPr lang="tr-TR" dirty="0" smtClean="0">
                <a:solidFill>
                  <a:prstClr val="black"/>
                </a:solidFill>
                <a:latin typeface="Cambria" panose="02040503050406030204" pitchFamily="18" charset="0"/>
              </a:rPr>
              <a:t>desteği ile </a:t>
            </a:r>
            <a:r>
              <a:rPr lang="tr-TR" dirty="0">
                <a:solidFill>
                  <a:prstClr val="black"/>
                </a:solidFill>
                <a:latin typeface="Cambria" panose="02040503050406030204" pitchFamily="18" charset="0"/>
              </a:rPr>
              <a:t>s</a:t>
            </a:r>
            <a:r>
              <a:rPr kumimoji="0" lang="tr-TR" b="0" i="0" u="none" strike="noStrike" kern="1200" cap="none" spc="0" normalizeH="0" baseline="0" noProof="0" dirty="0" smtClean="0">
                <a:ln>
                  <a:noFill/>
                </a:ln>
                <a:solidFill>
                  <a:prstClr val="black"/>
                </a:solidFill>
                <a:uLnTx/>
                <a:uFillTx/>
                <a:latin typeface="Cambria" panose="02040503050406030204" pitchFamily="18" charset="0"/>
              </a:rPr>
              <a:t>tüdyonun daha profesyonel</a:t>
            </a:r>
            <a:r>
              <a:rPr kumimoji="0" lang="tr-TR" b="0" i="0" u="none" strike="noStrike" kern="1200" cap="none" spc="0" normalizeH="0" noProof="0" dirty="0" smtClean="0">
                <a:ln>
                  <a:noFill/>
                </a:ln>
                <a:solidFill>
                  <a:prstClr val="black"/>
                </a:solidFill>
                <a:uLnTx/>
                <a:uFillTx/>
                <a:latin typeface="Cambria" panose="02040503050406030204" pitchFamily="18" charset="0"/>
              </a:rPr>
              <a:t> hale getirilmesi. </a:t>
            </a:r>
            <a:endParaRPr kumimoji="0" lang="tr-TR" sz="1800" b="0" i="0" u="none" strike="noStrike" kern="1200" cap="none" spc="0" normalizeH="0" baseline="0" noProof="0" dirty="0">
              <a:ln>
                <a:noFill/>
              </a:ln>
              <a:solidFill>
                <a:prstClr val="black"/>
              </a:solidFill>
              <a:effectLst/>
              <a:uLnTx/>
              <a:uFillTx/>
              <a:latin typeface="Cambria" panose="02040503050406030204" pitchFamily="18" charset="0"/>
            </a:endParaRPr>
          </a:p>
        </p:txBody>
      </p:sp>
    </p:spTree>
    <p:extLst>
      <p:ext uri="{BB962C8B-B14F-4D97-AF65-F5344CB8AC3E}">
        <p14:creationId xmlns:p14="http://schemas.microsoft.com/office/powerpoint/2010/main" val="156895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387" y="147943"/>
            <a:ext cx="10515600" cy="587375"/>
          </a:xfrm>
        </p:spPr>
        <p:txBody>
          <a:bodyPr>
            <a:normAutofit fontScale="90000"/>
          </a:bodyPr>
          <a:lstStyle/>
          <a:p>
            <a:r>
              <a:rPr lang="tr-TR" b="1" dirty="0" smtClean="0">
                <a:solidFill>
                  <a:srgbClr val="0000FF"/>
                </a:solidFill>
              </a:rPr>
              <a:t>Ortak Dersler Bölümü</a:t>
            </a:r>
            <a:endParaRPr lang="tr-TR" b="1" dirty="0">
              <a:solidFill>
                <a:srgbClr val="0000FF"/>
              </a:solidFill>
            </a:endParaRPr>
          </a:p>
        </p:txBody>
      </p:sp>
      <p:sp>
        <p:nvSpPr>
          <p:cNvPr id="3" name="Content Placeholder 2"/>
          <p:cNvSpPr>
            <a:spLocks noGrp="1"/>
          </p:cNvSpPr>
          <p:nvPr>
            <p:ph idx="1"/>
          </p:nvPr>
        </p:nvSpPr>
        <p:spPr>
          <a:xfrm>
            <a:off x="248466" y="749742"/>
            <a:ext cx="11338288" cy="527050"/>
          </a:xfrm>
        </p:spPr>
        <p:txBody>
          <a:bodyPr>
            <a:noAutofit/>
          </a:bodyPr>
          <a:lstStyle/>
          <a:p>
            <a:pPr>
              <a:buFont typeface="Wingdings" panose="05000000000000000000" pitchFamily="2" charset="2"/>
              <a:buChar char="q"/>
            </a:pPr>
            <a:r>
              <a:rPr lang="tr-TR" sz="2000" dirty="0" smtClean="0"/>
              <a:t>Üniversitemizdeki tüm YÖK 5i dersleri ve ÜSD derslerini yürütmekle ilgili hertürlü iş ve işlemleri yapmakla yükümlü olan bölümdür.  </a:t>
            </a:r>
          </a:p>
          <a:p>
            <a:pPr>
              <a:buFont typeface="Wingdings" panose="05000000000000000000" pitchFamily="2" charset="2"/>
              <a:buChar char="q"/>
            </a:pPr>
            <a:r>
              <a:rPr lang="tr-TR" sz="2000" dirty="0" smtClean="0"/>
              <a:t>Görülüceği üzere üniversitemizdeki birçok </a:t>
            </a:r>
            <a:r>
              <a:rPr lang="tr-TR" sz="2000" dirty="0" smtClean="0"/>
              <a:t>bölümden </a:t>
            </a:r>
            <a:r>
              <a:rPr lang="tr-TR" sz="2000" dirty="0" smtClean="0"/>
              <a:t>daha geniş bir </a:t>
            </a:r>
            <a:r>
              <a:rPr lang="tr-TR" sz="2000" dirty="0" smtClean="0"/>
              <a:t>kadroya (17 Ö.E.) sahiptir ve öğrenci </a:t>
            </a:r>
            <a:r>
              <a:rPr lang="tr-TR" sz="2000" dirty="0"/>
              <a:t>sayımız ~5000(5i</a:t>
            </a:r>
            <a:r>
              <a:rPr lang="tr-TR" sz="2000" dirty="0" smtClean="0"/>
              <a:t>) </a:t>
            </a:r>
            <a:r>
              <a:rPr lang="tr-TR" sz="2000" dirty="0"/>
              <a:t>+ ~1200(ÜSD</a:t>
            </a:r>
            <a:r>
              <a:rPr lang="tr-TR" sz="2000" dirty="0" smtClean="0"/>
              <a:t>)= 6200’ dür. </a:t>
            </a:r>
            <a:endParaRPr lang="tr-TR" sz="2000" dirty="0"/>
          </a:p>
        </p:txBody>
      </p:sp>
      <p:pic>
        <p:nvPicPr>
          <p:cNvPr id="4" name="Picture 3"/>
          <p:cNvPicPr>
            <a:picLocks noChangeAspect="1"/>
          </p:cNvPicPr>
          <p:nvPr/>
        </p:nvPicPr>
        <p:blipFill>
          <a:blip r:embed="rId3"/>
          <a:stretch>
            <a:fillRect/>
          </a:stretch>
        </p:blipFill>
        <p:spPr>
          <a:xfrm>
            <a:off x="3443999" y="2012024"/>
            <a:ext cx="5274714" cy="1838812"/>
          </a:xfrm>
          <a:prstGeom prst="rect">
            <a:avLst/>
          </a:prstGeom>
        </p:spPr>
      </p:pic>
      <p:pic>
        <p:nvPicPr>
          <p:cNvPr id="6" name="Picture 5"/>
          <p:cNvPicPr>
            <a:picLocks noChangeAspect="1"/>
          </p:cNvPicPr>
          <p:nvPr/>
        </p:nvPicPr>
        <p:blipFill>
          <a:blip r:embed="rId4"/>
          <a:stretch>
            <a:fillRect/>
          </a:stretch>
        </p:blipFill>
        <p:spPr>
          <a:xfrm>
            <a:off x="3443999" y="4157428"/>
            <a:ext cx="5382376" cy="2648320"/>
          </a:xfrm>
          <a:prstGeom prst="rect">
            <a:avLst/>
          </a:prstGeom>
        </p:spPr>
      </p:pic>
      <p:sp>
        <p:nvSpPr>
          <p:cNvPr id="7" name="TextBox 6"/>
          <p:cNvSpPr txBox="1"/>
          <p:nvPr/>
        </p:nvSpPr>
        <p:spPr>
          <a:xfrm>
            <a:off x="4230188" y="3917512"/>
            <a:ext cx="4148380" cy="369332"/>
          </a:xfrm>
          <a:prstGeom prst="rect">
            <a:avLst/>
          </a:prstGeom>
          <a:noFill/>
        </p:spPr>
        <p:txBody>
          <a:bodyPr wrap="none" rtlCol="0">
            <a:spAutoFit/>
          </a:bodyPr>
          <a:lstStyle/>
          <a:p>
            <a:r>
              <a:rPr lang="tr-TR" dirty="0" smtClean="0">
                <a:solidFill>
                  <a:srgbClr val="C00000"/>
                </a:solidFill>
              </a:rPr>
              <a:t>Ortak Dersler Bölümü Kadrolu Personelleri</a:t>
            </a:r>
            <a:endParaRPr lang="tr-TR" dirty="0">
              <a:solidFill>
                <a:srgbClr val="C00000"/>
              </a:solidFill>
            </a:endParaRPr>
          </a:p>
        </p:txBody>
      </p:sp>
    </p:spTree>
    <p:extLst>
      <p:ext uri="{BB962C8B-B14F-4D97-AF65-F5344CB8AC3E}">
        <p14:creationId xmlns:p14="http://schemas.microsoft.com/office/powerpoint/2010/main" val="248934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91" y="144146"/>
            <a:ext cx="8880764" cy="520700"/>
          </a:xfrm>
        </p:spPr>
        <p:txBody>
          <a:bodyPr>
            <a:normAutofit fontScale="90000"/>
          </a:bodyPr>
          <a:lstStyle/>
          <a:p>
            <a:pPr algn="ctr"/>
            <a:r>
              <a:rPr lang="tr-TR" sz="3200" b="1" dirty="0">
                <a:solidFill>
                  <a:srgbClr val="0000FF"/>
                </a:solidFill>
              </a:rPr>
              <a:t>Güz ve Bahar Döneminde Açılan ÜSD Dersleri</a:t>
            </a:r>
          </a:p>
        </p:txBody>
      </p:sp>
      <p:sp>
        <p:nvSpPr>
          <p:cNvPr id="3" name="Content Placeholder 2"/>
          <p:cNvSpPr>
            <a:spLocks noGrp="1"/>
          </p:cNvSpPr>
          <p:nvPr>
            <p:ph idx="1"/>
          </p:nvPr>
        </p:nvSpPr>
        <p:spPr>
          <a:xfrm>
            <a:off x="1499158" y="797132"/>
            <a:ext cx="9433563" cy="5601290"/>
          </a:xfrm>
        </p:spPr>
        <p:txBody>
          <a:bodyPr/>
          <a:lstStyle/>
          <a:p>
            <a:pPr>
              <a:buFont typeface="Wingdings" panose="05000000000000000000" pitchFamily="2" charset="2"/>
              <a:buChar char="q"/>
            </a:pPr>
            <a:r>
              <a:rPr lang="tr-TR" sz="2400" dirty="0"/>
              <a:t>Ortak ders havuzundaki derlerden 2021 güz döneminde 16 adet, 2021 bahar döneminde 14, 2022 güz döneminde  ise 9 adet ders açılmıştır.</a:t>
            </a:r>
          </a:p>
          <a:p>
            <a:pPr>
              <a:buFont typeface="Wingdings" panose="05000000000000000000" pitchFamily="2" charset="2"/>
              <a:buChar char="q"/>
            </a:pPr>
            <a:r>
              <a:rPr lang="tr-TR" sz="2400" dirty="0"/>
              <a:t>2021 Güz döneminde </a:t>
            </a:r>
            <a:r>
              <a:rPr lang="tr-TR" sz="2400" u="sng" dirty="0"/>
              <a:t>1054</a:t>
            </a:r>
            <a:r>
              <a:rPr lang="tr-TR" sz="2400" dirty="0"/>
              <a:t> öğrenci,  2021Bahar döneminde </a:t>
            </a:r>
            <a:r>
              <a:rPr lang="tr-TR" sz="2400" u="sng" dirty="0"/>
              <a:t>924</a:t>
            </a:r>
            <a:r>
              <a:rPr lang="tr-TR" sz="2400" dirty="0"/>
              <a:t> öğrenci, 2022 Güz döneminde </a:t>
            </a:r>
            <a:r>
              <a:rPr lang="tr-TR" sz="2400" u="sng" dirty="0"/>
              <a:t>1196</a:t>
            </a:r>
            <a:r>
              <a:rPr lang="tr-TR" sz="2400" dirty="0"/>
              <a:t> öğrenci  ÜSD derslerine kayıt olmuştur. </a:t>
            </a:r>
          </a:p>
        </p:txBody>
      </p:sp>
      <p:pic>
        <p:nvPicPr>
          <p:cNvPr id="4" name="Picture 3"/>
          <p:cNvPicPr>
            <a:picLocks noChangeAspect="1"/>
          </p:cNvPicPr>
          <p:nvPr/>
        </p:nvPicPr>
        <p:blipFill>
          <a:blip r:embed="rId2"/>
          <a:stretch>
            <a:fillRect/>
          </a:stretch>
        </p:blipFill>
        <p:spPr>
          <a:xfrm>
            <a:off x="1546959" y="2661608"/>
            <a:ext cx="4565072" cy="189549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15940" y="2661608"/>
            <a:ext cx="4452061" cy="189549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546861" y="4708382"/>
            <a:ext cx="4588031" cy="1712434"/>
          </a:xfrm>
          <a:prstGeom prst="rect">
            <a:avLst/>
          </a:prstGeom>
          <a:ln>
            <a:solidFill>
              <a:schemeClr val="tx1"/>
            </a:solidFill>
          </a:ln>
        </p:spPr>
      </p:pic>
      <p:graphicFrame>
        <p:nvGraphicFramePr>
          <p:cNvPr id="7" name="Table 6"/>
          <p:cNvGraphicFramePr>
            <a:graphicFrameLocks noGrp="1"/>
          </p:cNvGraphicFramePr>
          <p:nvPr>
            <p:extLst>
              <p:ext uri="{D42A27DB-BD31-4B8C-83A1-F6EECF244321}">
                <p14:modId xmlns:p14="http://schemas.microsoft.com/office/powerpoint/2010/main" val="3084362186"/>
              </p:ext>
            </p:extLst>
          </p:nvPr>
        </p:nvGraphicFramePr>
        <p:xfrm>
          <a:off x="6283603" y="4689391"/>
          <a:ext cx="4924724" cy="1798320"/>
        </p:xfrm>
        <a:graphic>
          <a:graphicData uri="http://schemas.openxmlformats.org/drawingml/2006/table">
            <a:tbl>
              <a:tblPr firstRow="1" bandRow="1">
                <a:tableStyleId>{073A0DAA-6AF3-43AB-8588-CEC1D06C72B9}</a:tableStyleId>
              </a:tblPr>
              <a:tblGrid>
                <a:gridCol w="1124666">
                  <a:extLst>
                    <a:ext uri="{9D8B030D-6E8A-4147-A177-3AD203B41FA5}">
                      <a16:colId xmlns:a16="http://schemas.microsoft.com/office/drawing/2014/main" val="3188839089"/>
                    </a:ext>
                  </a:extLst>
                </a:gridCol>
                <a:gridCol w="1337696">
                  <a:extLst>
                    <a:ext uri="{9D8B030D-6E8A-4147-A177-3AD203B41FA5}">
                      <a16:colId xmlns:a16="http://schemas.microsoft.com/office/drawing/2014/main" val="1328888297"/>
                    </a:ext>
                  </a:extLst>
                </a:gridCol>
                <a:gridCol w="996440">
                  <a:extLst>
                    <a:ext uri="{9D8B030D-6E8A-4147-A177-3AD203B41FA5}">
                      <a16:colId xmlns:a16="http://schemas.microsoft.com/office/drawing/2014/main" val="306726697"/>
                    </a:ext>
                  </a:extLst>
                </a:gridCol>
                <a:gridCol w="1465922">
                  <a:extLst>
                    <a:ext uri="{9D8B030D-6E8A-4147-A177-3AD203B41FA5}">
                      <a16:colId xmlns:a16="http://schemas.microsoft.com/office/drawing/2014/main" val="2313889059"/>
                    </a:ext>
                  </a:extLst>
                </a:gridCol>
              </a:tblGrid>
              <a:tr h="457896">
                <a:tc>
                  <a:txBody>
                    <a:bodyPr/>
                    <a:lstStyle/>
                    <a:p>
                      <a:pPr algn="ctr"/>
                      <a:r>
                        <a:rPr lang="tr-TR" sz="1400" dirty="0" smtClean="0"/>
                        <a:t>Dönem</a:t>
                      </a:r>
                      <a:endParaRPr lang="tr-TR" sz="1400" dirty="0"/>
                    </a:p>
                  </a:txBody>
                  <a:tcPr/>
                </a:tc>
                <a:tc>
                  <a:txBody>
                    <a:bodyPr/>
                    <a:lstStyle/>
                    <a:p>
                      <a:pPr algn="ctr"/>
                      <a:r>
                        <a:rPr lang="tr-TR" sz="1400" dirty="0" smtClean="0"/>
                        <a:t>Ders Başına Öğrenci Sayısı</a:t>
                      </a:r>
                      <a:endParaRPr lang="tr-TR" sz="1400" dirty="0"/>
                    </a:p>
                  </a:txBody>
                  <a:tcPr/>
                </a:tc>
                <a:tc>
                  <a:txBody>
                    <a:bodyPr/>
                    <a:lstStyle/>
                    <a:p>
                      <a:pPr algn="ctr"/>
                      <a:r>
                        <a:rPr lang="tr-TR" sz="1400" dirty="0" smtClean="0"/>
                        <a:t>Ders</a:t>
                      </a:r>
                      <a:r>
                        <a:rPr lang="tr-TR" sz="1400" baseline="0" dirty="0" smtClean="0"/>
                        <a:t> Sayısı</a:t>
                      </a:r>
                      <a:endParaRPr lang="tr-TR" sz="1400" dirty="0"/>
                    </a:p>
                  </a:txBody>
                  <a:tcPr/>
                </a:tc>
                <a:tc>
                  <a:txBody>
                    <a:bodyPr/>
                    <a:lstStyle/>
                    <a:p>
                      <a:pPr algn="ctr"/>
                      <a:r>
                        <a:rPr lang="tr-TR" sz="1400" dirty="0" smtClean="0"/>
                        <a:t>Dersleri</a:t>
                      </a:r>
                      <a:r>
                        <a:rPr lang="tr-TR" sz="1400" baseline="0" dirty="0" smtClean="0"/>
                        <a:t> Alan Öğrenci Sayısı</a:t>
                      </a:r>
                      <a:endParaRPr lang="tr-TR" sz="1400" dirty="0"/>
                    </a:p>
                  </a:txBody>
                  <a:tcPr/>
                </a:tc>
                <a:extLst>
                  <a:ext uri="{0D108BD9-81ED-4DB2-BD59-A6C34878D82A}">
                    <a16:rowId xmlns:a16="http://schemas.microsoft.com/office/drawing/2014/main" val="3944906031"/>
                  </a:ext>
                </a:extLst>
              </a:tr>
              <a:tr h="265289">
                <a:tc>
                  <a:txBody>
                    <a:bodyPr/>
                    <a:lstStyle/>
                    <a:p>
                      <a:r>
                        <a:rPr lang="tr-TR" sz="1400" dirty="0" smtClean="0"/>
                        <a:t>2021 Güz</a:t>
                      </a:r>
                      <a:endParaRPr lang="tr-TR" sz="1400" dirty="0"/>
                    </a:p>
                  </a:txBody>
                  <a:tcPr/>
                </a:tc>
                <a:tc>
                  <a:txBody>
                    <a:bodyPr/>
                    <a:lstStyle/>
                    <a:p>
                      <a:r>
                        <a:rPr lang="tr-TR" sz="1400" dirty="0" smtClean="0"/>
                        <a:t>65,875</a:t>
                      </a:r>
                      <a:endParaRPr lang="tr-TR" sz="1400" dirty="0"/>
                    </a:p>
                  </a:txBody>
                  <a:tcPr/>
                </a:tc>
                <a:tc>
                  <a:txBody>
                    <a:bodyPr/>
                    <a:lstStyle/>
                    <a:p>
                      <a:r>
                        <a:rPr lang="tr-TR" sz="1400" dirty="0" smtClean="0"/>
                        <a:t>16</a:t>
                      </a:r>
                      <a:endParaRPr lang="tr-TR" sz="1400" dirty="0"/>
                    </a:p>
                  </a:txBody>
                  <a:tcPr/>
                </a:tc>
                <a:tc>
                  <a:txBody>
                    <a:bodyPr/>
                    <a:lstStyle/>
                    <a:p>
                      <a:r>
                        <a:rPr lang="tr-TR" sz="1400" dirty="0" smtClean="0"/>
                        <a:t>1054</a:t>
                      </a:r>
                      <a:endParaRPr lang="tr-TR" sz="1400" dirty="0"/>
                    </a:p>
                  </a:txBody>
                  <a:tcPr/>
                </a:tc>
                <a:extLst>
                  <a:ext uri="{0D108BD9-81ED-4DB2-BD59-A6C34878D82A}">
                    <a16:rowId xmlns:a16="http://schemas.microsoft.com/office/drawing/2014/main" val="1566635556"/>
                  </a:ext>
                </a:extLst>
              </a:tr>
              <a:tr h="264380">
                <a:tc>
                  <a:txBody>
                    <a:bodyPr/>
                    <a:lstStyle/>
                    <a:p>
                      <a:r>
                        <a:rPr lang="tr-TR" sz="1400" dirty="0" smtClean="0"/>
                        <a:t>2021 Bahar</a:t>
                      </a:r>
                      <a:endParaRPr lang="tr-TR" sz="1400" dirty="0"/>
                    </a:p>
                  </a:txBody>
                  <a:tcPr/>
                </a:tc>
                <a:tc>
                  <a:txBody>
                    <a:bodyPr/>
                    <a:lstStyle/>
                    <a:p>
                      <a:r>
                        <a:rPr lang="tr-TR" sz="1400" dirty="0" smtClean="0"/>
                        <a:t>66</a:t>
                      </a:r>
                      <a:endParaRPr lang="tr-TR" sz="1400" dirty="0"/>
                    </a:p>
                  </a:txBody>
                  <a:tcPr/>
                </a:tc>
                <a:tc>
                  <a:txBody>
                    <a:bodyPr/>
                    <a:lstStyle/>
                    <a:p>
                      <a:r>
                        <a:rPr lang="tr-TR" sz="1400" dirty="0" smtClean="0"/>
                        <a:t>14</a:t>
                      </a:r>
                      <a:endParaRPr lang="tr-TR" sz="1400" dirty="0"/>
                    </a:p>
                  </a:txBody>
                  <a:tcPr/>
                </a:tc>
                <a:tc>
                  <a:txBody>
                    <a:bodyPr/>
                    <a:lstStyle/>
                    <a:p>
                      <a:r>
                        <a:rPr lang="tr-TR" sz="1400" dirty="0" smtClean="0"/>
                        <a:t>924</a:t>
                      </a:r>
                      <a:endParaRPr lang="tr-TR" sz="1400" dirty="0"/>
                    </a:p>
                  </a:txBody>
                  <a:tcPr/>
                </a:tc>
                <a:extLst>
                  <a:ext uri="{0D108BD9-81ED-4DB2-BD59-A6C34878D82A}">
                    <a16:rowId xmlns:a16="http://schemas.microsoft.com/office/drawing/2014/main" val="4221287504"/>
                  </a:ext>
                </a:extLst>
              </a:tr>
              <a:tr h="265289">
                <a:tc>
                  <a:txBody>
                    <a:bodyPr/>
                    <a:lstStyle/>
                    <a:p>
                      <a:r>
                        <a:rPr lang="tr-TR" sz="1400" dirty="0" smtClean="0"/>
                        <a:t>2022 Güz</a:t>
                      </a:r>
                    </a:p>
                  </a:txBody>
                  <a:tcPr/>
                </a:tc>
                <a:tc>
                  <a:txBody>
                    <a:bodyPr/>
                    <a:lstStyle/>
                    <a:p>
                      <a:r>
                        <a:rPr lang="tr-TR" sz="1400" dirty="0" smtClean="0"/>
                        <a:t>132,88</a:t>
                      </a:r>
                      <a:endParaRPr lang="tr-TR" sz="1400" dirty="0"/>
                    </a:p>
                  </a:txBody>
                  <a:tcPr/>
                </a:tc>
                <a:tc>
                  <a:txBody>
                    <a:bodyPr/>
                    <a:lstStyle/>
                    <a:p>
                      <a:r>
                        <a:rPr lang="tr-TR" sz="1400" dirty="0" smtClean="0"/>
                        <a:t>9</a:t>
                      </a:r>
                      <a:endParaRPr lang="tr-TR" sz="1400" dirty="0"/>
                    </a:p>
                  </a:txBody>
                  <a:tcPr/>
                </a:tc>
                <a:tc>
                  <a:txBody>
                    <a:bodyPr/>
                    <a:lstStyle/>
                    <a:p>
                      <a:r>
                        <a:rPr lang="tr-TR" sz="1400" dirty="0" smtClean="0"/>
                        <a:t>1196</a:t>
                      </a:r>
                      <a:endParaRPr lang="tr-TR" sz="1400" dirty="0"/>
                    </a:p>
                  </a:txBody>
                  <a:tcPr/>
                </a:tc>
                <a:extLst>
                  <a:ext uri="{0D108BD9-81ED-4DB2-BD59-A6C34878D82A}">
                    <a16:rowId xmlns:a16="http://schemas.microsoft.com/office/drawing/2014/main" val="1144431626"/>
                  </a:ext>
                </a:extLst>
              </a:tr>
              <a:tr h="265289">
                <a:tc>
                  <a:txBody>
                    <a:bodyPr/>
                    <a:lstStyle/>
                    <a:p>
                      <a:r>
                        <a:rPr lang="tr-TR" sz="1400" dirty="0" smtClean="0"/>
                        <a:t>2022 Bahar</a:t>
                      </a:r>
                    </a:p>
                  </a:txBody>
                  <a:tcPr/>
                </a:tc>
                <a:tc>
                  <a:txBody>
                    <a:bodyPr/>
                    <a:lstStyle/>
                    <a:p>
                      <a:r>
                        <a:rPr lang="tr-TR" sz="1800" b="0" i="0" kern="1200" dirty="0" smtClean="0">
                          <a:solidFill>
                            <a:schemeClr val="dk1"/>
                          </a:solidFill>
                          <a:effectLst/>
                          <a:latin typeface="+mn-lt"/>
                          <a:ea typeface="+mn-ea"/>
                          <a:cs typeface="+mn-cs"/>
                        </a:rPr>
                        <a:t>~</a:t>
                      </a:r>
                      <a:r>
                        <a:rPr lang="tr-TR" sz="1400" dirty="0" smtClean="0"/>
                        <a:t>120</a:t>
                      </a:r>
                      <a:endParaRPr lang="tr-TR" sz="1400" dirty="0"/>
                    </a:p>
                  </a:txBody>
                  <a:tcPr/>
                </a:tc>
                <a:tc>
                  <a:txBody>
                    <a:bodyPr/>
                    <a:lstStyle/>
                    <a:p>
                      <a:r>
                        <a:rPr lang="tr-TR" sz="1400" dirty="0" smtClean="0"/>
                        <a:t>9</a:t>
                      </a:r>
                      <a:endParaRPr lang="tr-TR" sz="1400" dirty="0"/>
                    </a:p>
                  </a:txBody>
                  <a:tcPr/>
                </a:tc>
                <a:tc>
                  <a:txBody>
                    <a:bodyPr/>
                    <a:lstStyle/>
                    <a:p>
                      <a:r>
                        <a:rPr lang="tr-TR" sz="1800" b="0" i="0" kern="1200" dirty="0" smtClean="0">
                          <a:solidFill>
                            <a:schemeClr val="dk1"/>
                          </a:solidFill>
                          <a:effectLst/>
                          <a:latin typeface="+mn-lt"/>
                          <a:ea typeface="+mn-ea"/>
                          <a:cs typeface="+mn-cs"/>
                        </a:rPr>
                        <a:t>~</a:t>
                      </a:r>
                      <a:r>
                        <a:rPr lang="tr-TR" sz="1400" dirty="0" smtClean="0"/>
                        <a:t>1080</a:t>
                      </a:r>
                      <a:endParaRPr lang="tr-TR" sz="1400" dirty="0"/>
                    </a:p>
                  </a:txBody>
                  <a:tcPr/>
                </a:tc>
                <a:extLst>
                  <a:ext uri="{0D108BD9-81ED-4DB2-BD59-A6C34878D82A}">
                    <a16:rowId xmlns:a16="http://schemas.microsoft.com/office/drawing/2014/main" val="2910322408"/>
                  </a:ext>
                </a:extLst>
              </a:tr>
            </a:tbl>
          </a:graphicData>
        </a:graphic>
      </p:graphicFrame>
    </p:spTree>
    <p:extLst>
      <p:ext uri="{BB962C8B-B14F-4D97-AF65-F5344CB8AC3E}">
        <p14:creationId xmlns:p14="http://schemas.microsoft.com/office/powerpoint/2010/main" val="126186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852"/>
            <a:ext cx="10515600" cy="715529"/>
          </a:xfrm>
        </p:spPr>
        <p:txBody>
          <a:bodyPr>
            <a:normAutofit/>
          </a:bodyPr>
          <a:lstStyle/>
          <a:p>
            <a:r>
              <a:rPr lang="tr-TR" b="1" dirty="0" smtClean="0">
                <a:solidFill>
                  <a:srgbClr val="0000FF"/>
                </a:solidFill>
              </a:rPr>
              <a:t>Yapılan İşler</a:t>
            </a:r>
            <a:endParaRPr lang="tr-TR" b="1" dirty="0">
              <a:solidFill>
                <a:srgbClr val="0000FF"/>
              </a:solidFill>
            </a:endParaRPr>
          </a:p>
        </p:txBody>
      </p:sp>
      <p:sp>
        <p:nvSpPr>
          <p:cNvPr id="3" name="Content Placeholder 2"/>
          <p:cNvSpPr>
            <a:spLocks noGrp="1"/>
          </p:cNvSpPr>
          <p:nvPr>
            <p:ph idx="1"/>
          </p:nvPr>
        </p:nvSpPr>
        <p:spPr>
          <a:xfrm>
            <a:off x="838200" y="1159834"/>
            <a:ext cx="10515599" cy="5698166"/>
          </a:xfrm>
        </p:spPr>
        <p:txBody>
          <a:bodyPr>
            <a:normAutofit/>
          </a:bodyPr>
          <a:lstStyle/>
          <a:p>
            <a:pPr>
              <a:buFont typeface="Wingdings" panose="05000000000000000000" pitchFamily="2" charset="2"/>
              <a:buChar char="q"/>
            </a:pPr>
            <a:r>
              <a:rPr lang="tr-TR" sz="2400" dirty="0"/>
              <a:t>ODB bölümü vermiş olduğu 5i dersleri ve ÜSD derslerinden dolayı üniversitenin tüm önlisans ve lisans birimleriyle ortaklaşa çalışmaktadır. </a:t>
            </a:r>
          </a:p>
          <a:p>
            <a:pPr>
              <a:buFont typeface="Wingdings" panose="05000000000000000000" pitchFamily="2" charset="2"/>
              <a:buChar char="q"/>
            </a:pPr>
            <a:r>
              <a:rPr lang="tr-TR" sz="2400" dirty="0" smtClean="0"/>
              <a:t>Ders </a:t>
            </a:r>
            <a:r>
              <a:rPr lang="tr-TR" sz="2400" dirty="0"/>
              <a:t>programlarının hazırlanması, derslere tüm birimler için öğretim elemanı görevlendirilmesi, derslerin koordineli şekilde yapılması, sınavların hazırlanması, tüm birimlere yetecek kadar sayıda kısıtlı imkanlarla soru basılması, soruların dağıtımı, öğrencilerin sınav salonlarına yerleştirilmesi, sınavlarda görev alacak gözetmenlerin talep edilmesi ve derlenerek tüm hocalara ve öğrencilere duyurulması, ÜSD için kullanılan yaklaşık 40 sınıfın farklı birimlerden talep edilmesi, sınavlar yapıldıktan sonra sınav evraklarının toplanması, okunması, hocalara ilan etmeleri için gönderilmesi, sonuçlar açıklandıktan sonra not itirtazlarının alınması incelenmesi ve karara bağlanması, eğitim-öğretim yılları başında en az 2 kez tüm üniversiteye muafiyet sınavlarının yapılması ve bu sınavlar için gerekli planlama düzenleme ve idari işlerin birimler arasında yürütülmesi gibi işlemler yaptığımız işlerden bazılarıdır. </a:t>
            </a:r>
            <a:endParaRPr lang="tr-TR" sz="2400" dirty="0" smtClean="0"/>
          </a:p>
          <a:p>
            <a:pPr>
              <a:buFont typeface="Wingdings" panose="05000000000000000000" pitchFamily="2" charset="2"/>
              <a:buChar char="q"/>
            </a:pPr>
            <a:r>
              <a:rPr lang="tr-TR" sz="2400" dirty="0" smtClean="0"/>
              <a:t>Bu işlemlerin tamamı bölüm başkanı ve bölüm başkan yardımcısı tarafından yapılmaktadır. </a:t>
            </a:r>
            <a:endParaRPr lang="tr-TR" sz="2400" dirty="0"/>
          </a:p>
        </p:txBody>
      </p:sp>
    </p:spTree>
    <p:extLst>
      <p:ext uri="{BB962C8B-B14F-4D97-AF65-F5344CB8AC3E}">
        <p14:creationId xmlns:p14="http://schemas.microsoft.com/office/powerpoint/2010/main" val="67680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rgbClr val="0000FF"/>
                </a:solidFill>
              </a:rPr>
              <a:t>Ortak Dersler Bölümüne Ait Temel Problemler</a:t>
            </a:r>
            <a:endParaRPr lang="tr-TR" b="1" dirty="0">
              <a:solidFill>
                <a:srgbClr val="0000FF"/>
              </a:solidFill>
            </a:endParaRPr>
          </a:p>
        </p:txBody>
      </p:sp>
      <p:sp>
        <p:nvSpPr>
          <p:cNvPr id="3" name="Content Placeholder 2"/>
          <p:cNvSpPr>
            <a:spLocks noGrp="1"/>
          </p:cNvSpPr>
          <p:nvPr>
            <p:ph idx="1"/>
          </p:nvPr>
        </p:nvSpPr>
        <p:spPr>
          <a:xfrm>
            <a:off x="838200" y="1606550"/>
            <a:ext cx="10515600" cy="4351338"/>
          </a:xfrm>
        </p:spPr>
        <p:txBody>
          <a:bodyPr/>
          <a:lstStyle/>
          <a:p>
            <a:pPr algn="just">
              <a:buFont typeface="Wingdings" panose="05000000000000000000" pitchFamily="2" charset="2"/>
              <a:buChar char="q"/>
            </a:pPr>
            <a:r>
              <a:rPr lang="tr-TR" dirty="0"/>
              <a:t>Ortak Dersler Bölümüne tahsis edilmiş hiçbir idari personel yoktur. Yapılan işlere bakıldığında yazı işleri ve sınav işleriyle uğraşması gereken en az birer idari personel olması gerekmektedir. </a:t>
            </a:r>
          </a:p>
          <a:p>
            <a:pPr algn="just">
              <a:buFont typeface="Wingdings" panose="05000000000000000000" pitchFamily="2" charset="2"/>
              <a:buChar char="q"/>
            </a:pPr>
            <a:r>
              <a:rPr lang="tr-TR" dirty="0" smtClean="0"/>
              <a:t>Bölüme </a:t>
            </a:r>
            <a:r>
              <a:rPr lang="tr-TR" dirty="0"/>
              <a:t>ve bölüm öğretim </a:t>
            </a:r>
            <a:r>
              <a:rPr lang="tr-TR" dirty="0" smtClean="0"/>
              <a:t>elemanlarına (10 </a:t>
            </a:r>
            <a:r>
              <a:rPr lang="tr-TR" dirty="0" smtClean="0"/>
              <a:t>daimi </a:t>
            </a:r>
            <a:r>
              <a:rPr lang="tr-TR" dirty="0" smtClean="0"/>
              <a:t>Ö.G.) </a:t>
            </a:r>
            <a:r>
              <a:rPr lang="tr-TR" dirty="0"/>
              <a:t>tahsis edilmiş bir yerin olmaması. </a:t>
            </a:r>
          </a:p>
          <a:p>
            <a:pPr algn="just">
              <a:buFont typeface="Wingdings" panose="05000000000000000000" pitchFamily="2" charset="2"/>
              <a:buChar char="q"/>
            </a:pPr>
            <a:r>
              <a:rPr lang="tr-TR" dirty="0" smtClean="0"/>
              <a:t>Yer </a:t>
            </a:r>
            <a:r>
              <a:rPr lang="tr-TR" dirty="0"/>
              <a:t>tahsisi ve personel görevlendirilmesi ile ilgili 2-3 defa rektörlük makamına yazı yazılmış ve görüşülmüş olsada bu güne kadar herhangi bir ilerleme kaydedilmemiştir. </a:t>
            </a:r>
            <a:r>
              <a:rPr lang="tr-TR" dirty="0" smtClean="0"/>
              <a:t>Bu problemin çözümü elzemdir. </a:t>
            </a:r>
            <a:endParaRPr lang="tr-TR" dirty="0"/>
          </a:p>
          <a:p>
            <a:pPr algn="just">
              <a:buFont typeface="Wingdings" panose="05000000000000000000" pitchFamily="2" charset="2"/>
              <a:buChar char="q"/>
            </a:pPr>
            <a:endParaRPr lang="tr-TR" sz="2000" dirty="0"/>
          </a:p>
        </p:txBody>
      </p:sp>
    </p:spTree>
    <p:extLst>
      <p:ext uri="{BB962C8B-B14F-4D97-AF65-F5344CB8AC3E}">
        <p14:creationId xmlns:p14="http://schemas.microsoft.com/office/powerpoint/2010/main" val="298408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69EA-4801-1FEB-AA6C-05A5D35E8FC2}"/>
              </a:ext>
            </a:extLst>
          </p:cNvPr>
          <p:cNvSpPr>
            <a:spLocks noGrp="1"/>
          </p:cNvSpPr>
          <p:nvPr>
            <p:ph type="title"/>
          </p:nvPr>
        </p:nvSpPr>
        <p:spPr>
          <a:xfrm>
            <a:off x="838200" y="548639"/>
            <a:ext cx="10515600" cy="5766099"/>
          </a:xfrm>
        </p:spPr>
        <p:txBody>
          <a:bodyPr>
            <a:normAutofit/>
          </a:bodyPr>
          <a:lstStyle/>
          <a:p>
            <a:pPr algn="ctr">
              <a:lnSpc>
                <a:spcPct val="150000"/>
              </a:lnSpc>
            </a:pPr>
            <a:r>
              <a:rPr lang="en-TR" sz="7200" b="1" dirty="0" smtClean="0"/>
              <a:t>TEŞEKKÜRLER</a:t>
            </a:r>
            <a:r>
              <a:rPr lang="en-TR" sz="3200" b="1" dirty="0"/>
              <a:t/>
            </a:r>
            <a:br>
              <a:rPr lang="en-TR" sz="3200" b="1" dirty="0"/>
            </a:br>
            <a:r>
              <a:rPr lang="en-TR" sz="3200" b="1" dirty="0"/>
              <a:t>YALOVA ÜNİVERSİTESİ</a:t>
            </a:r>
            <a:br>
              <a:rPr lang="en-TR" sz="3200" b="1" dirty="0"/>
            </a:br>
            <a:r>
              <a:rPr lang="en-TR" sz="2800" b="1" dirty="0"/>
              <a:t>UZAKTAN EĞİTİM UYGULAMA VE ARAŞTIRMA MERKEZİ</a:t>
            </a:r>
            <a:br>
              <a:rPr lang="en-TR" sz="2800" b="1" dirty="0"/>
            </a:br>
            <a:endParaRPr lang="en-TR" b="1" dirty="0"/>
          </a:p>
        </p:txBody>
      </p:sp>
    </p:spTree>
    <p:extLst>
      <p:ext uri="{BB962C8B-B14F-4D97-AF65-F5344CB8AC3E}">
        <p14:creationId xmlns:p14="http://schemas.microsoft.com/office/powerpoint/2010/main" val="214796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9427AF5F-9A0E-42B7-A252-FD64C9885F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35F8DB0-2767-85AE-A8EE-41B54E79489B}"/>
              </a:ext>
            </a:extLst>
          </p:cNvPr>
          <p:cNvPicPr>
            <a:picLocks noChangeAspect="1"/>
          </p:cNvPicPr>
          <p:nvPr/>
        </p:nvPicPr>
        <p:blipFill rotWithShape="1">
          <a:blip r:embed="rId3">
            <a:extLst>
              <a:ext uri="{28A0092B-C50C-407E-A947-70E740481C1C}">
                <a14:useLocalDpi xmlns:a14="http://schemas.microsoft.com/office/drawing/2010/main" val="0"/>
              </a:ext>
            </a:extLst>
          </a:blip>
          <a:srcRect l="2208" r="21115" b="-1"/>
          <a:stretch/>
        </p:blipFill>
        <p:spPr>
          <a:xfrm>
            <a:off x="5183500" y="1904282"/>
            <a:ext cx="6170299" cy="4224808"/>
          </a:xfrm>
          <a:prstGeom prst="rect">
            <a:avLst/>
          </a:prstGeom>
          <a:ln>
            <a:noFill/>
          </a:ln>
          <a:effectLst>
            <a:outerShdw blurRad="292100" dist="139700" dir="2700000" algn="tl" rotWithShape="0">
              <a:srgbClr val="333333">
                <a:alpha val="65000"/>
              </a:srgbClr>
            </a:outerShdw>
          </a:effectLst>
        </p:spPr>
      </p:pic>
      <p:sp>
        <p:nvSpPr>
          <p:cNvPr id="8" name="Başlık 1">
            <a:extLst>
              <a:ext uri="{FF2B5EF4-FFF2-40B4-BE49-F238E27FC236}">
                <a16:creationId xmlns:a16="http://schemas.microsoft.com/office/drawing/2014/main" id="{D3E862A3-6B10-0815-9F72-651647D30946}"/>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UZAKTAN EĞİTİM NEDİR?</a:t>
            </a:r>
          </a:p>
        </p:txBody>
      </p:sp>
      <p:sp>
        <p:nvSpPr>
          <p:cNvPr id="9" name="Metin kutusu 3">
            <a:extLst>
              <a:ext uri="{FF2B5EF4-FFF2-40B4-BE49-F238E27FC236}">
                <a16:creationId xmlns:a16="http://schemas.microsoft.com/office/drawing/2014/main" id="{D37999A7-F0A5-FF92-2FAE-1352136B5110}"/>
              </a:ext>
            </a:extLst>
          </p:cNvPr>
          <p:cNvSpPr txBox="1"/>
          <p:nvPr/>
        </p:nvSpPr>
        <p:spPr>
          <a:xfrm>
            <a:off x="630820" y="1918052"/>
            <a:ext cx="3941180" cy="3266856"/>
          </a:xfrm>
          <a:prstGeom prst="rect">
            <a:avLst/>
          </a:prstGeom>
          <a:noFill/>
        </p:spPr>
        <p:txBody>
          <a:bodyPr wrap="square" rtlCol="0">
            <a:spAutoFit/>
          </a:bodyPr>
          <a:lstStyle/>
          <a:p>
            <a:pPr>
              <a:lnSpc>
                <a:spcPct val="150000"/>
              </a:lnSpc>
            </a:pPr>
            <a:r>
              <a:rPr lang="en-US" sz="2000" dirty="0" err="1">
                <a:effectLst/>
                <a:latin typeface="Cambria" panose="02040503050406030204" pitchFamily="18" charset="0"/>
              </a:rPr>
              <a:t>Uzaktan</a:t>
            </a:r>
            <a:r>
              <a:rPr lang="en-US" sz="2000" dirty="0">
                <a:effectLst/>
                <a:latin typeface="Cambria" panose="02040503050406030204" pitchFamily="18" charset="0"/>
              </a:rPr>
              <a:t> </a:t>
            </a:r>
            <a:r>
              <a:rPr lang="en-US" sz="2000" dirty="0" err="1">
                <a:effectLst/>
                <a:latin typeface="Cambria" panose="02040503050406030204" pitchFamily="18" charset="0"/>
              </a:rPr>
              <a:t>eğitim</a:t>
            </a:r>
            <a:r>
              <a:rPr lang="en-US" sz="2000" dirty="0">
                <a:effectLst/>
                <a:latin typeface="Cambria" panose="02040503050406030204" pitchFamily="18" charset="0"/>
              </a:rPr>
              <a:t>, </a:t>
            </a:r>
            <a:r>
              <a:rPr lang="en-US" sz="2000" dirty="0" err="1">
                <a:effectLst/>
                <a:latin typeface="Cambria" panose="02040503050406030204" pitchFamily="18" charset="0"/>
              </a:rPr>
              <a:t>farklı</a:t>
            </a:r>
            <a:r>
              <a:rPr lang="en-US" sz="2000" dirty="0">
                <a:effectLst/>
                <a:latin typeface="Cambria" panose="02040503050406030204" pitchFamily="18" charset="0"/>
              </a:rPr>
              <a:t> </a:t>
            </a:r>
            <a:r>
              <a:rPr lang="en-US" sz="2000" dirty="0" err="1">
                <a:effectLst/>
                <a:latin typeface="Cambria" panose="02040503050406030204" pitchFamily="18" charset="0"/>
              </a:rPr>
              <a:t>konumlarda</a:t>
            </a:r>
            <a:r>
              <a:rPr lang="en-US" sz="2000" dirty="0">
                <a:effectLst/>
                <a:latin typeface="Cambria" panose="02040503050406030204" pitchFamily="18" charset="0"/>
              </a:rPr>
              <a:t> </a:t>
            </a:r>
            <a:r>
              <a:rPr lang="en-US" sz="2000" dirty="0" err="1">
                <a:effectLst/>
                <a:latin typeface="Cambria" panose="02040503050406030204" pitchFamily="18" charset="0"/>
              </a:rPr>
              <a:t>bulunan</a:t>
            </a:r>
            <a:r>
              <a:rPr lang="en-US" sz="2000" dirty="0">
                <a:effectLst/>
                <a:latin typeface="Cambria" panose="02040503050406030204" pitchFamily="18" charset="0"/>
              </a:rPr>
              <a:t> </a:t>
            </a:r>
            <a:r>
              <a:rPr lang="en-US" sz="2000" dirty="0" err="1">
                <a:effectLst/>
                <a:latin typeface="Cambria" panose="02040503050406030204" pitchFamily="18" charset="0"/>
              </a:rPr>
              <a:t>öğrenci</a:t>
            </a:r>
            <a:r>
              <a:rPr lang="en-US" sz="2000" dirty="0">
                <a:effectLst/>
                <a:latin typeface="Cambria" panose="02040503050406030204" pitchFamily="18" charset="0"/>
              </a:rPr>
              <a:t> </a:t>
            </a:r>
            <a:r>
              <a:rPr lang="en-US" sz="2000" dirty="0" err="1">
                <a:effectLst/>
                <a:latin typeface="Cambria" panose="02040503050406030204" pitchFamily="18" charset="0"/>
              </a:rPr>
              <a:t>ve</a:t>
            </a:r>
            <a:r>
              <a:rPr lang="en-US" sz="2000" dirty="0">
                <a:effectLst/>
                <a:latin typeface="Cambria" panose="02040503050406030204" pitchFamily="18" charset="0"/>
              </a:rPr>
              <a:t> </a:t>
            </a:r>
            <a:r>
              <a:rPr lang="en-US" sz="2000" dirty="0" err="1">
                <a:effectLst/>
                <a:latin typeface="Cambria" panose="02040503050406030204" pitchFamily="18" charset="0"/>
              </a:rPr>
              <a:t>öğretmenlerin</a:t>
            </a:r>
            <a:r>
              <a:rPr lang="en-US" sz="2000" dirty="0">
                <a:effectLst/>
                <a:latin typeface="Cambria" panose="02040503050406030204" pitchFamily="18" charset="0"/>
              </a:rPr>
              <a:t>, </a:t>
            </a:r>
            <a:r>
              <a:rPr lang="en-US" sz="2000" dirty="0" err="1">
                <a:effectLst/>
                <a:latin typeface="Cambria" panose="02040503050406030204" pitchFamily="18" charset="0"/>
              </a:rPr>
              <a:t>öğrenme</a:t>
            </a:r>
            <a:r>
              <a:rPr lang="en-US" sz="2000" dirty="0">
                <a:effectLst/>
                <a:latin typeface="Cambria" panose="02040503050406030204" pitchFamily="18" charset="0"/>
              </a:rPr>
              <a:t> </a:t>
            </a:r>
            <a:r>
              <a:rPr lang="en-US" sz="2000" dirty="0" err="1">
                <a:effectLst/>
                <a:latin typeface="Cambria" panose="02040503050406030204" pitchFamily="18" charset="0"/>
              </a:rPr>
              <a:t>ve</a:t>
            </a:r>
            <a:r>
              <a:rPr lang="en-US" sz="2000" dirty="0">
                <a:effectLst/>
                <a:latin typeface="Cambria" panose="02040503050406030204" pitchFamily="18" charset="0"/>
              </a:rPr>
              <a:t> </a:t>
            </a:r>
            <a:r>
              <a:rPr lang="en-US" sz="2000" dirty="0" err="1">
                <a:effectLst/>
                <a:latin typeface="Cambria" panose="02040503050406030204" pitchFamily="18" charset="0"/>
              </a:rPr>
              <a:t>öğretme</a:t>
            </a:r>
            <a:r>
              <a:rPr lang="en-US" sz="2000" dirty="0">
                <a:effectLst/>
                <a:latin typeface="Cambria" panose="02040503050406030204" pitchFamily="18" charset="0"/>
              </a:rPr>
              <a:t> </a:t>
            </a:r>
            <a:r>
              <a:rPr lang="en-US" sz="2000" dirty="0" err="1">
                <a:effectLst/>
                <a:latin typeface="Cambria" panose="02040503050406030204" pitchFamily="18" charset="0"/>
              </a:rPr>
              <a:t>faaliyetlerini</a:t>
            </a:r>
            <a:r>
              <a:rPr lang="en-US" sz="2000" dirty="0">
                <a:latin typeface="Cambria" panose="02040503050406030204" pitchFamily="18" charset="0"/>
              </a:rPr>
              <a:t> </a:t>
            </a:r>
            <a:r>
              <a:rPr lang="en-US" sz="2000" dirty="0" err="1">
                <a:latin typeface="Cambria" panose="02040503050406030204" pitchFamily="18" charset="0"/>
              </a:rPr>
              <a:t>gerçekleştirebilmek</a:t>
            </a:r>
            <a:r>
              <a:rPr lang="en-US" sz="2000" dirty="0">
                <a:latin typeface="Cambria" panose="02040503050406030204" pitchFamily="18" charset="0"/>
              </a:rPr>
              <a:t> </a:t>
            </a:r>
            <a:r>
              <a:rPr lang="en-US" sz="2000" dirty="0" err="1">
                <a:latin typeface="Cambria" panose="02040503050406030204" pitchFamily="18" charset="0"/>
              </a:rPr>
              <a:t>için</a:t>
            </a:r>
            <a:r>
              <a:rPr lang="en-US" sz="2000" dirty="0">
                <a:latin typeface="Cambria" panose="02040503050406030204" pitchFamily="18" charset="0"/>
              </a:rPr>
              <a:t> </a:t>
            </a:r>
            <a:r>
              <a:rPr lang="en-US" sz="2000" dirty="0" err="1">
                <a:effectLst/>
                <a:latin typeface="Cambria" panose="02040503050406030204" pitchFamily="18" charset="0"/>
              </a:rPr>
              <a:t>iletişim</a:t>
            </a:r>
            <a:r>
              <a:rPr lang="en-US" sz="2000" dirty="0">
                <a:effectLst/>
                <a:latin typeface="Cambria" panose="02040503050406030204" pitchFamily="18" charset="0"/>
              </a:rPr>
              <a:t> </a:t>
            </a:r>
            <a:r>
              <a:rPr lang="en-US" sz="2000" dirty="0" err="1">
                <a:effectLst/>
                <a:latin typeface="Cambria" panose="02040503050406030204" pitchFamily="18" charset="0"/>
              </a:rPr>
              <a:t>teknolojileri</a:t>
            </a:r>
            <a:r>
              <a:rPr lang="en-US" sz="2000" dirty="0">
                <a:effectLst/>
                <a:latin typeface="Cambria" panose="02040503050406030204" pitchFamily="18" charset="0"/>
              </a:rPr>
              <a:t> </a:t>
            </a:r>
            <a:r>
              <a:rPr lang="en-US" sz="2000" dirty="0" err="1">
                <a:effectLst/>
                <a:latin typeface="Cambria" panose="02040503050406030204" pitchFamily="18" charset="0"/>
              </a:rPr>
              <a:t>ve</a:t>
            </a:r>
            <a:r>
              <a:rPr lang="en-US" sz="2000" dirty="0">
                <a:effectLst/>
                <a:latin typeface="Cambria" panose="02040503050406030204" pitchFamily="18" charset="0"/>
              </a:rPr>
              <a:t> </a:t>
            </a:r>
            <a:r>
              <a:rPr lang="en-US" sz="2000" dirty="0" err="1">
                <a:effectLst/>
                <a:latin typeface="Cambria" panose="02040503050406030204" pitchFamily="18" charset="0"/>
              </a:rPr>
              <a:t>posta</a:t>
            </a:r>
            <a:r>
              <a:rPr lang="en-US" sz="2000" dirty="0">
                <a:effectLst/>
                <a:latin typeface="Cambria" panose="02040503050406030204" pitchFamily="18" charset="0"/>
              </a:rPr>
              <a:t> </a:t>
            </a:r>
            <a:r>
              <a:rPr lang="en-US" sz="2000" dirty="0" err="1">
                <a:effectLst/>
                <a:latin typeface="Cambria" panose="02040503050406030204" pitchFamily="18" charset="0"/>
              </a:rPr>
              <a:t>hizmetleri</a:t>
            </a:r>
            <a:r>
              <a:rPr lang="en-US" sz="2000" dirty="0" err="1">
                <a:latin typeface="Cambria" panose="02040503050406030204" pitchFamily="18" charset="0"/>
              </a:rPr>
              <a:t>ni</a:t>
            </a:r>
            <a:r>
              <a:rPr lang="en-US" sz="2000" dirty="0">
                <a:latin typeface="Cambria" panose="02040503050406030204" pitchFamily="18" charset="0"/>
              </a:rPr>
              <a:t> </a:t>
            </a:r>
            <a:r>
              <a:rPr lang="en-US" sz="2000" dirty="0" err="1">
                <a:latin typeface="Cambria" panose="02040503050406030204" pitchFamily="18" charset="0"/>
              </a:rPr>
              <a:t>kullandıkları</a:t>
            </a:r>
            <a:r>
              <a:rPr lang="en-US" sz="2000" dirty="0">
                <a:latin typeface="Cambria" panose="02040503050406030204" pitchFamily="18" charset="0"/>
              </a:rPr>
              <a:t> </a:t>
            </a:r>
            <a:r>
              <a:rPr lang="en-US" sz="2000" dirty="0" err="1">
                <a:effectLst/>
                <a:latin typeface="Cambria" panose="02040503050406030204" pitchFamily="18" charset="0"/>
              </a:rPr>
              <a:t>eğitim</a:t>
            </a:r>
            <a:r>
              <a:rPr lang="en-US" sz="2000" dirty="0">
                <a:effectLst/>
                <a:latin typeface="Cambria" panose="02040503050406030204" pitchFamily="18" charset="0"/>
              </a:rPr>
              <a:t> </a:t>
            </a:r>
            <a:r>
              <a:rPr lang="en-US" sz="2000" dirty="0" err="1">
                <a:effectLst/>
                <a:latin typeface="Cambria" panose="02040503050406030204" pitchFamily="18" charset="0"/>
              </a:rPr>
              <a:t>sistemi</a:t>
            </a:r>
            <a:r>
              <a:rPr lang="en-US" sz="2000" dirty="0">
                <a:effectLst/>
                <a:latin typeface="Cambria" panose="02040503050406030204" pitchFamily="18" charset="0"/>
              </a:rPr>
              <a:t> </a:t>
            </a:r>
            <a:r>
              <a:rPr lang="en-US" sz="2000" dirty="0" err="1">
                <a:effectLst/>
                <a:latin typeface="Cambria" panose="02040503050406030204" pitchFamily="18" charset="0"/>
              </a:rPr>
              <a:t>modelidir</a:t>
            </a:r>
            <a:r>
              <a:rPr lang="en-US" sz="2000" dirty="0">
                <a:effectLst/>
                <a:latin typeface="Cambria" panose="02040503050406030204" pitchFamily="18" charset="0"/>
              </a:rPr>
              <a:t> (</a:t>
            </a:r>
            <a:r>
              <a:rPr lang="en-US" sz="2000" dirty="0" err="1">
                <a:effectLst/>
                <a:latin typeface="Cambria" panose="02040503050406030204" pitchFamily="18" charset="0"/>
              </a:rPr>
              <a:t>İşman</a:t>
            </a:r>
            <a:r>
              <a:rPr lang="en-US" sz="2000" dirty="0">
                <a:effectLst/>
                <a:latin typeface="Cambria" panose="02040503050406030204" pitchFamily="18" charset="0"/>
              </a:rPr>
              <a:t>, 1998:23). </a:t>
            </a:r>
            <a:endParaRPr lang="en-US" sz="2000" dirty="0">
              <a:latin typeface="Cambria" panose="02040503050406030204" pitchFamily="18" charset="0"/>
            </a:endParaRPr>
          </a:p>
        </p:txBody>
      </p:sp>
      <p:sp>
        <p:nvSpPr>
          <p:cNvPr id="10" name="TextBox 9">
            <a:extLst>
              <a:ext uri="{FF2B5EF4-FFF2-40B4-BE49-F238E27FC236}">
                <a16:creationId xmlns:a16="http://schemas.microsoft.com/office/drawing/2014/main" id="{450B25D9-1FDD-F0AC-1C20-156BCC39E65B}"/>
              </a:ext>
            </a:extLst>
          </p:cNvPr>
          <p:cNvSpPr txBox="1"/>
          <p:nvPr/>
        </p:nvSpPr>
        <p:spPr>
          <a:xfrm>
            <a:off x="504091" y="6525288"/>
            <a:ext cx="11394832" cy="261610"/>
          </a:xfrm>
          <a:prstGeom prst="rect">
            <a:avLst/>
          </a:prstGeom>
          <a:noFill/>
        </p:spPr>
        <p:txBody>
          <a:bodyPr wrap="square">
            <a:spAutoFit/>
          </a:bodyPr>
          <a:lstStyle/>
          <a:p>
            <a:r>
              <a:rPr lang="en-US" sz="1100" dirty="0" err="1">
                <a:effectLst/>
                <a:latin typeface="TimesNewRomanPSMT"/>
              </a:rPr>
              <a:t>İşman</a:t>
            </a:r>
            <a:r>
              <a:rPr lang="en-US" sz="1100" dirty="0">
                <a:effectLst/>
                <a:latin typeface="TimesNewRomanPSMT"/>
              </a:rPr>
              <a:t>, </a:t>
            </a:r>
            <a:r>
              <a:rPr lang="en-US" sz="1100" dirty="0" err="1">
                <a:effectLst/>
                <a:latin typeface="TimesNewRomanPSMT"/>
              </a:rPr>
              <a:t>Aytekin</a:t>
            </a:r>
            <a:r>
              <a:rPr lang="en-US" sz="1100" dirty="0">
                <a:effectLst/>
                <a:latin typeface="TimesNewRomanPSMT"/>
              </a:rPr>
              <a:t>.(1998). Students </a:t>
            </a:r>
            <a:r>
              <a:rPr lang="en-US" sz="1100" dirty="0" err="1">
                <a:effectLst/>
                <a:latin typeface="TimesNewRomanPSMT"/>
              </a:rPr>
              <a:t>preception</a:t>
            </a:r>
            <a:r>
              <a:rPr lang="en-US" sz="1100" dirty="0">
                <a:effectLst/>
                <a:latin typeface="TimesNewRomanPSMT"/>
              </a:rPr>
              <a:t> of a class offered through distance education. Doctoral thesis, </a:t>
            </a:r>
            <a:r>
              <a:rPr lang="en-US" sz="1100" dirty="0" err="1">
                <a:effectLst/>
                <a:latin typeface="TimesNewRomanPSMT"/>
              </a:rPr>
              <a:t>ohio</a:t>
            </a:r>
            <a:r>
              <a:rPr lang="en-US" sz="1100" dirty="0">
                <a:effectLst/>
                <a:latin typeface="TimesNewRomanPSMT"/>
              </a:rPr>
              <a:t> </a:t>
            </a:r>
            <a:r>
              <a:rPr lang="en-US" sz="1100" dirty="0" err="1">
                <a:effectLst/>
                <a:latin typeface="TimesNewRomanPSMT"/>
              </a:rPr>
              <a:t>university,athens,ohio,USA</a:t>
            </a:r>
            <a:r>
              <a:rPr lang="en-US" sz="1100" dirty="0">
                <a:effectLst/>
                <a:latin typeface="TimesNewRomanPSMT"/>
              </a:rPr>
              <a:t>. </a:t>
            </a:r>
            <a:endParaRPr lang="en-US" sz="1100" dirty="0"/>
          </a:p>
        </p:txBody>
      </p:sp>
      <p:pic>
        <p:nvPicPr>
          <p:cNvPr id="12" name="Resim 7">
            <a:extLst>
              <a:ext uri="{FF2B5EF4-FFF2-40B4-BE49-F238E27FC236}">
                <a16:creationId xmlns:a16="http://schemas.microsoft.com/office/drawing/2014/main" id="{38E9396E-F466-CF98-E119-A7D1B13FDA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Tree>
    <p:extLst>
      <p:ext uri="{BB962C8B-B14F-4D97-AF65-F5344CB8AC3E}">
        <p14:creationId xmlns:p14="http://schemas.microsoft.com/office/powerpoint/2010/main" val="4042478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9427AF5F-9A0E-42B7-A252-FD64C9885F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40955992-558B-ED14-05D6-D23450F52AAD}"/>
              </a:ext>
            </a:extLst>
          </p:cNvPr>
          <p:cNvSpPr txBox="1"/>
          <p:nvPr/>
        </p:nvSpPr>
        <p:spPr>
          <a:xfrm>
            <a:off x="838200" y="5036949"/>
            <a:ext cx="4152774" cy="1092140"/>
          </a:xfrm>
          <a:prstGeom prst="rect">
            <a:avLst/>
          </a:prstGeom>
        </p:spPr>
        <p:txBody>
          <a:bodyPr vert="horz" lIns="91440" tIns="45720" rIns="91440" bIns="45720" rtlCol="0">
            <a:normAutofit/>
          </a:bodyPr>
          <a:lstStyle/>
          <a:p>
            <a:pPr>
              <a:lnSpc>
                <a:spcPct val="150000"/>
              </a:lnSpc>
              <a:spcAft>
                <a:spcPts val="1000"/>
              </a:spcAft>
            </a:pPr>
            <a:endParaRPr lang="en-US" sz="2000" dirty="0">
              <a:effectLst/>
              <a:latin typeface="Cambria" panose="02040503050406030204" pitchFamily="18" charset="0"/>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latin typeface="Cambria" panose="02040503050406030204" pitchFamily="18" charset="0"/>
            </a:endParaRPr>
          </a:p>
        </p:txBody>
      </p:sp>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723275"/>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endParaRPr kumimoji="0" lang="tr-TR"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spcBef>
                <a:spcPts val="0"/>
              </a:spcBef>
              <a:spcAft>
                <a:spcPts val="600"/>
              </a:spcAft>
              <a:buClrTx/>
              <a:buSzTx/>
              <a:buFontTx/>
              <a:buNone/>
              <a:tabLst/>
              <a:defRPr/>
            </a:pP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etin kutusu 3">
            <a:extLst>
              <a:ext uri="{FF2B5EF4-FFF2-40B4-BE49-F238E27FC236}">
                <a16:creationId xmlns:a16="http://schemas.microsoft.com/office/drawing/2014/main" id="{A6CF8BF5-C205-2368-A96F-2E18C080F8ED}"/>
              </a:ext>
            </a:extLst>
          </p:cNvPr>
          <p:cNvSpPr txBox="1"/>
          <p:nvPr/>
        </p:nvSpPr>
        <p:spPr>
          <a:xfrm>
            <a:off x="630820" y="1918052"/>
            <a:ext cx="3941180" cy="2805192"/>
          </a:xfrm>
          <a:prstGeom prst="rect">
            <a:avLst/>
          </a:prstGeom>
          <a:noFill/>
        </p:spPr>
        <p:txBody>
          <a:bodyPr wrap="square" rtlCol="0">
            <a:spAutoFit/>
          </a:bodyPr>
          <a:lstStyle/>
          <a:p>
            <a:pPr>
              <a:lnSpc>
                <a:spcPct val="150000"/>
              </a:lnSpc>
              <a:spcAft>
                <a:spcPts val="1000"/>
              </a:spcAft>
            </a:pPr>
            <a:r>
              <a:rPr lang="en-US" sz="2000" dirty="0" err="1">
                <a:effectLst/>
                <a:latin typeface="Cambria" panose="02040503050406030204" pitchFamily="18" charset="0"/>
              </a:rPr>
              <a:t>Yalova</a:t>
            </a:r>
            <a:r>
              <a:rPr lang="en-US" sz="2000" dirty="0">
                <a:effectLst/>
                <a:latin typeface="Cambria" panose="02040503050406030204" pitchFamily="18" charset="0"/>
              </a:rPr>
              <a:t> </a:t>
            </a:r>
            <a:r>
              <a:rPr lang="en-US" sz="2000" dirty="0" err="1">
                <a:effectLst/>
                <a:latin typeface="Cambria" panose="02040503050406030204" pitchFamily="18" charset="0"/>
              </a:rPr>
              <a:t>Üniversitesi</a:t>
            </a:r>
            <a:r>
              <a:rPr lang="en-US" sz="2000" dirty="0">
                <a:effectLst/>
                <a:latin typeface="Cambria" panose="02040503050406030204" pitchFamily="18" charset="0"/>
              </a:rPr>
              <a:t> </a:t>
            </a:r>
            <a:r>
              <a:rPr lang="en-US" sz="2000" dirty="0" err="1">
                <a:effectLst/>
                <a:latin typeface="Cambria" panose="02040503050406030204" pitchFamily="18" charset="0"/>
              </a:rPr>
              <a:t>Uzaktan</a:t>
            </a:r>
            <a:r>
              <a:rPr lang="en-US" sz="2000" dirty="0">
                <a:effectLst/>
                <a:latin typeface="Cambria" panose="02040503050406030204" pitchFamily="18" charset="0"/>
              </a:rPr>
              <a:t> </a:t>
            </a:r>
            <a:r>
              <a:rPr lang="en-US" sz="2000" dirty="0" err="1">
                <a:effectLst/>
                <a:latin typeface="Cambria" panose="02040503050406030204" pitchFamily="18" charset="0"/>
              </a:rPr>
              <a:t>Eğitim</a:t>
            </a:r>
            <a:r>
              <a:rPr lang="en-US" sz="2000" dirty="0">
                <a:effectLst/>
                <a:latin typeface="Cambria" panose="02040503050406030204" pitchFamily="18" charset="0"/>
              </a:rPr>
              <a:t> </a:t>
            </a:r>
            <a:r>
              <a:rPr lang="en-US" sz="2000" dirty="0" err="1">
                <a:effectLst/>
                <a:latin typeface="Cambria" panose="02040503050406030204" pitchFamily="18" charset="0"/>
              </a:rPr>
              <a:t>Uygulama</a:t>
            </a:r>
            <a:r>
              <a:rPr lang="en-US" sz="2000" dirty="0">
                <a:effectLst/>
                <a:latin typeface="Cambria" panose="02040503050406030204" pitchFamily="18" charset="0"/>
              </a:rPr>
              <a:t> </a:t>
            </a:r>
            <a:r>
              <a:rPr lang="en-US" sz="2000" dirty="0" err="1">
                <a:effectLst/>
                <a:latin typeface="Cambria" panose="02040503050406030204" pitchFamily="18" charset="0"/>
              </a:rPr>
              <a:t>ve</a:t>
            </a:r>
            <a:r>
              <a:rPr lang="en-US" sz="2000" dirty="0">
                <a:effectLst/>
                <a:latin typeface="Cambria" panose="02040503050406030204" pitchFamily="18" charset="0"/>
              </a:rPr>
              <a:t> </a:t>
            </a:r>
            <a:r>
              <a:rPr lang="en-US" sz="2000" dirty="0" err="1">
                <a:effectLst/>
                <a:latin typeface="Cambria" panose="02040503050406030204" pitchFamily="18" charset="0"/>
              </a:rPr>
              <a:t>Araştırma</a:t>
            </a:r>
            <a:r>
              <a:rPr lang="en-US" sz="2000" dirty="0">
                <a:effectLst/>
                <a:latin typeface="Cambria" panose="02040503050406030204" pitchFamily="18" charset="0"/>
              </a:rPr>
              <a:t> </a:t>
            </a:r>
            <a:r>
              <a:rPr lang="en-US" sz="2000" dirty="0" err="1">
                <a:effectLst/>
                <a:latin typeface="Cambria" panose="02040503050406030204" pitchFamily="18" charset="0"/>
              </a:rPr>
              <a:t>Merkezi</a:t>
            </a:r>
            <a:r>
              <a:rPr lang="en-US" sz="2000" dirty="0">
                <a:effectLst/>
                <a:latin typeface="Cambria" panose="02040503050406030204" pitchFamily="18" charset="0"/>
              </a:rPr>
              <a:t> (YUZEM) 2013 </a:t>
            </a:r>
            <a:r>
              <a:rPr lang="en-US" sz="2000" dirty="0" err="1">
                <a:effectLst/>
                <a:latin typeface="Cambria" panose="02040503050406030204" pitchFamily="18" charset="0"/>
              </a:rPr>
              <a:t>yılından</a:t>
            </a:r>
            <a:r>
              <a:rPr lang="en-US" sz="2000" dirty="0">
                <a:effectLst/>
                <a:latin typeface="Cambria" panose="02040503050406030204" pitchFamily="18" charset="0"/>
              </a:rPr>
              <a:t> </a:t>
            </a:r>
            <a:r>
              <a:rPr lang="en-US" sz="2000" dirty="0" err="1">
                <a:effectLst/>
                <a:latin typeface="Cambria" panose="02040503050406030204" pitchFamily="18" charset="0"/>
              </a:rPr>
              <a:t>bu</a:t>
            </a:r>
            <a:r>
              <a:rPr lang="en-US" sz="2000" dirty="0">
                <a:effectLst/>
                <a:latin typeface="Cambria" panose="02040503050406030204" pitchFamily="18" charset="0"/>
              </a:rPr>
              <a:t> </a:t>
            </a:r>
            <a:r>
              <a:rPr lang="en-US" sz="2000" dirty="0" err="1">
                <a:effectLst/>
                <a:latin typeface="Cambria" panose="02040503050406030204" pitchFamily="18" charset="0"/>
              </a:rPr>
              <a:t>yana</a:t>
            </a:r>
            <a:r>
              <a:rPr lang="en-US" sz="2000" dirty="0">
                <a:effectLst/>
                <a:latin typeface="Cambria" panose="02040503050406030204" pitchFamily="18" charset="0"/>
              </a:rPr>
              <a:t> </a:t>
            </a:r>
            <a:r>
              <a:rPr lang="en-US" sz="2000" dirty="0" err="1">
                <a:effectLst/>
                <a:latin typeface="Cambria" panose="02040503050406030204" pitchFamily="18" charset="0"/>
              </a:rPr>
              <a:t>üniversite</a:t>
            </a:r>
            <a:r>
              <a:rPr lang="en-US" sz="2000" dirty="0">
                <a:effectLst/>
                <a:latin typeface="Cambria" panose="02040503050406030204" pitchFamily="18" charset="0"/>
              </a:rPr>
              <a:t> </a:t>
            </a:r>
            <a:r>
              <a:rPr lang="en-US" sz="2000" dirty="0" err="1">
                <a:effectLst/>
                <a:latin typeface="Cambria" panose="02040503050406030204" pitchFamily="18" charset="0"/>
              </a:rPr>
              <a:t>bünyesinde</a:t>
            </a:r>
            <a:r>
              <a:rPr lang="en-US" sz="2000" dirty="0">
                <a:effectLst/>
                <a:latin typeface="Cambria" panose="02040503050406030204" pitchFamily="18" charset="0"/>
              </a:rPr>
              <a:t> </a:t>
            </a:r>
            <a:r>
              <a:rPr lang="en-US" sz="2000" dirty="0" err="1">
                <a:effectLst/>
                <a:latin typeface="Cambria" panose="02040503050406030204" pitchFamily="18" charset="0"/>
              </a:rPr>
              <a:t>uzaktan</a:t>
            </a:r>
            <a:r>
              <a:rPr lang="en-US" sz="2000" dirty="0">
                <a:effectLst/>
                <a:latin typeface="Cambria" panose="02040503050406030204" pitchFamily="18" charset="0"/>
              </a:rPr>
              <a:t> </a:t>
            </a:r>
            <a:r>
              <a:rPr lang="en-US" sz="2000" dirty="0" err="1">
                <a:effectLst/>
                <a:latin typeface="Cambria" panose="02040503050406030204" pitchFamily="18" charset="0"/>
              </a:rPr>
              <a:t>eğitim</a:t>
            </a:r>
            <a:r>
              <a:rPr lang="en-US" sz="2000" dirty="0">
                <a:effectLst/>
                <a:latin typeface="Cambria" panose="02040503050406030204" pitchFamily="18" charset="0"/>
              </a:rPr>
              <a:t> </a:t>
            </a:r>
            <a:r>
              <a:rPr lang="en-US" sz="2000" dirty="0" err="1">
                <a:effectLst/>
                <a:latin typeface="Cambria" panose="02040503050406030204" pitchFamily="18" charset="0"/>
              </a:rPr>
              <a:t>faaliyetlerinde</a:t>
            </a:r>
            <a:r>
              <a:rPr lang="en-US" sz="2000" dirty="0">
                <a:effectLst/>
                <a:latin typeface="Cambria" panose="02040503050406030204" pitchFamily="18" charset="0"/>
              </a:rPr>
              <a:t> </a:t>
            </a:r>
            <a:r>
              <a:rPr lang="en-US" sz="2000" dirty="0" err="1">
                <a:effectLst/>
                <a:latin typeface="Cambria" panose="02040503050406030204" pitchFamily="18" charset="0"/>
              </a:rPr>
              <a:t>bulunmaktadır</a:t>
            </a:r>
            <a:r>
              <a:rPr lang="en-US" sz="2000" dirty="0">
                <a:effectLst/>
                <a:latin typeface="Cambria" panose="02040503050406030204" pitchFamily="18" charset="0"/>
              </a:rPr>
              <a:t>.</a:t>
            </a:r>
          </a:p>
        </p:txBody>
      </p:sp>
      <p:sp>
        <p:nvSpPr>
          <p:cNvPr id="9" name="Başlık 1">
            <a:extLst>
              <a:ext uri="{FF2B5EF4-FFF2-40B4-BE49-F238E27FC236}">
                <a16:creationId xmlns:a16="http://schemas.microsoft.com/office/drawing/2014/main" id="{8DAA708F-F1DD-78F7-677D-940EF1ABFDCB}"/>
              </a:ext>
            </a:extLst>
          </p:cNvPr>
          <p:cNvSpPr txBox="1">
            <a:spLocks/>
          </p:cNvSpPr>
          <p:nvPr/>
        </p:nvSpPr>
        <p:spPr>
          <a:xfrm>
            <a:off x="130134" y="598735"/>
            <a:ext cx="10515600" cy="676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000" b="1" dirty="0">
                <a:latin typeface="Cambria" panose="02040503050406030204" pitchFamily="18" charset="0"/>
                <a:ea typeface="Cambria" panose="02040503050406030204" pitchFamily="18" charset="0"/>
              </a:rPr>
              <a:t>YALOVA ÜNİVERSİTESİ UZEM</a:t>
            </a:r>
          </a:p>
        </p:txBody>
      </p:sp>
      <p:pic>
        <p:nvPicPr>
          <p:cNvPr id="17" name="Picture 16" descr="A computer and headphones on a table&#10;&#10;Description automatically generated with medium confidence">
            <a:extLst>
              <a:ext uri="{FF2B5EF4-FFF2-40B4-BE49-F238E27FC236}">
                <a16:creationId xmlns:a16="http://schemas.microsoft.com/office/drawing/2014/main" id="{53EC42B2-ECB1-5B3A-C196-9E24F8B40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00" y="1904400"/>
            <a:ext cx="6364573" cy="4226400"/>
          </a:xfrm>
          <a:prstGeom prst="rect">
            <a:avLst/>
          </a:prstGeom>
          <a:ln>
            <a:noFill/>
          </a:ln>
          <a:effectLst>
            <a:outerShdw blurRad="292100" dist="139700" dir="2700000" algn="tl" rotWithShape="0">
              <a:srgbClr val="333333">
                <a:alpha val="65000"/>
              </a:srgbClr>
            </a:outerShdw>
          </a:effectLst>
        </p:spPr>
      </p:pic>
      <p:pic>
        <p:nvPicPr>
          <p:cNvPr id="22" name="Resim 7">
            <a:extLst>
              <a:ext uri="{FF2B5EF4-FFF2-40B4-BE49-F238E27FC236}">
                <a16:creationId xmlns:a16="http://schemas.microsoft.com/office/drawing/2014/main" id="{7DA24581-0D9E-F5BF-8196-4C358262F89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Tree>
    <p:extLst>
      <p:ext uri="{BB962C8B-B14F-4D97-AF65-F5344CB8AC3E}">
        <p14:creationId xmlns:p14="http://schemas.microsoft.com/office/powerpoint/2010/main" val="358628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o 35">
            <a:extLst>
              <a:ext uri="{FF2B5EF4-FFF2-40B4-BE49-F238E27FC236}">
                <a16:creationId xmlns:a16="http://schemas.microsoft.com/office/drawing/2014/main" id="{A3623F6C-3492-7484-A946-42DCE8FE3329}"/>
              </a:ext>
            </a:extLst>
          </p:cNvPr>
          <p:cNvGraphicFramePr>
            <a:graphicFrameLocks noGrp="1"/>
          </p:cNvGraphicFramePr>
          <p:nvPr>
            <p:extLst>
              <p:ext uri="{D42A27DB-BD31-4B8C-83A1-F6EECF244321}">
                <p14:modId xmlns:p14="http://schemas.microsoft.com/office/powerpoint/2010/main" val="3953438839"/>
              </p:ext>
            </p:extLst>
          </p:nvPr>
        </p:nvGraphicFramePr>
        <p:xfrm>
          <a:off x="1221314" y="1690688"/>
          <a:ext cx="9188773" cy="3939665"/>
        </p:xfrm>
        <a:graphic>
          <a:graphicData uri="http://schemas.openxmlformats.org/drawingml/2006/table">
            <a:tbl>
              <a:tblPr firstRow="1" firstCol="1" bandRow="1" bandCol="1"/>
              <a:tblGrid>
                <a:gridCol w="3428285">
                  <a:extLst>
                    <a:ext uri="{9D8B030D-6E8A-4147-A177-3AD203B41FA5}">
                      <a16:colId xmlns:a16="http://schemas.microsoft.com/office/drawing/2014/main" val="918840969"/>
                    </a:ext>
                  </a:extLst>
                </a:gridCol>
                <a:gridCol w="5760488">
                  <a:extLst>
                    <a:ext uri="{9D8B030D-6E8A-4147-A177-3AD203B41FA5}">
                      <a16:colId xmlns:a16="http://schemas.microsoft.com/office/drawing/2014/main" val="1154607444"/>
                    </a:ext>
                  </a:extLst>
                </a:gridCol>
              </a:tblGrid>
              <a:tr h="346338">
                <a:tc gridSpan="2">
                  <a:txBody>
                    <a:bodyPr/>
                    <a:lstStyle/>
                    <a:p>
                      <a:pPr algn="ctr" rtl="0" fontAlgn="ctr"/>
                      <a:r>
                        <a:rPr lang="tr-TR" sz="1800" b="1" i="0" u="none" strike="noStrike" dirty="0">
                          <a:solidFill>
                            <a:srgbClr val="FFFFFF"/>
                          </a:solidFill>
                          <a:effectLst/>
                          <a:latin typeface="Cambria" panose="02040503050406030204" pitchFamily="18" charset="0"/>
                        </a:rPr>
                        <a:t>PERSONEL</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lnL w="12700" cap="flat" cmpd="sng" algn="ctr">
                      <a:solidFill>
                        <a:srgbClr val="4BACC6"/>
                      </a:solidFill>
                      <a:prstDash val="solid"/>
                      <a:round/>
                      <a:headEnd type="none" w="med" len="med"/>
                      <a:tailEnd type="none" w="med" len="med"/>
                    </a:lnL>
                  </a:tcPr>
                </a:tc>
                <a:extLst>
                  <a:ext uri="{0D108BD9-81ED-4DB2-BD59-A6C34878D82A}">
                    <a16:rowId xmlns:a16="http://schemas.microsoft.com/office/drawing/2014/main" val="2256479132"/>
                  </a:ext>
                </a:extLst>
              </a:tr>
              <a:tr h="6810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Cambria" panose="02040503050406030204" pitchFamily="18" charset="0"/>
                        </a:rPr>
                        <a:t>Görevlendirilen Akademik Personel</a:t>
                      </a:r>
                    </a:p>
                    <a:p>
                      <a:pPr algn="l" fontAlgn="b"/>
                      <a:endParaRPr lang="tr-TR" sz="1800" b="1"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ctr"/>
                      <a:r>
                        <a:rPr lang="tr-TR" sz="1800" b="0" i="0" u="none" strike="noStrike" dirty="0">
                          <a:solidFill>
                            <a:srgbClr val="000000"/>
                          </a:solidFill>
                          <a:effectLst/>
                          <a:latin typeface="Cambria" panose="02040503050406030204" pitchFamily="18" charset="0"/>
                        </a:rPr>
                        <a:t> Müdür V.</a:t>
                      </a:r>
                    </a:p>
                    <a:p>
                      <a:pPr algn="l" rtl="0" fontAlgn="ctr"/>
                      <a:r>
                        <a:rPr lang="tr-TR" sz="1800" b="0" i="0" u="none" strike="noStrike" dirty="0">
                          <a:solidFill>
                            <a:srgbClr val="000000"/>
                          </a:solidFill>
                          <a:effectLst/>
                          <a:latin typeface="Cambria" panose="02040503050406030204" pitchFamily="18" charset="0"/>
                        </a:rPr>
                        <a:t> Doç. Dr. Sunay TÜRKDOĞAN</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133261833"/>
                  </a:ext>
                </a:extLst>
              </a:tr>
              <a:tr h="6810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Cambria" panose="02040503050406030204" pitchFamily="18" charset="0"/>
                        </a:rPr>
                        <a:t>Görevlendirilen Akademik Personel</a:t>
                      </a:r>
                    </a:p>
                    <a:p>
                      <a:pPr algn="l" fontAlgn="b"/>
                      <a:endParaRPr lang="tr-TR" sz="1800" b="1"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ctr"/>
                      <a:r>
                        <a:rPr lang="tr-TR" sz="1800" b="0" i="0" u="none" strike="noStrike" dirty="0">
                          <a:solidFill>
                            <a:srgbClr val="000000"/>
                          </a:solidFill>
                          <a:effectLst/>
                          <a:latin typeface="Cambria" panose="02040503050406030204" pitchFamily="18" charset="0"/>
                        </a:rPr>
                        <a:t> Müdür Yrd. </a:t>
                      </a:r>
                    </a:p>
                    <a:p>
                      <a:pPr algn="l" rtl="0" fontAlgn="ctr"/>
                      <a:r>
                        <a:rPr lang="tr-TR" sz="1800" b="0" i="0" u="none" strike="noStrike" dirty="0">
                          <a:solidFill>
                            <a:srgbClr val="000000"/>
                          </a:solidFill>
                          <a:effectLst/>
                          <a:latin typeface="Cambria" panose="02040503050406030204" pitchFamily="18" charset="0"/>
                        </a:rPr>
                        <a:t> </a:t>
                      </a:r>
                      <a:r>
                        <a:rPr lang="tr-TR" sz="1800" b="0" i="0" u="none" strike="noStrike" dirty="0" err="1">
                          <a:solidFill>
                            <a:srgbClr val="000000"/>
                          </a:solidFill>
                          <a:effectLst/>
                          <a:latin typeface="Cambria" panose="02040503050406030204" pitchFamily="18" charset="0"/>
                        </a:rPr>
                        <a:t>Öğr</a:t>
                      </a:r>
                      <a:r>
                        <a:rPr lang="tr-TR" sz="1800" b="0" i="0" u="none" strike="noStrike" dirty="0">
                          <a:solidFill>
                            <a:srgbClr val="000000"/>
                          </a:solidFill>
                          <a:effectLst/>
                          <a:latin typeface="Cambria" panose="02040503050406030204" pitchFamily="18" charset="0"/>
                        </a:rPr>
                        <a:t>. Gör. Ezgi ŞAHİN SEVDİ</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63439674"/>
                  </a:ext>
                </a:extLst>
              </a:tr>
              <a:tr h="346338">
                <a:tc>
                  <a:txBody>
                    <a:bodyPr/>
                    <a:lstStyle/>
                    <a:p>
                      <a:pPr algn="l" fontAlgn="b"/>
                      <a:r>
                        <a:rPr lang="tr-TR" sz="1800" b="1" i="0" u="none" strike="noStrike" dirty="0" smtClean="0">
                          <a:solidFill>
                            <a:srgbClr val="000000"/>
                          </a:solidFill>
                          <a:effectLst/>
                          <a:latin typeface="Cambria" panose="02040503050406030204" pitchFamily="18" charset="0"/>
                        </a:rPr>
                        <a:t>Daimi Akademik Personel</a:t>
                      </a:r>
                      <a:endParaRPr lang="tr-TR" sz="1800" b="1"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ctr"/>
                      <a:r>
                        <a:rPr lang="tr-TR" sz="1800" b="0" i="0" u="none" strike="noStrike" dirty="0">
                          <a:solidFill>
                            <a:srgbClr val="000000"/>
                          </a:solidFill>
                          <a:effectLst/>
                          <a:latin typeface="Cambria" panose="02040503050406030204" pitchFamily="18" charset="0"/>
                        </a:rPr>
                        <a:t> </a:t>
                      </a:r>
                      <a:r>
                        <a:rPr lang="tr-TR" sz="1800" b="0" i="0" u="none" strike="noStrike" dirty="0" err="1">
                          <a:solidFill>
                            <a:srgbClr val="000000"/>
                          </a:solidFill>
                          <a:effectLst/>
                          <a:latin typeface="Cambria" panose="02040503050406030204" pitchFamily="18" charset="0"/>
                        </a:rPr>
                        <a:t>Öğr</a:t>
                      </a:r>
                      <a:r>
                        <a:rPr lang="tr-TR" sz="1800" b="0" i="0" u="none" strike="noStrike" dirty="0">
                          <a:solidFill>
                            <a:srgbClr val="000000"/>
                          </a:solidFill>
                          <a:effectLst/>
                          <a:latin typeface="Cambria" panose="02040503050406030204" pitchFamily="18" charset="0"/>
                        </a:rPr>
                        <a:t>. Gör. Esra İŞGÖR ŞİMŞEK</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680399664"/>
                  </a:ext>
                </a:extLst>
              </a:tr>
              <a:tr h="3463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b="1" i="0" u="none" strike="noStrike" dirty="0" smtClean="0">
                          <a:solidFill>
                            <a:srgbClr val="000000"/>
                          </a:solidFill>
                          <a:effectLst/>
                          <a:latin typeface="Cambria" panose="02040503050406030204" pitchFamily="18" charset="0"/>
                        </a:rPr>
                        <a:t>Daimi İdari </a:t>
                      </a:r>
                      <a:r>
                        <a:rPr lang="tr-TR" sz="1800" b="1" i="0" u="none" strike="noStrike" dirty="0">
                          <a:solidFill>
                            <a:srgbClr val="000000"/>
                          </a:solidFill>
                          <a:effectLst/>
                          <a:latin typeface="Cambria" panose="02040503050406030204" pitchFamily="18" charset="0"/>
                        </a:rPr>
                        <a:t>Personel</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endParaRPr lang="tr-T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719277861"/>
                  </a:ext>
                </a:extLst>
              </a:tr>
              <a:tr h="346338">
                <a:tc>
                  <a:txBody>
                    <a:bodyPr/>
                    <a:lstStyle/>
                    <a:p>
                      <a:pPr algn="l" fontAlgn="b"/>
                      <a:endParaRPr lang="tr-TR" sz="1800" b="1"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tr-TR" sz="1800" b="0" i="0" u="none" strike="noStrike" dirty="0">
                          <a:solidFill>
                            <a:srgbClr val="000000"/>
                          </a:solidFill>
                          <a:effectLst/>
                          <a:latin typeface="Cambria" panose="02040503050406030204" pitchFamily="18" charset="0"/>
                        </a:rPr>
                        <a:t>Mehmet DELEN</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514798606"/>
                  </a:ext>
                </a:extLst>
              </a:tr>
              <a:tr h="346338">
                <a:tc>
                  <a:txBody>
                    <a:bodyPr/>
                    <a:lstStyle/>
                    <a:p>
                      <a:pPr algn="l" fontAlgn="b"/>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ctr"/>
                      <a:r>
                        <a:rPr lang="tr-TR" sz="1800" b="0" i="0" u="none" strike="noStrike" dirty="0">
                          <a:solidFill>
                            <a:srgbClr val="000000"/>
                          </a:solidFill>
                          <a:effectLst/>
                          <a:latin typeface="Cambria" panose="02040503050406030204" pitchFamily="18" charset="0"/>
                        </a:rPr>
                        <a:t>Muhammed Emin OBUT</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153470720"/>
                  </a:ext>
                </a:extLst>
              </a:tr>
              <a:tr h="5430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Cambria" panose="02040503050406030204" pitchFamily="18" charset="0"/>
                        </a:rPr>
                        <a:t>TOPLAM PERSONEL SAYISI</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r>
                        <a:rPr lang="tr-TR" sz="1800" b="1" i="0" u="none" strike="noStrike" dirty="0">
                          <a:solidFill>
                            <a:srgbClr val="000000"/>
                          </a:solidFill>
                          <a:effectLst/>
                          <a:latin typeface="Cambria" panose="02040503050406030204" pitchFamily="18" charset="0"/>
                        </a:rPr>
                        <a:t> </a:t>
                      </a:r>
                      <a:r>
                        <a:rPr lang="tr-TR" sz="1800" b="1" i="0" u="none" strike="noStrike" dirty="0" smtClean="0">
                          <a:solidFill>
                            <a:srgbClr val="000000"/>
                          </a:solidFill>
                          <a:effectLst/>
                          <a:latin typeface="Cambria" panose="02040503050406030204" pitchFamily="18" charset="0"/>
                        </a:rPr>
                        <a:t>3+2</a:t>
                      </a:r>
                      <a:endParaRPr lang="tr-TR" sz="18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888389714"/>
                  </a:ext>
                </a:extLst>
              </a:tr>
            </a:tbl>
          </a:graphicData>
        </a:graphic>
      </p:graphicFrame>
      <p:sp>
        <p:nvSpPr>
          <p:cNvPr id="2" name="Başlık 1">
            <a:extLst>
              <a:ext uri="{FF2B5EF4-FFF2-40B4-BE49-F238E27FC236}">
                <a16:creationId xmlns:a16="http://schemas.microsoft.com/office/drawing/2014/main" id="{C13D6B03-D61E-599F-8974-DDCF08FB50FA}"/>
              </a:ext>
            </a:extLst>
          </p:cNvPr>
          <p:cNvSpPr txBox="1">
            <a:spLocks/>
          </p:cNvSpPr>
          <p:nvPr/>
        </p:nvSpPr>
        <p:spPr>
          <a:xfrm>
            <a:off x="130134" y="598735"/>
            <a:ext cx="10515600" cy="676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000" b="1" dirty="0">
                <a:latin typeface="Cambria" panose="02040503050406030204" pitchFamily="18" charset="0"/>
                <a:ea typeface="Cambria" panose="02040503050406030204" pitchFamily="18" charset="0"/>
              </a:rPr>
              <a:t>PERSONEL BİLGİLERİ</a:t>
            </a:r>
          </a:p>
        </p:txBody>
      </p:sp>
      <p:pic>
        <p:nvPicPr>
          <p:cNvPr id="3" name="Resim 7">
            <a:extLst>
              <a:ext uri="{FF2B5EF4-FFF2-40B4-BE49-F238E27FC236}">
                <a16:creationId xmlns:a16="http://schemas.microsoft.com/office/drawing/2014/main" id="{F2AD68DB-B688-577D-0393-A677046DF66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Tree>
    <p:extLst>
      <p:ext uri="{BB962C8B-B14F-4D97-AF65-F5344CB8AC3E}">
        <p14:creationId xmlns:p14="http://schemas.microsoft.com/office/powerpoint/2010/main" val="1711536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YUZEM’DE YÜRÜTÜLEN FAALİYETLER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graphicFrame>
        <p:nvGraphicFramePr>
          <p:cNvPr id="3" name="Diagram 2">
            <a:extLst>
              <a:ext uri="{FF2B5EF4-FFF2-40B4-BE49-F238E27FC236}">
                <a16:creationId xmlns:a16="http://schemas.microsoft.com/office/drawing/2014/main" id="{C303315F-AE0C-0147-3785-9FCAB04A23B1}"/>
              </a:ext>
            </a:extLst>
          </p:cNvPr>
          <p:cNvGraphicFramePr/>
          <p:nvPr>
            <p:extLst>
              <p:ext uri="{D42A27DB-BD31-4B8C-83A1-F6EECF244321}">
                <p14:modId xmlns:p14="http://schemas.microsoft.com/office/powerpoint/2010/main" val="2276468025"/>
              </p:ext>
            </p:extLst>
          </p:nvPr>
        </p:nvGraphicFramePr>
        <p:xfrm>
          <a:off x="976394" y="1457717"/>
          <a:ext cx="9861324" cy="4432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8135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YUZEM’DE YÜRÜTÜLEN FAALİYETLER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4" name="Metin kutusu 3">
            <a:extLst>
              <a:ext uri="{FF2B5EF4-FFF2-40B4-BE49-F238E27FC236}">
                <a16:creationId xmlns:a16="http://schemas.microsoft.com/office/drawing/2014/main" id="{B02CB8A2-A95B-3F2B-6476-8B073A314C83}"/>
              </a:ext>
            </a:extLst>
          </p:cNvPr>
          <p:cNvSpPr txBox="1"/>
          <p:nvPr/>
        </p:nvSpPr>
        <p:spPr>
          <a:xfrm>
            <a:off x="630820" y="1284786"/>
            <a:ext cx="10515600" cy="488851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lphaUcParenR"/>
              <a:tabLst/>
              <a:defRPr/>
            </a:pPr>
            <a:r>
              <a:rPr kumimoji="0" lang="tr-TR" sz="1800" b="1" i="0" u="none" strike="noStrike" kern="1200" cap="none" spc="0" normalizeH="0" baseline="0" noProof="0" dirty="0">
                <a:ln>
                  <a:noFill/>
                </a:ln>
                <a:solidFill>
                  <a:prstClr val="black"/>
                </a:solidFill>
                <a:effectLst/>
                <a:uLnTx/>
                <a:uFillTx/>
                <a:latin typeface="Cambria" panose="02040503050406030204" pitchFamily="18" charset="0"/>
              </a:rPr>
              <a:t>EĞİTİM – ÖĞRETİM (İÇERİK GELİŞTİRME)</a:t>
            </a:r>
          </a:p>
          <a:p>
            <a:pPr indent="11113" algn="just">
              <a:lnSpc>
                <a:spcPct val="150000"/>
              </a:lnSpc>
              <a:spcAft>
                <a:spcPts val="1000"/>
              </a:spcAft>
            </a:pPr>
            <a:r>
              <a:rPr lang="tr-TR" sz="1800" dirty="0" err="1">
                <a:effectLst/>
                <a:latin typeface="Cambria" panose="02040503050406030204" pitchFamily="18" charset="0"/>
                <a:ea typeface="Calibri" panose="020F0502020204030204" pitchFamily="34" charset="0"/>
              </a:rPr>
              <a:t>YUZEM’de</a:t>
            </a:r>
            <a:r>
              <a:rPr lang="tr-TR" sz="1800" dirty="0">
                <a:effectLst/>
                <a:latin typeface="Cambria" panose="02040503050406030204" pitchFamily="18" charset="0"/>
                <a:ea typeface="Calibri" panose="020F0502020204030204" pitchFamily="34" charset="0"/>
              </a:rPr>
              <a:t> </a:t>
            </a:r>
          </a:p>
          <a:p>
            <a:pPr marL="285750" indent="-285750" algn="just">
              <a:lnSpc>
                <a:spcPct val="150000"/>
              </a:lnSpc>
              <a:spcAft>
                <a:spcPts val="1000"/>
              </a:spcAft>
              <a:buFont typeface="Arial" panose="020B0604020202020204" pitchFamily="34" charset="0"/>
              <a:buChar char="•"/>
            </a:pPr>
            <a:r>
              <a:rPr lang="tr-TR" sz="1800" dirty="0">
                <a:effectLst/>
                <a:latin typeface="Cambria" panose="02040503050406030204" pitchFamily="18" charset="0"/>
                <a:ea typeface="Calibri" panose="020F0502020204030204" pitchFamily="34" charset="0"/>
              </a:rPr>
              <a:t>2013 yılından bu yana </a:t>
            </a:r>
          </a:p>
          <a:p>
            <a:pPr marL="742950" lvl="1" indent="-285750" algn="just">
              <a:lnSpc>
                <a:spcPct val="150000"/>
              </a:lnSpc>
              <a:spcAft>
                <a:spcPts val="1000"/>
              </a:spcAft>
              <a:buFont typeface="Arial" panose="020B0604020202020204" pitchFamily="34" charset="0"/>
              <a:buChar char="•"/>
            </a:pPr>
            <a:r>
              <a:rPr lang="tr-TR" dirty="0">
                <a:effectLst/>
                <a:latin typeface="Cambria" panose="02040503050406030204" pitchFamily="18" charset="0"/>
                <a:ea typeface="Calibri" panose="020F0502020204030204" pitchFamily="34" charset="0"/>
              </a:rPr>
              <a:t>Yalova Üniversitesi’nin tüm birimlerinde gerçekleştirilen ortak zorunlu derslerin uzaktan eğitimle verilmesi faaliyetleri,</a:t>
            </a:r>
          </a:p>
          <a:p>
            <a:pPr marL="285750" indent="-285750" algn="just">
              <a:lnSpc>
                <a:spcPct val="150000"/>
              </a:lnSpc>
              <a:spcAft>
                <a:spcPts val="1000"/>
              </a:spcAft>
              <a:buFont typeface="Arial" panose="020B0604020202020204" pitchFamily="34" charset="0"/>
              <a:buChar char="•"/>
            </a:pPr>
            <a:r>
              <a:rPr lang="tr-TR" sz="1800" dirty="0" smtClean="0">
                <a:effectLst/>
                <a:latin typeface="Cambria" panose="02040503050406030204" pitchFamily="18" charset="0"/>
                <a:ea typeface="Calibri" panose="020F0502020204030204" pitchFamily="34" charset="0"/>
              </a:rPr>
              <a:t>2021 </a:t>
            </a:r>
            <a:r>
              <a:rPr lang="tr-TR" sz="1800" dirty="0">
                <a:effectLst/>
                <a:latin typeface="Cambria" panose="02040503050406030204" pitchFamily="18" charset="0"/>
                <a:ea typeface="Calibri" panose="020F0502020204030204" pitchFamily="34" charset="0"/>
              </a:rPr>
              <a:t>yılından bu yana </a:t>
            </a:r>
          </a:p>
          <a:p>
            <a:pPr marL="742950" lvl="1" indent="-285750" algn="just">
              <a:lnSpc>
                <a:spcPct val="150000"/>
              </a:lnSpc>
              <a:spcAft>
                <a:spcPts val="1000"/>
              </a:spcAft>
              <a:buFont typeface="Arial" panose="020B0604020202020204" pitchFamily="34" charset="0"/>
              <a:buChar char="•"/>
            </a:pPr>
            <a:r>
              <a:rPr lang="tr-TR" dirty="0" err="1">
                <a:effectLst/>
                <a:latin typeface="Cambria" panose="02040503050406030204" pitchFamily="18" charset="0"/>
                <a:ea typeface="Calibri" panose="020F0502020204030204" pitchFamily="34" charset="0"/>
              </a:rPr>
              <a:t>YUZEM’e</a:t>
            </a:r>
            <a:r>
              <a:rPr lang="tr-TR" dirty="0">
                <a:effectLst/>
                <a:latin typeface="Cambria" panose="02040503050406030204" pitchFamily="18" charset="0"/>
                <a:ea typeface="Calibri" panose="020F0502020204030204" pitchFamily="34" charset="0"/>
              </a:rPr>
              <a:t> ait </a:t>
            </a:r>
            <a:r>
              <a:rPr lang="tr-TR" dirty="0">
                <a:latin typeface="Cambria" panose="02040503050406030204" pitchFamily="18" charset="0"/>
                <a:ea typeface="Calibri" panose="020F0502020204030204" pitchFamily="34" charset="0"/>
              </a:rPr>
              <a:t>stüdyoda ortak zorunlu derslerin 14 haftalık ders içeriklerinin hazırlanması kapsamında öğretim </a:t>
            </a:r>
            <a:r>
              <a:rPr lang="tr-TR" dirty="0">
                <a:effectLst/>
                <a:latin typeface="Cambria" panose="02040503050406030204" pitchFamily="18" charset="0"/>
                <a:ea typeface="Calibri" panose="020F0502020204030204" pitchFamily="34" charset="0"/>
              </a:rPr>
              <a:t>elemanlarının ders video kayıtlarının alınması, bu kayıtların e-ders haline getirilerek uzaktan eğitim materyali olarak kullanılması faaliyetleri </a:t>
            </a:r>
          </a:p>
          <a:p>
            <a:pPr lvl="1" indent="-446088" algn="just">
              <a:lnSpc>
                <a:spcPct val="150000"/>
              </a:lnSpc>
              <a:spcAft>
                <a:spcPts val="1000"/>
              </a:spcAft>
            </a:pPr>
            <a:r>
              <a:rPr lang="tr-TR" dirty="0">
                <a:effectLst/>
                <a:latin typeface="Cambria" panose="02040503050406030204" pitchFamily="18" charset="0"/>
                <a:ea typeface="Calibri" panose="020F0502020204030204" pitchFamily="34" charset="0"/>
              </a:rPr>
              <a:t>gerçekleştirilmektedir.</a:t>
            </a:r>
            <a:endParaRPr kumimoji="0" lang="tr-TR" sz="1800" b="1" i="0" u="none" strike="noStrike" kern="1200" cap="none" spc="0" normalizeH="0" baseline="0" noProof="0" dirty="0">
              <a:ln>
                <a:noFill/>
              </a:ln>
              <a:solidFill>
                <a:prstClr val="black"/>
              </a:solidFill>
              <a:effectLst/>
              <a:uLnTx/>
              <a:uFillTx/>
              <a:latin typeface="Cambria" panose="02040503050406030204" pitchFamily="18" charset="0"/>
            </a:endParaRPr>
          </a:p>
        </p:txBody>
      </p:sp>
    </p:spTree>
    <p:extLst>
      <p:ext uri="{BB962C8B-B14F-4D97-AF65-F5344CB8AC3E}">
        <p14:creationId xmlns:p14="http://schemas.microsoft.com/office/powerpoint/2010/main" val="240746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058" y="2827955"/>
            <a:ext cx="2743200" cy="365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634" y="2827955"/>
            <a:ext cx="4876800" cy="3657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44" y="2827955"/>
            <a:ext cx="2743200" cy="3657600"/>
          </a:xfrm>
          <a:prstGeom prst="rect">
            <a:avLst/>
          </a:prstGeom>
        </p:spPr>
      </p:pic>
      <p:sp>
        <p:nvSpPr>
          <p:cNvPr id="11" name="Başlık 1">
            <a:extLst>
              <a:ext uri="{FF2B5EF4-FFF2-40B4-BE49-F238E27FC236}">
                <a16:creationId xmlns:a16="http://schemas.microsoft.com/office/drawing/2014/main" id="{69A58860-21E0-59E4-982F-D2043353DD8C}"/>
              </a:ext>
            </a:extLst>
          </p:cNvPr>
          <p:cNvSpPr>
            <a:spLocks noGrp="1"/>
          </p:cNvSpPr>
          <p:nvPr>
            <p:ph type="title"/>
          </p:nvPr>
        </p:nvSpPr>
        <p:spPr>
          <a:xfrm>
            <a:off x="844658" y="260780"/>
            <a:ext cx="10515600" cy="676284"/>
          </a:xfrm>
        </p:spPr>
        <p:txBody>
          <a:bodyPr>
            <a:normAutofit/>
          </a:bodyPr>
          <a:lstStyle/>
          <a:p>
            <a:pPr algn="ctr"/>
            <a:r>
              <a:rPr lang="tr-TR" sz="3000" b="1" dirty="0" smtClean="0">
                <a:latin typeface="Cambria" panose="02040503050406030204" pitchFamily="18" charset="0"/>
                <a:ea typeface="Cambria" panose="02040503050406030204" pitchFamily="18" charset="0"/>
              </a:rPr>
              <a:t>YUZEM STÜDYOSU</a:t>
            </a:r>
            <a:endParaRPr lang="tr-TR" sz="3000" b="1" dirty="0">
              <a:latin typeface="Cambria" panose="02040503050406030204" pitchFamily="18" charset="0"/>
              <a:ea typeface="Cambria" panose="02040503050406030204" pitchFamily="18" charset="0"/>
            </a:endParaRPr>
          </a:p>
        </p:txBody>
      </p:sp>
      <p:sp>
        <p:nvSpPr>
          <p:cNvPr id="12" name="Metin kutusu 3">
            <a:extLst>
              <a:ext uri="{FF2B5EF4-FFF2-40B4-BE49-F238E27FC236}">
                <a16:creationId xmlns:a16="http://schemas.microsoft.com/office/drawing/2014/main" id="{B02CB8A2-A95B-3F2B-6476-8B073A314C83}"/>
              </a:ext>
            </a:extLst>
          </p:cNvPr>
          <p:cNvSpPr txBox="1"/>
          <p:nvPr/>
        </p:nvSpPr>
        <p:spPr>
          <a:xfrm>
            <a:off x="697495" y="937064"/>
            <a:ext cx="10515600" cy="175432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tr-TR" sz="1800" i="0" u="none" strike="noStrike" kern="1200" cap="none" spc="0" normalizeH="0" baseline="0" noProof="0" dirty="0" smtClean="0">
                <a:ln>
                  <a:noFill/>
                </a:ln>
                <a:solidFill>
                  <a:prstClr val="black"/>
                </a:solidFill>
                <a:effectLst/>
                <a:uLnTx/>
                <a:uFillTx/>
                <a:latin typeface="Cambria" panose="02040503050406030204" pitchFamily="18" charset="0"/>
              </a:rPr>
              <a:t>Çalışan </a:t>
            </a:r>
            <a:r>
              <a:rPr kumimoji="0" lang="tr-TR" sz="1800" i="0" u="none" strike="noStrike" kern="1200" cap="none" spc="0" normalizeH="0" baseline="0" noProof="0" dirty="0" smtClean="0">
                <a:ln>
                  <a:noFill/>
                </a:ln>
                <a:solidFill>
                  <a:prstClr val="black"/>
                </a:solidFill>
                <a:effectLst/>
                <a:uLnTx/>
                <a:uFillTx/>
                <a:latin typeface="Cambria" panose="02040503050406030204" pitchFamily="18" charset="0"/>
              </a:rPr>
              <a:t>personelimizin </a:t>
            </a:r>
            <a:r>
              <a:rPr kumimoji="0" lang="tr-TR" sz="1800" i="0" u="none" strike="noStrike" kern="1200" cap="none" spc="0" normalizeH="0" baseline="0" noProof="0" dirty="0" smtClean="0">
                <a:ln>
                  <a:noFill/>
                </a:ln>
                <a:solidFill>
                  <a:prstClr val="black"/>
                </a:solidFill>
                <a:effectLst/>
                <a:uLnTx/>
                <a:uFillTx/>
                <a:latin typeface="Cambria" panose="02040503050406030204" pitchFamily="18" charset="0"/>
              </a:rPr>
              <a:t>emekleriyle</a:t>
            </a:r>
            <a:r>
              <a:rPr kumimoji="0" lang="tr-TR" sz="1800" i="0" u="none" strike="noStrike" kern="1200" cap="none" spc="0" normalizeH="0" noProof="0" dirty="0" smtClean="0">
                <a:ln>
                  <a:noFill/>
                </a:ln>
                <a:solidFill>
                  <a:prstClr val="black"/>
                </a:solidFill>
                <a:effectLst/>
                <a:uLnTx/>
                <a:uFillTx/>
                <a:latin typeface="Cambria" panose="02040503050406030204" pitchFamily="18" charset="0"/>
              </a:rPr>
              <a:t> ve finanasal desteğiyle kurulan stüdyo 2021 itibariyle faliyete </a:t>
            </a:r>
            <a:r>
              <a:rPr kumimoji="0" lang="tr-TR" sz="1800" i="0" u="none" strike="noStrike" kern="1200" cap="none" spc="0" normalizeH="0" noProof="0" dirty="0" smtClean="0">
                <a:ln>
                  <a:noFill/>
                </a:ln>
                <a:solidFill>
                  <a:prstClr val="black"/>
                </a:solidFill>
                <a:effectLst/>
                <a:uLnTx/>
                <a:uFillTx/>
                <a:latin typeface="Cambria" panose="02040503050406030204" pitchFamily="18" charset="0"/>
              </a:rPr>
              <a:t>geçmiş ve 2022’ de etkin kullanılmaya başlanmıştır.  </a:t>
            </a:r>
            <a:endParaRPr kumimoji="0" lang="tr-TR" sz="1800" i="0" u="none" strike="noStrike" kern="1200" cap="none" spc="0" normalizeH="0" baseline="0" noProof="0" dirty="0" smtClean="0">
              <a:ln>
                <a:noFill/>
              </a:ln>
              <a:solidFill>
                <a:prstClr val="black"/>
              </a:solidFill>
              <a:effectLst/>
              <a:uLnTx/>
              <a:uFillTx/>
              <a:latin typeface="Cambria" panose="020405030504060302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tr-TR" sz="1800" i="0" u="none" strike="noStrike" kern="1200" cap="none" spc="0" normalizeH="0" baseline="0" noProof="0" dirty="0" smtClean="0">
                <a:ln>
                  <a:noFill/>
                </a:ln>
                <a:solidFill>
                  <a:prstClr val="black"/>
                </a:solidFill>
                <a:effectLst/>
                <a:uLnTx/>
                <a:uFillTx/>
                <a:latin typeface="Cambria" panose="02040503050406030204" pitchFamily="18" charset="0"/>
              </a:rPr>
              <a:t>Stüdyoda sadece 5i dersleri değil aynı zamanda üniversitemizin çeşitli birimlerinden hocalarımızın dersleri ,</a:t>
            </a:r>
            <a:r>
              <a:rPr kumimoji="0" lang="tr-TR" sz="1800" i="0" u="none" strike="noStrike" kern="1200" cap="none" spc="0" normalizeH="0" noProof="0" dirty="0" smtClean="0">
                <a:ln>
                  <a:noFill/>
                </a:ln>
                <a:solidFill>
                  <a:prstClr val="black"/>
                </a:solidFill>
                <a:effectLst/>
                <a:uLnTx/>
                <a:uFillTx/>
                <a:latin typeface="Cambria" panose="02040503050406030204" pitchFamily="18" charset="0"/>
              </a:rPr>
              <a:t> proje </a:t>
            </a:r>
            <a:r>
              <a:rPr kumimoji="0" lang="tr-TR" sz="1800" i="0" u="none" strike="noStrike" kern="1200" cap="none" spc="0" normalizeH="0" noProof="0" dirty="0" smtClean="0">
                <a:ln>
                  <a:noFill/>
                </a:ln>
                <a:solidFill>
                  <a:prstClr val="black"/>
                </a:solidFill>
                <a:effectLst/>
                <a:uLnTx/>
                <a:uFillTx/>
                <a:latin typeface="Cambria" panose="02040503050406030204" pitchFamily="18" charset="0"/>
              </a:rPr>
              <a:t>videoları </a:t>
            </a:r>
            <a:r>
              <a:rPr kumimoji="0" lang="tr-TR" sz="1800" i="0" u="none" strike="noStrike" kern="1200" cap="none" spc="0" normalizeH="0" noProof="0" dirty="0" smtClean="0">
                <a:ln>
                  <a:noFill/>
                </a:ln>
                <a:solidFill>
                  <a:prstClr val="black"/>
                </a:solidFill>
                <a:effectLst/>
                <a:uLnTx/>
                <a:uFillTx/>
                <a:latin typeface="Cambria" panose="02040503050406030204" pitchFamily="18" charset="0"/>
              </a:rPr>
              <a:t>vs… çekilmektedir. </a:t>
            </a:r>
            <a:endParaRPr kumimoji="0" lang="tr-TR" sz="1800" i="0" u="none" strike="noStrike" kern="1200" cap="none" spc="0" normalizeH="0" baseline="0" noProof="0" dirty="0">
              <a:ln>
                <a:noFill/>
              </a:ln>
              <a:solidFill>
                <a:prstClr val="black"/>
              </a:solidFill>
              <a:effectLst/>
              <a:uLnTx/>
              <a:uFillTx/>
              <a:latin typeface="Cambria" panose="02040503050406030204" pitchFamily="18" charset="0"/>
            </a:endParaRPr>
          </a:p>
        </p:txBody>
      </p:sp>
    </p:spTree>
    <p:extLst>
      <p:ext uri="{BB962C8B-B14F-4D97-AF65-F5344CB8AC3E}">
        <p14:creationId xmlns:p14="http://schemas.microsoft.com/office/powerpoint/2010/main" val="2953363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4628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YUZEM’DE YÜRÜTÜLEN FAALİYETLER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4" name="Metin kutusu 3">
            <a:extLst>
              <a:ext uri="{FF2B5EF4-FFF2-40B4-BE49-F238E27FC236}">
                <a16:creationId xmlns:a16="http://schemas.microsoft.com/office/drawing/2014/main" id="{B02CB8A2-A95B-3F2B-6476-8B073A314C83}"/>
              </a:ext>
            </a:extLst>
          </p:cNvPr>
          <p:cNvSpPr txBox="1"/>
          <p:nvPr/>
        </p:nvSpPr>
        <p:spPr>
          <a:xfrm>
            <a:off x="331811" y="474319"/>
            <a:ext cx="10515600" cy="4113947"/>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tr-TR" sz="1800" b="1" i="0" u="none" strike="noStrike" kern="1200" cap="none" spc="0" normalizeH="0" baseline="0" noProof="0" dirty="0">
                <a:ln>
                  <a:noFill/>
                </a:ln>
                <a:solidFill>
                  <a:prstClr val="black"/>
                </a:solidFill>
                <a:effectLst/>
                <a:uLnTx/>
                <a:uFillTx/>
                <a:latin typeface="Cambria" panose="02040503050406030204" pitchFamily="18" charset="0"/>
              </a:rPr>
              <a:t>B) ÖLÇME – DEĞERLENDİRME (SINAV YÖNETİMİ)</a:t>
            </a:r>
            <a:endParaRPr lang="tr-TR" dirty="0">
              <a:solidFill>
                <a:prstClr val="black"/>
              </a:solidFill>
              <a:latin typeface="Cambria" panose="02040503050406030204" pitchFamily="18" charset="0"/>
            </a:endParaRPr>
          </a:p>
          <a:p>
            <a:pPr marL="285750" indent="-285750" algn="just">
              <a:lnSpc>
                <a:spcPct val="150000"/>
              </a:lnSpc>
              <a:spcAft>
                <a:spcPts val="1000"/>
              </a:spcAft>
              <a:buFont typeface="Arial" panose="020B0604020202020204" pitchFamily="34" charset="0"/>
              <a:buChar char="•"/>
            </a:pPr>
            <a:r>
              <a:rPr lang="tr-TR" sz="1600" dirty="0">
                <a:effectLst/>
                <a:latin typeface="Cambria" panose="02040503050406030204" pitchFamily="18" charset="0"/>
                <a:ea typeface="Calibri" panose="020F0502020204030204" pitchFamily="34" charset="0"/>
              </a:rPr>
              <a:t>Birimde ortak zorunlu derslerin muafiyet, ara, final ve bütünleme sınavları yüz yüze yapılmakta ve bu sınavların değerlendirme çalışmaları yürütülmektedir</a:t>
            </a:r>
            <a:r>
              <a:rPr lang="tr-TR" sz="1600" dirty="0" smtClean="0">
                <a:effectLst/>
                <a:latin typeface="Cambria" panose="02040503050406030204" pitchFamily="18" charset="0"/>
                <a:ea typeface="Calibri" panose="020F0502020204030204" pitchFamily="34" charset="0"/>
              </a:rPr>
              <a:t>.</a:t>
            </a:r>
            <a:r>
              <a:rPr lang="tr-TR" sz="1600" dirty="0">
                <a:latin typeface="Cambria" panose="02040503050406030204" pitchFamily="18" charset="0"/>
                <a:ea typeface="Calibri" panose="020F0502020204030204" pitchFamily="34" charset="0"/>
              </a:rPr>
              <a:t> </a:t>
            </a:r>
            <a:endParaRPr lang="tr-TR" sz="1600" dirty="0" smtClean="0">
              <a:latin typeface="Cambria" panose="02040503050406030204" pitchFamily="18" charset="0"/>
              <a:ea typeface="Calibri" panose="020F0502020204030204" pitchFamily="34" charset="0"/>
            </a:endParaRPr>
          </a:p>
          <a:p>
            <a:pPr marL="285750" indent="-285750" algn="just">
              <a:lnSpc>
                <a:spcPct val="150000"/>
              </a:lnSpc>
              <a:spcAft>
                <a:spcPts val="1000"/>
              </a:spcAft>
              <a:buFont typeface="Arial" panose="020B0604020202020204" pitchFamily="34" charset="0"/>
              <a:buChar char="•"/>
            </a:pPr>
            <a:r>
              <a:rPr lang="tr-TR" sz="1600" dirty="0" smtClean="0">
                <a:latin typeface="Cambria" panose="02040503050406030204" pitchFamily="18" charset="0"/>
                <a:ea typeface="Calibri" panose="020F0502020204030204" pitchFamily="34" charset="0"/>
              </a:rPr>
              <a:t>Öğrencilerden </a:t>
            </a:r>
            <a:r>
              <a:rPr lang="tr-TR" sz="1600" dirty="0">
                <a:latin typeface="Cambria" panose="02040503050406030204" pitchFamily="18" charset="0"/>
                <a:ea typeface="Calibri" panose="020F0502020204030204" pitchFamily="34" charset="0"/>
              </a:rPr>
              <a:t>gelen not itirazları veya maddi hata bulunduran hâller, ODB  koordinatörlüğünde YUZEM tarafından titizlikle incelenmektedir.</a:t>
            </a:r>
          </a:p>
          <a:p>
            <a:pPr marL="285750" indent="-285750" algn="just">
              <a:lnSpc>
                <a:spcPct val="150000"/>
              </a:lnSpc>
              <a:spcAft>
                <a:spcPts val="1000"/>
              </a:spcAft>
              <a:buFont typeface="Arial" panose="020B0604020202020204" pitchFamily="34" charset="0"/>
              <a:buChar char="•"/>
            </a:pPr>
            <a:r>
              <a:rPr lang="tr-TR" sz="1600" dirty="0" smtClean="0">
                <a:latin typeface="Cambria" panose="02040503050406030204" pitchFamily="18" charset="0"/>
                <a:ea typeface="Calibri" panose="020F0502020204030204" pitchFamily="34" charset="0"/>
              </a:rPr>
              <a:t>Diğer </a:t>
            </a:r>
            <a:r>
              <a:rPr lang="tr-TR" sz="1600" dirty="0">
                <a:latin typeface="Cambria" panose="02040503050406030204" pitchFamily="18" charset="0"/>
                <a:ea typeface="Calibri" panose="020F0502020204030204" pitchFamily="34" charset="0"/>
              </a:rPr>
              <a:t>birimlerde yapılan sınavların optik okuyucuda okunma ve değerlendirme işlemleri yapılmaktadır</a:t>
            </a:r>
            <a:r>
              <a:rPr lang="tr-TR" sz="1600" dirty="0" smtClean="0">
                <a:latin typeface="Cambria" panose="02040503050406030204" pitchFamily="18" charset="0"/>
                <a:ea typeface="Calibri" panose="020F0502020204030204" pitchFamily="34" charset="0"/>
              </a:rPr>
              <a:t>. </a:t>
            </a:r>
          </a:p>
          <a:p>
            <a:pPr marL="285750" indent="-285750" algn="just">
              <a:lnSpc>
                <a:spcPct val="150000"/>
              </a:lnSpc>
              <a:spcAft>
                <a:spcPts val="1000"/>
              </a:spcAft>
              <a:buFont typeface="Arial" panose="020B0604020202020204" pitchFamily="34" charset="0"/>
              <a:buChar char="•"/>
            </a:pPr>
            <a:r>
              <a:rPr lang="tr-TR" sz="1600" dirty="0" smtClean="0">
                <a:latin typeface="Cambria" panose="02040503050406030204" pitchFamily="18" charset="0"/>
                <a:ea typeface="Calibri" panose="020F0502020204030204" pitchFamily="34" charset="0"/>
              </a:rPr>
              <a:t>2022 </a:t>
            </a:r>
            <a:r>
              <a:rPr lang="tr-TR" sz="1600" dirty="0">
                <a:latin typeface="Cambria" panose="02040503050406030204" pitchFamily="18" charset="0"/>
                <a:ea typeface="Calibri" panose="020F0502020204030204" pitchFamily="34" charset="0"/>
              </a:rPr>
              <a:t>yılı içinde eğitim dili % 100 yabancı dil olan öğrenciler için ortak zorunlu derslerin sınavları da aynı şekilde yabancı dilde (Türk Dili hariç) düzenlenmeye başlanmıştır.</a:t>
            </a:r>
          </a:p>
          <a:p>
            <a:pPr marL="342900" marR="0" lvl="0" indent="-342900" algn="l" defTabSz="914400" rtl="0" eaLnBrk="1" fontAlgn="auto" latinLnBrk="0" hangingPunct="1">
              <a:lnSpc>
                <a:spcPct val="150000"/>
              </a:lnSpc>
              <a:spcBef>
                <a:spcPts val="0"/>
              </a:spcBef>
              <a:spcAft>
                <a:spcPts val="0"/>
              </a:spcAft>
              <a:buClrTx/>
              <a:buSzTx/>
              <a:buFontTx/>
              <a:buAutoNum type="alphaUcParenR"/>
              <a:tabLst/>
              <a:defRPr/>
            </a:pPr>
            <a:endParaRPr kumimoji="0" lang="tr-TR" sz="1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5" name="Content Placeholder 3"/>
          <p:cNvPicPr>
            <a:picLocks noGrp="1" noChangeAspect="1"/>
          </p:cNvPicPr>
          <p:nvPr>
            <p:ph idx="1"/>
          </p:nvPr>
        </p:nvPicPr>
        <p:blipFill>
          <a:blip r:embed="rId6" cstate="hqprint">
            <a:extLst>
              <a:ext uri="{28A0092B-C50C-407E-A947-70E740481C1C}">
                <a14:useLocalDpi xmlns:a14="http://schemas.microsoft.com/office/drawing/2010/main" val="0"/>
              </a:ext>
            </a:extLst>
          </a:blip>
          <a:stretch>
            <a:fillRect/>
          </a:stretch>
        </p:blipFill>
        <p:spPr>
          <a:xfrm>
            <a:off x="6054359" y="4188255"/>
            <a:ext cx="1901439" cy="2535252"/>
          </a:xfrm>
        </p:spPr>
      </p:pic>
      <p:pic>
        <p:nvPicPr>
          <p:cNvPr id="6" name="WhatsApp Video 2023-02-28 at 15.59.2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142039" y="3595226"/>
            <a:ext cx="1770520" cy="3128281"/>
          </a:xfrm>
          <a:prstGeom prst="rect">
            <a:avLst/>
          </a:prstGeom>
        </p:spPr>
      </p:pic>
      <p:pic>
        <p:nvPicPr>
          <p:cNvPr id="7" name="Picture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10519" y="4188255"/>
            <a:ext cx="1901439" cy="2535252"/>
          </a:xfrm>
          <a:prstGeom prst="rect">
            <a:avLst/>
          </a:prstGeom>
        </p:spPr>
      </p:pic>
      <p:pic>
        <p:nvPicPr>
          <p:cNvPr id="9" name="Picture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98199" y="4188255"/>
            <a:ext cx="1901439" cy="2535252"/>
          </a:xfrm>
          <a:prstGeom prst="rect">
            <a:avLst/>
          </a:prstGeom>
        </p:spPr>
      </p:pic>
      <p:sp>
        <p:nvSpPr>
          <p:cNvPr id="3" name="TextBox 2"/>
          <p:cNvSpPr txBox="1"/>
          <p:nvPr/>
        </p:nvSpPr>
        <p:spPr>
          <a:xfrm>
            <a:off x="0" y="4076629"/>
            <a:ext cx="3829050" cy="2646878"/>
          </a:xfrm>
          <a:prstGeom prst="rect">
            <a:avLst/>
          </a:prstGeom>
          <a:noFill/>
        </p:spPr>
        <p:txBody>
          <a:bodyPr wrap="square" rtlCol="0">
            <a:spAutoFit/>
          </a:bodyPr>
          <a:lstStyle/>
          <a:p>
            <a:pPr marL="285750" indent="-285750" algn="just">
              <a:buFont typeface="Wingdings" panose="05000000000000000000" pitchFamily="2" charset="2"/>
              <a:buChar char="q"/>
            </a:pPr>
            <a:r>
              <a:rPr lang="tr-TR" sz="1600" dirty="0" smtClean="0"/>
              <a:t>Her dönem 4 defa yaklaşık 5000 kişiye soru </a:t>
            </a:r>
            <a:r>
              <a:rPr lang="tr-TR" sz="1600" dirty="0" smtClean="0"/>
              <a:t>hazırlanması, </a:t>
            </a:r>
            <a:r>
              <a:rPr lang="tr-TR" sz="1600" dirty="0" smtClean="0"/>
              <a:t>tasniflenesi, kağıtların basılması, öğrencilerin salonlara dağıtılması, gözetmen organizasyonu, soruların dağıtılması, toplanması, okunması gibi yoğun bir iş yükü ile karşı karşıyayız. </a:t>
            </a:r>
          </a:p>
          <a:p>
            <a:pPr marL="285750" indent="-285750" algn="just">
              <a:buFont typeface="Wingdings" panose="05000000000000000000" pitchFamily="2" charset="2"/>
              <a:buChar char="q"/>
            </a:pPr>
            <a:r>
              <a:rPr lang="tr-TR" sz="1600" dirty="0" smtClean="0"/>
              <a:t>Sınav sonrası gözetmenlerin özensiz tavırlarından dolayıda birçok problemle karşı karşı kalmaktayız. </a:t>
            </a:r>
            <a:endParaRPr lang="tr-TR" sz="1600" dirty="0"/>
          </a:p>
        </p:txBody>
      </p:sp>
    </p:spTree>
    <p:extLst>
      <p:ext uri="{BB962C8B-B14F-4D97-AF65-F5344CB8AC3E}">
        <p14:creationId xmlns:p14="http://schemas.microsoft.com/office/powerpoint/2010/main" val="743403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YUZEM’DE YÜRÜTÜLEN FAALİYETLER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4" name="Metin kutusu 3">
            <a:extLst>
              <a:ext uri="{FF2B5EF4-FFF2-40B4-BE49-F238E27FC236}">
                <a16:creationId xmlns:a16="http://schemas.microsoft.com/office/drawing/2014/main" id="{B02CB8A2-A95B-3F2B-6476-8B073A314C83}"/>
              </a:ext>
            </a:extLst>
          </p:cNvPr>
          <p:cNvSpPr txBox="1"/>
          <p:nvPr/>
        </p:nvSpPr>
        <p:spPr>
          <a:xfrm>
            <a:off x="630820" y="1284786"/>
            <a:ext cx="10515600" cy="3780394"/>
          </a:xfrm>
          <a:prstGeom prst="rect">
            <a:avLst/>
          </a:prstGeom>
          <a:noFill/>
        </p:spPr>
        <p:txBody>
          <a:bodyPr wrap="square" rtlCol="0">
            <a:spAutoFit/>
          </a:bodyPr>
          <a:lstStyle/>
          <a:p>
            <a:pPr>
              <a:lnSpc>
                <a:spcPct val="150000"/>
              </a:lnSpc>
              <a:defRPr/>
            </a:pPr>
            <a:r>
              <a:rPr lang="tr-TR" b="1" dirty="0">
                <a:solidFill>
                  <a:prstClr val="black"/>
                </a:solidFill>
                <a:latin typeface="Cambria" panose="02040503050406030204" pitchFamily="18" charset="0"/>
              </a:rPr>
              <a:t>C</a:t>
            </a:r>
            <a:r>
              <a:rPr kumimoji="0" lang="tr-TR" sz="1800" b="1" i="0" u="none" strike="noStrike" kern="1200" cap="none" spc="0" normalizeH="0" baseline="0" noProof="0" dirty="0">
                <a:ln>
                  <a:noFill/>
                </a:ln>
                <a:solidFill>
                  <a:prstClr val="black"/>
                </a:solidFill>
                <a:effectLst/>
                <a:uLnTx/>
                <a:uFillTx/>
                <a:latin typeface="Cambria" panose="02040503050406030204" pitchFamily="18" charset="0"/>
              </a:rPr>
              <a:t>) İDARİ İŞLER</a:t>
            </a:r>
          </a:p>
          <a:p>
            <a:pPr>
              <a:lnSpc>
                <a:spcPct val="150000"/>
              </a:lnSpc>
              <a:defRPr/>
            </a:pPr>
            <a:r>
              <a:rPr lang="tr-TR" dirty="0">
                <a:solidFill>
                  <a:prstClr val="black"/>
                </a:solidFill>
                <a:latin typeface="Cambria" panose="02040503050406030204" pitchFamily="18" charset="0"/>
              </a:rPr>
              <a:t>Merkez bünyesinde</a:t>
            </a:r>
          </a:p>
          <a:p>
            <a:pPr marL="285750" indent="-285750">
              <a:lnSpc>
                <a:spcPct val="150000"/>
              </a:lnSpc>
              <a:buFont typeface="Arial" panose="020B0604020202020204" pitchFamily="34" charset="0"/>
              <a:buChar char="•"/>
              <a:defRPr/>
            </a:pPr>
            <a:r>
              <a:rPr lang="en-US" dirty="0" err="1">
                <a:solidFill>
                  <a:prstClr val="black"/>
                </a:solidFill>
                <a:latin typeface="Cambria" panose="02040503050406030204" pitchFamily="18" charset="0"/>
              </a:rPr>
              <a:t>İhtiyaç</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duyulan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malzeme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ve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hizmetlerin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teminine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yönelik</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çalışmaların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yapılması</a:t>
            </a:r>
            <a:r>
              <a:rPr lang="en-US" dirty="0">
                <a:solidFill>
                  <a:prstClr val="black"/>
                </a:solidFill>
                <a:latin typeface="Cambria" panose="02040503050406030204" pitchFamily="18" charset="0"/>
              </a:rPr>
              <a:t>, </a:t>
            </a:r>
          </a:p>
          <a:p>
            <a:pPr marL="285750" indent="-285750">
              <a:lnSpc>
                <a:spcPct val="150000"/>
              </a:lnSpc>
              <a:buFont typeface="Arial" panose="020B0604020202020204" pitchFamily="34" charset="0"/>
              <a:buChar char="•"/>
              <a:defRPr/>
            </a:pPr>
            <a:r>
              <a:rPr lang="en-US" dirty="0" err="1">
                <a:solidFill>
                  <a:prstClr val="black"/>
                </a:solidFill>
                <a:latin typeface="Cambria" panose="02040503050406030204" pitchFamily="18" charset="0"/>
              </a:rPr>
              <a:t>Satın</a:t>
            </a:r>
            <a:r>
              <a:rPr lang="en-US" dirty="0">
                <a:solidFill>
                  <a:prstClr val="black"/>
                </a:solidFill>
                <a:latin typeface="Cambria" panose="02040503050406030204" pitchFamily="18" charset="0"/>
              </a:rPr>
              <a:t> alma </a:t>
            </a:r>
            <a:r>
              <a:rPr lang="en-US" dirty="0" err="1">
                <a:solidFill>
                  <a:prstClr val="black"/>
                </a:solidFill>
                <a:latin typeface="Cambria" panose="02040503050406030204" pitchFamily="18" charset="0"/>
              </a:rPr>
              <a:t>süreçlerinin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takip</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ve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kontrol</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edilmesi</a:t>
            </a:r>
            <a:r>
              <a:rPr lang="en-US" dirty="0">
                <a:solidFill>
                  <a:prstClr val="black"/>
                </a:solidFill>
                <a:latin typeface="Cambria" panose="02040503050406030204" pitchFamily="18" charset="0"/>
              </a:rPr>
              <a:t>,</a:t>
            </a:r>
          </a:p>
          <a:p>
            <a:pPr marL="285750" indent="-285750">
              <a:lnSpc>
                <a:spcPct val="150000"/>
              </a:lnSpc>
              <a:buFont typeface="Arial" panose="020B0604020202020204" pitchFamily="34" charset="0"/>
              <a:buChar char="•"/>
              <a:defRPr/>
            </a:pPr>
            <a:r>
              <a:rPr lang="en-US" dirty="0" err="1">
                <a:solidFill>
                  <a:prstClr val="black"/>
                </a:solidFill>
                <a:latin typeface="Cambria" panose="02040503050406030204" pitchFamily="18" charset="0"/>
              </a:rPr>
              <a:t>Sınavlar</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için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personel</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ve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sınıf</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atamalarının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yapılması</a:t>
            </a:r>
            <a:r>
              <a:rPr lang="en-US" dirty="0">
                <a:solidFill>
                  <a:prstClr val="black"/>
                </a:solidFill>
                <a:latin typeface="Cambria" panose="02040503050406030204" pitchFamily="18" charset="0"/>
              </a:rPr>
              <a:t>,</a:t>
            </a:r>
          </a:p>
          <a:p>
            <a:pPr marL="285750" indent="-285750">
              <a:lnSpc>
                <a:spcPct val="150000"/>
              </a:lnSpc>
              <a:buFont typeface="Arial" panose="020B0604020202020204" pitchFamily="34" charset="0"/>
              <a:buChar char="•"/>
              <a:defRPr/>
            </a:pPr>
            <a:r>
              <a:rPr lang="en-US" dirty="0" err="1">
                <a:solidFill>
                  <a:prstClr val="black"/>
                </a:solidFill>
                <a:latin typeface="Cambria" panose="02040503050406030204" pitchFamily="18" charset="0"/>
              </a:rPr>
              <a:t>Tahakkuk</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taşınır</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kayıt</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ve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kontrol</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süreçlerinin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takibi</a:t>
            </a:r>
            <a:r>
              <a:rPr lang="en-US" dirty="0">
                <a:solidFill>
                  <a:prstClr val="black"/>
                </a:solidFill>
                <a:latin typeface="Cambria" panose="02040503050406030204" pitchFamily="18" charset="0"/>
              </a:rPr>
              <a:t>,</a:t>
            </a:r>
          </a:p>
          <a:p>
            <a:pPr marL="285750" indent="-285750">
              <a:lnSpc>
                <a:spcPct val="150000"/>
              </a:lnSpc>
              <a:buFont typeface="Arial" panose="020B0604020202020204" pitchFamily="34" charset="0"/>
              <a:buChar char="•"/>
              <a:defRPr/>
            </a:pPr>
            <a:r>
              <a:rPr lang="en-US" dirty="0">
                <a:solidFill>
                  <a:prstClr val="black"/>
                </a:solidFill>
                <a:latin typeface="Cambria" panose="02040503050406030204" pitchFamily="18" charset="0"/>
              </a:rPr>
              <a:t>Merkez </a:t>
            </a:r>
            <a:r>
              <a:rPr lang="en-US" dirty="0" err="1">
                <a:solidFill>
                  <a:prstClr val="black"/>
                </a:solidFill>
                <a:latin typeface="Cambria" panose="02040503050406030204" pitchFamily="18" charset="0"/>
              </a:rPr>
              <a:t>yöneticilerinin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bildirdiği</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diğer</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tüm</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iş</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ve</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görevlerin</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gerçekleştirilmesi</a:t>
            </a:r>
            <a:endParaRPr lang="en-US" dirty="0">
              <a:solidFill>
                <a:prstClr val="black"/>
              </a:solidFill>
              <a:latin typeface="Cambria" panose="02040503050406030204" pitchFamily="18" charset="0"/>
            </a:endParaRPr>
          </a:p>
          <a:p>
            <a:pPr>
              <a:lnSpc>
                <a:spcPct val="150000"/>
              </a:lnSpc>
              <a:defRPr/>
            </a:pPr>
            <a:r>
              <a:rPr lang="en-US" dirty="0" err="1">
                <a:solidFill>
                  <a:prstClr val="black"/>
                </a:solidFill>
                <a:latin typeface="Cambria" panose="02040503050406030204" pitchFamily="18" charset="0"/>
              </a:rPr>
              <a:t>faaliyetlerini</a:t>
            </a:r>
            <a:r>
              <a:rPr lang="en-US" dirty="0">
                <a:solidFill>
                  <a:prstClr val="black"/>
                </a:solidFill>
                <a:latin typeface="Cambria" panose="02040503050406030204" pitchFamily="18" charset="0"/>
              </a:rPr>
              <a:t> </a:t>
            </a:r>
            <a:r>
              <a:rPr lang="en-US" dirty="0" err="1">
                <a:solidFill>
                  <a:prstClr val="black"/>
                </a:solidFill>
                <a:latin typeface="Cambria" panose="02040503050406030204" pitchFamily="18" charset="0"/>
              </a:rPr>
              <a:t>kapsamaktadır</a:t>
            </a:r>
            <a:r>
              <a:rPr lang="en-US" dirty="0">
                <a:solidFill>
                  <a:prstClr val="black"/>
                </a:solidFill>
                <a:latin typeface="Cambria" panose="02040503050406030204" pitchFamily="18" charset="0"/>
              </a:rPr>
              <a:t>. </a:t>
            </a:r>
          </a:p>
          <a:p>
            <a:pPr>
              <a:lnSpc>
                <a:spcPct val="150000"/>
              </a:lnSpc>
              <a:defRPr/>
            </a:pPr>
            <a:endParaRPr lang="tr-TR" dirty="0">
              <a:solidFill>
                <a:prstClr val="black"/>
              </a:solidFill>
              <a:latin typeface="Cambria" panose="02040503050406030204" pitchFamily="18" charset="0"/>
            </a:endParaRPr>
          </a:p>
        </p:txBody>
      </p:sp>
    </p:spTree>
    <p:extLst>
      <p:ext uri="{BB962C8B-B14F-4D97-AF65-F5344CB8AC3E}">
        <p14:creationId xmlns:p14="http://schemas.microsoft.com/office/powerpoint/2010/main" val="270564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220D03-21FF-4588-B1FA-5ABA85B9C815}">
  <we:reference id="4b785c87-866c-4bad-85d8-5d1ae467ac9a" version="3.5.0.0" store="EXCatalog" storeType="EXCatalog"/>
  <we:alternateReferences>
    <we:reference id="WA104381909" version="3.5.0.0" store="tr-T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12151</TotalTime>
  <Words>1316</Words>
  <Application>Microsoft Office PowerPoint</Application>
  <PresentationFormat>Widescreen</PresentationFormat>
  <Paragraphs>179</Paragraphs>
  <Slides>18</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vt:lpstr>
      <vt:lpstr>Times New Roman</vt:lpstr>
      <vt:lpstr>TimesNewRomanPSMT</vt:lpstr>
      <vt:lpstr>Wingdings</vt:lpstr>
      <vt:lpstr>Office Teması</vt:lpstr>
      <vt:lpstr>UZAKTAN EĞİTİM UYGULAMA VE ARAŞTIRMA MERKEZİ</vt:lpstr>
      <vt:lpstr>UZAKTAN EĞİTİM NEDİR?</vt:lpstr>
      <vt:lpstr>PowerPoint Presentation</vt:lpstr>
      <vt:lpstr>PowerPoint Presentation</vt:lpstr>
      <vt:lpstr>YUZEM’DE YÜRÜTÜLEN FAALİYETLER</vt:lpstr>
      <vt:lpstr>YUZEM’DE YÜRÜTÜLEN FAALİYETLER</vt:lpstr>
      <vt:lpstr>YUZEM STÜDYOSU</vt:lpstr>
      <vt:lpstr>YUZEM’DE YÜRÜTÜLEN FAALİYETLER</vt:lpstr>
      <vt:lpstr>YUZEM’DE YÜRÜTÜLEN FAALİYETLER</vt:lpstr>
      <vt:lpstr>PowerPoint Presentation</vt:lpstr>
      <vt:lpstr>PowerPoint Presentation</vt:lpstr>
      <vt:lpstr>PowerPoint Presentation</vt:lpstr>
      <vt:lpstr>YUZEM 2023 HEDEFLERİ</vt:lpstr>
      <vt:lpstr>Ortak Dersler Bölümü</vt:lpstr>
      <vt:lpstr>Güz ve Bahar Döneminde Açılan ÜSD Dersleri</vt:lpstr>
      <vt:lpstr>Yapılan İşler</vt:lpstr>
      <vt:lpstr>Ortak Dersler Bölümüne Ait Temel Problemler</vt:lpstr>
      <vt:lpstr>TEŞEKKÜRLER YALOVA ÜNİVERSİTESİ UZAKTAN EĞİTİM UYGULAMA VE ARAŞTIRMA MERKEZİ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BİRİM ADI)</dc:title>
  <dc:creator>TANER TURAN</dc:creator>
  <cp:lastModifiedBy>Sunay Turkdogan</cp:lastModifiedBy>
  <cp:revision>58</cp:revision>
  <dcterms:created xsi:type="dcterms:W3CDTF">2023-01-04T06:47:36Z</dcterms:created>
  <dcterms:modified xsi:type="dcterms:W3CDTF">2023-03-09T16:29:01Z</dcterms:modified>
</cp:coreProperties>
</file>