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6"/>
  </p:notesMasterIdLst>
  <p:sldIdLst>
    <p:sldId id="256" r:id="rId2"/>
    <p:sldId id="268" r:id="rId3"/>
    <p:sldId id="260" r:id="rId4"/>
    <p:sldId id="258" r:id="rId5"/>
  </p:sldIdLst>
  <p:sldSz cx="12192000" cy="6858000"/>
  <p:notesSz cx="6858000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75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6A24B-31DF-471B-8A27-B6941C845AD5}" type="datetimeFigureOut">
              <a:rPr lang="tr-TR" smtClean="0"/>
              <a:t>8.03.2023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AB5722-9ABC-4AA2-A9D9-7B830337A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225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AB5722-9ABC-4AA2-A9D9-7B830337A120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0846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27C87C-8BC0-5A50-3624-D23D97AAAA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7C041CA-223C-6A69-6F17-C3C73BEDED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DC70F06-EFF2-EAA7-5F18-783B4DFE4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8.03.2023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23E1146-0E75-4C59-38F9-1E50C922D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AFC2DFB-C195-02A5-2667-7533F81D9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3295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EA3C6C8-E352-0441-6A14-86959238F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B736F44-97B0-1DDE-2F9C-DCC028365E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06833CE-390F-3F49-90EF-2C96800E6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8.03.2023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B1B3295-DE4A-DC99-C1FC-19739F3A0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A6D1436-CA55-71BB-9865-DDA3D6700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671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16F53E7E-394E-B0FF-12AE-E1260EE9A1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9106FE3-6DF3-10D4-F1DE-3BB818DB3C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0289CE6-8E11-2BEA-0C98-1DEC1B301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8.03.2023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A694626-25CC-F2A9-927B-1DDB6E281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40C8666-3C30-D20A-FFCD-893BEBF2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587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03B51F2-6034-B569-5EFB-FD086CCDE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1129A26-3C8F-27B1-49D8-EBC28BF79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C85246D-95A5-4007-2C3F-291FDC22F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8.03.2023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53CDC7F-1756-258B-FDEF-BA80922AC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CA77F49-8FB1-A040-766B-17F1F5A2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958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9913488-1EBC-A5BD-EB9F-A9206B10D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68794F6-F481-C904-15F0-1C35FEE4C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B3A04B8-AA04-E481-D870-AA511F52F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8.03.2023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91B7152-A4E2-A070-23F2-E0C1134FD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B4632A4-E113-6807-83D6-34ED22141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6961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44CD500-87C8-D1CE-C930-B6324D291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A433CC-C38F-CC07-FB5C-4F5C6144DD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62848EE-ABEE-D159-8B92-A11FF3E086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1AFD40A-BC49-CEAE-CE47-01788FB94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8.03.2023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020661D-AB71-44F8-EED6-2C934FE85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4745CBF-523D-5A04-F242-C9BF316DE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1918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D01F0F-422E-F2AB-D639-0F331A24E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ABD0252-FC1C-B809-A76D-04A44A9FB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E17FED6-594B-9F94-8AB5-33AF0AB1BB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27BCCEBE-DFA5-DD6C-81E7-C4384C22D9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5F898E4-F091-D0B6-55EE-F03C36481B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459080B0-057A-39EC-3140-EB1C48A24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8.03.2023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8A6B27E6-429E-B22C-E40E-67FE0F356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195E5AFC-544D-143C-B5AE-7D4C1C78D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5234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892959-0E4C-A9D8-8BD8-3C115F471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5857A73D-2FCC-B383-1266-3DF2ADDDD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8.03.2023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D345418-7F6F-31DC-E80B-5E41946AD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AD33510-6BD2-9884-3B41-414487C3B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5619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3E160EEC-896E-FCEF-9645-8693F82D4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8.03.2023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37A7F95D-A833-1F9F-83BD-F55EDB01E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F3A0BE5-2AE8-10F8-A9CD-E4FA82D23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796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A583675-BC98-99C8-3A04-4678D0F05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562AABB-B0A8-EE91-F63C-05DD1E2E9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5830B65-CBEA-AEBB-1734-E6359DBDE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F908877-0E96-DF36-970F-A10C83C0D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8.03.2023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B506903-FFDD-9FC1-04D9-E1C0BF396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2484EB2-39B3-DC05-2BD3-3A305EA80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957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26712C-F6B3-90E8-8199-2066042FD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2CD69587-9BD6-5DB4-710B-F5F03B2D5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4324B35-DCFC-EF43-CBA4-9F6C9038E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1FF2B03-A34A-44F6-B1E5-391704A13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8.03.2023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72D64DD-A9BD-8D77-F8B0-031D865AA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113947A-4EDF-E8E6-B4B5-47E9DD699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9457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44166008-06E6-E3E1-B390-483F02710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FB8F056-B70A-BF6E-910C-D08830576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8F856D5-05DA-7209-A78B-3D4CE42365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F7598-207B-4EF4-ACF7-1DA737BCFC82}" type="datetimeFigureOut">
              <a:rPr lang="tr-TR" smtClean="0"/>
              <a:t>8.03.2023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E4A9844-9D03-3A2C-274B-B18775A33E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FC0D193-EC8A-4B6F-0C91-EEC489DA45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817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26A56BDA-D831-949B-8403-65F65E816A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 fontScale="90000"/>
          </a:bodyPr>
          <a:lstStyle/>
          <a:p>
            <a:pPr algn="l"/>
            <a:r>
              <a:rPr lang="tr-TR" dirty="0">
                <a:solidFill>
                  <a:schemeClr val="bg1"/>
                </a:solidFill>
              </a:rPr>
              <a:t>SİBER GÜVENLİK UYGULAMA VE ARAŞTIRMA MERKEZİ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54C16F1-3B9C-A318-EA1F-58DCC5163A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tr-TR" sz="2000" dirty="0">
                <a:solidFill>
                  <a:schemeClr val="bg1"/>
                </a:solidFill>
              </a:rPr>
              <a:t>2022 BİRİM FAALİYET RAPORU SUNUMU</a:t>
            </a:r>
          </a:p>
          <a:p>
            <a:pPr algn="l"/>
            <a:endParaRPr lang="tr-TR" sz="2000" dirty="0">
              <a:solidFill>
                <a:schemeClr val="bg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5EB33A69-8AB2-8A63-76CA-4651051967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83" y="489204"/>
            <a:ext cx="3623041" cy="451142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F573EFA-1FA5-BDC6-FAD1-E7FEE110011C}"/>
              </a:ext>
            </a:extLst>
          </p:cNvPr>
          <p:cNvSpPr txBox="1"/>
          <p:nvPr/>
        </p:nvSpPr>
        <p:spPr>
          <a:xfrm>
            <a:off x="4105283" y="5810701"/>
            <a:ext cx="3761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>
                <a:solidFill>
                  <a:schemeClr val="bg1"/>
                </a:solidFill>
              </a:rPr>
              <a:t>siber.yalova.edu.tr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289941-2E03-CF42-0885-3ABB098F6F51}"/>
              </a:ext>
            </a:extLst>
          </p:cNvPr>
          <p:cNvSpPr txBox="1"/>
          <p:nvPr/>
        </p:nvSpPr>
        <p:spPr>
          <a:xfrm>
            <a:off x="9613488" y="5732046"/>
            <a:ext cx="2313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err="1">
                <a:solidFill>
                  <a:schemeClr val="bg1"/>
                </a:solidFill>
              </a:rPr>
              <a:t>yusigam</a:t>
            </a:r>
            <a:endParaRPr lang="en-GB" sz="3600" dirty="0">
              <a:solidFill>
                <a:schemeClr val="bg1"/>
              </a:solidFill>
            </a:endParaRPr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81E1DCE8-F52C-E831-551F-DE10EE8AF8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786" y="5895339"/>
            <a:ext cx="441064" cy="440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6448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Resim 14">
            <a:extLst>
              <a:ext uri="{FF2B5EF4-FFF2-40B4-BE49-F238E27FC236}">
                <a16:creationId xmlns:a16="http://schemas.microsoft.com/office/drawing/2014/main" id="{AE41F54C-A748-E9C8-AF43-E80E16D3AD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5775" y="152077"/>
            <a:ext cx="1196050" cy="1538611"/>
          </a:xfrm>
          <a:prstGeom prst="rect">
            <a:avLst/>
          </a:prstGeom>
        </p:spPr>
      </p:pic>
      <p:sp>
        <p:nvSpPr>
          <p:cNvPr id="34" name="Başlık 33">
            <a:extLst>
              <a:ext uri="{FF2B5EF4-FFF2-40B4-BE49-F238E27FC236}">
                <a16:creationId xmlns:a16="http://schemas.microsoft.com/office/drawing/2014/main" id="{364B516C-0739-5999-2DD0-32FC9595D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966" y="592009"/>
            <a:ext cx="6454422" cy="650875"/>
          </a:xfrm>
        </p:spPr>
        <p:txBody>
          <a:bodyPr>
            <a:normAutofit/>
          </a:bodyPr>
          <a:lstStyle/>
          <a:p>
            <a:pPr algn="ctr"/>
            <a:r>
              <a:rPr lang="tr-TR" sz="3000" b="1" dirty="0">
                <a:latin typeface="Cambria" panose="02040503050406030204" pitchFamily="18" charset="0"/>
                <a:ea typeface="Cambria" panose="02040503050406030204" pitchFamily="18" charset="0"/>
              </a:rPr>
              <a:t>PERSONEL BİLGİLERİ</a:t>
            </a:r>
          </a:p>
        </p:txBody>
      </p:sp>
      <p:graphicFrame>
        <p:nvGraphicFramePr>
          <p:cNvPr id="36" name="Tablo 35">
            <a:extLst>
              <a:ext uri="{FF2B5EF4-FFF2-40B4-BE49-F238E27FC236}">
                <a16:creationId xmlns:a16="http://schemas.microsoft.com/office/drawing/2014/main" id="{A3623F6C-3492-7484-A946-42DCE8FE33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71690"/>
              </p:ext>
            </p:extLst>
          </p:nvPr>
        </p:nvGraphicFramePr>
        <p:xfrm>
          <a:off x="1920870" y="1690688"/>
          <a:ext cx="7484534" cy="1584974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5667023">
                  <a:extLst>
                    <a:ext uri="{9D8B030D-6E8A-4147-A177-3AD203B41FA5}">
                      <a16:colId xmlns:a16="http://schemas.microsoft.com/office/drawing/2014/main" val="918840969"/>
                    </a:ext>
                  </a:extLst>
                </a:gridCol>
                <a:gridCol w="1817511">
                  <a:extLst>
                    <a:ext uri="{9D8B030D-6E8A-4147-A177-3AD203B41FA5}">
                      <a16:colId xmlns:a16="http://schemas.microsoft.com/office/drawing/2014/main" val="1154607444"/>
                    </a:ext>
                  </a:extLst>
                </a:gridCol>
              </a:tblGrid>
              <a:tr h="248533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PERSONEL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479132"/>
                  </a:ext>
                </a:extLst>
              </a:tr>
              <a:tr h="288413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Merkez Müdürü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099144"/>
                  </a:ext>
                </a:extLst>
              </a:tr>
              <a:tr h="25243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Merkez Müdür Yardımcısı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3261833"/>
                  </a:ext>
                </a:extLst>
              </a:tr>
              <a:tr h="248533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Araştırma Görevlisi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439674"/>
                  </a:ext>
                </a:extLst>
              </a:tr>
              <a:tr h="44502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TOPLAM PERSONEL SAYISI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838971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9186517-DE30-838F-6A25-6D8759907F1D}"/>
              </a:ext>
            </a:extLst>
          </p:cNvPr>
          <p:cNvSpPr txBox="1"/>
          <p:nvPr/>
        </p:nvSpPr>
        <p:spPr>
          <a:xfrm>
            <a:off x="308535" y="5895339"/>
            <a:ext cx="3761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>
                <a:solidFill>
                  <a:srgbClr val="002060"/>
                </a:solidFill>
              </a:rPr>
              <a:t>siber.yalova.edu.tr</a:t>
            </a:r>
            <a:endParaRPr lang="en-GB" sz="3600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78809A-E81A-B319-206C-1170B53300F5}"/>
              </a:ext>
            </a:extLst>
          </p:cNvPr>
          <p:cNvSpPr txBox="1"/>
          <p:nvPr/>
        </p:nvSpPr>
        <p:spPr>
          <a:xfrm>
            <a:off x="9613488" y="6005375"/>
            <a:ext cx="2313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err="1">
                <a:solidFill>
                  <a:srgbClr val="C00000"/>
                </a:solidFill>
              </a:rPr>
              <a:t>yusigam</a:t>
            </a:r>
            <a:endParaRPr lang="en-GB" sz="3600" dirty="0">
              <a:solidFill>
                <a:srgbClr val="C00000"/>
              </a:solidFill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7B21246-4E6B-DFAA-0CC8-C9B97EB4BC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786" y="6168668"/>
            <a:ext cx="441064" cy="440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334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9A58860-21E0-59E4-982F-D2043353D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71311"/>
            <a:ext cx="10515600" cy="676284"/>
          </a:xfrm>
        </p:spPr>
        <p:txBody>
          <a:bodyPr>
            <a:normAutofit/>
          </a:bodyPr>
          <a:lstStyle/>
          <a:p>
            <a:pPr algn="ctr"/>
            <a:r>
              <a:rPr lang="tr-TR" sz="3000" b="1" dirty="0">
                <a:latin typeface="Cambria" panose="02040503050406030204" pitchFamily="18" charset="0"/>
                <a:ea typeface="Cambria" panose="02040503050406030204" pitchFamily="18" charset="0"/>
              </a:rPr>
              <a:t>FAALİYET BİLGİLERİ</a:t>
            </a:r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A6FD680B-3FFB-2ED7-E5AF-6BD911AB1D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7718" y="167572"/>
            <a:ext cx="1224148" cy="1538611"/>
          </a:xfrm>
          <a:prstGeom prst="rect">
            <a:avLst/>
          </a:prstGeom>
        </p:spPr>
      </p:pic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0A7A3C08-7759-3104-A49F-5B67EEFB54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374801"/>
              </p:ext>
            </p:extLst>
          </p:nvPr>
        </p:nvGraphicFramePr>
        <p:xfrm>
          <a:off x="957695" y="1560567"/>
          <a:ext cx="8875073" cy="1884608"/>
        </p:xfrm>
        <a:graphic>
          <a:graphicData uri="http://schemas.openxmlformats.org/drawingml/2006/table">
            <a:tbl>
              <a:tblPr firstRow="1" firstCol="1" lastRow="1" bandRow="1" bandCol="1"/>
              <a:tblGrid>
                <a:gridCol w="6376796">
                  <a:extLst>
                    <a:ext uri="{9D8B030D-6E8A-4147-A177-3AD203B41FA5}">
                      <a16:colId xmlns:a16="http://schemas.microsoft.com/office/drawing/2014/main" val="3420895905"/>
                    </a:ext>
                  </a:extLst>
                </a:gridCol>
                <a:gridCol w="2498277">
                  <a:extLst>
                    <a:ext uri="{9D8B030D-6E8A-4147-A177-3AD203B41FA5}">
                      <a16:colId xmlns:a16="http://schemas.microsoft.com/office/drawing/2014/main" val="865612962"/>
                    </a:ext>
                  </a:extLst>
                </a:gridCol>
              </a:tblGrid>
              <a:tr h="308758">
                <a:tc>
                  <a:txBody>
                    <a:bodyPr/>
                    <a:lstStyle/>
                    <a:p>
                      <a:pPr algn="ctr"/>
                      <a:r>
                        <a:rPr lang="tr-TR" sz="1500" b="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Etkinlik Türü</a:t>
                      </a:r>
                      <a:endParaRPr lang="tr-TR" sz="1500" b="1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500" b="1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368439"/>
                  </a:ext>
                </a:extLst>
              </a:tr>
              <a:tr h="3151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Sempozyum/Kongre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5380096"/>
                  </a:ext>
                </a:extLst>
              </a:tr>
              <a:tr h="3151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Konferans/Panel/Seminer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5955136"/>
                  </a:ext>
                </a:extLst>
              </a:tr>
              <a:tr h="3151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Sertifika Eğitimleri, Kurslar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14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2790257"/>
                  </a:ext>
                </a:extLst>
              </a:tr>
              <a:tr h="3151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Bülten Yayını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17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1194485"/>
                  </a:ext>
                </a:extLst>
              </a:tr>
              <a:tr h="3151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5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tr-TR" sz="1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29355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FDC0BB1-306E-C169-8770-F74EBB9D041E}"/>
              </a:ext>
            </a:extLst>
          </p:cNvPr>
          <p:cNvSpPr txBox="1"/>
          <p:nvPr/>
        </p:nvSpPr>
        <p:spPr>
          <a:xfrm>
            <a:off x="308535" y="5895339"/>
            <a:ext cx="3761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>
                <a:solidFill>
                  <a:srgbClr val="002060"/>
                </a:solidFill>
              </a:rPr>
              <a:t>siber.yalova.edu.tr</a:t>
            </a:r>
            <a:endParaRPr lang="en-GB" sz="3600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4FEE59-5D62-E9EF-0445-9275406433A7}"/>
              </a:ext>
            </a:extLst>
          </p:cNvPr>
          <p:cNvSpPr txBox="1"/>
          <p:nvPr/>
        </p:nvSpPr>
        <p:spPr>
          <a:xfrm>
            <a:off x="9613488" y="6005375"/>
            <a:ext cx="2313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err="1">
                <a:solidFill>
                  <a:srgbClr val="C00000"/>
                </a:solidFill>
              </a:rPr>
              <a:t>yusigam</a:t>
            </a:r>
            <a:endParaRPr lang="en-GB" sz="3600" dirty="0">
              <a:solidFill>
                <a:srgbClr val="C00000"/>
              </a:solidFill>
            </a:endParaRP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436A2488-1D44-12A9-78C5-E4D729E84E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786" y="6168668"/>
            <a:ext cx="441064" cy="440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135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Resim 14">
            <a:extLst>
              <a:ext uri="{FF2B5EF4-FFF2-40B4-BE49-F238E27FC236}">
                <a16:creationId xmlns:a16="http://schemas.microsoft.com/office/drawing/2014/main" id="{AE41F54C-A748-E9C8-AF43-E80E16D3AD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5775" y="152077"/>
            <a:ext cx="1196050" cy="1538611"/>
          </a:xfrm>
          <a:prstGeom prst="rect">
            <a:avLst/>
          </a:prstGeom>
        </p:spPr>
      </p:pic>
      <p:sp>
        <p:nvSpPr>
          <p:cNvPr id="34" name="Başlık 33">
            <a:extLst>
              <a:ext uri="{FF2B5EF4-FFF2-40B4-BE49-F238E27FC236}">
                <a16:creationId xmlns:a16="http://schemas.microsoft.com/office/drawing/2014/main" id="{364B516C-0739-5999-2DD0-32FC9595D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966" y="592009"/>
            <a:ext cx="6454422" cy="650875"/>
          </a:xfrm>
        </p:spPr>
        <p:txBody>
          <a:bodyPr>
            <a:normAutofit/>
          </a:bodyPr>
          <a:lstStyle/>
          <a:p>
            <a:pPr algn="ctr"/>
            <a:r>
              <a:rPr lang="tr-TR" sz="3000" b="1" dirty="0">
                <a:latin typeface="Cambria" panose="02040503050406030204" pitchFamily="18" charset="0"/>
                <a:ea typeface="Cambria" panose="02040503050406030204" pitchFamily="18" charset="0"/>
              </a:rPr>
              <a:t>YUSIGAM Hakkında Kısa Kısa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682B0-1826-DBDE-3713-951780F41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tr-TR" dirty="0"/>
              <a:t>17 Haziran 2019’da açıldı.</a:t>
            </a:r>
          </a:p>
          <a:p>
            <a:r>
              <a:rPr lang="tr-TR" dirty="0"/>
              <a:t>22 Ağustos 2022’de Dr. Öğr. Üyesi Yunus Özen müdür olarak atandı. </a:t>
            </a:r>
          </a:p>
          <a:p>
            <a:r>
              <a:rPr lang="en-GB" dirty="0"/>
              <a:t>ICONSEC</a:t>
            </a:r>
            <a:r>
              <a:rPr lang="tr-TR" dirty="0"/>
              <a:t> (‘21 ve ‘22 yapıldı, Prof. Dr. Murat Gök)</a:t>
            </a:r>
          </a:p>
          <a:p>
            <a:r>
              <a:rPr lang="tr-TR" dirty="0"/>
              <a:t>Her hafta </a:t>
            </a:r>
            <a:r>
              <a:rPr lang="tr-TR" u="sng" dirty="0"/>
              <a:t>Siber Bülten</a:t>
            </a:r>
            <a:r>
              <a:rPr lang="tr-TR" dirty="0"/>
              <a:t> yayınlıyoruz.</a:t>
            </a:r>
          </a:p>
          <a:p>
            <a:r>
              <a:rPr lang="tr-TR" dirty="0"/>
              <a:t>Her hafta </a:t>
            </a:r>
            <a:r>
              <a:rPr lang="tr-TR" u="sng" dirty="0"/>
              <a:t>Siber Güvenlik Eğitimi </a:t>
            </a:r>
            <a:r>
              <a:rPr lang="tr-TR" dirty="0"/>
              <a:t>yapıyoruz. (Kulüp desteğiyle)</a:t>
            </a:r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B73DBA-C667-0882-994A-F5D15350D173}"/>
              </a:ext>
            </a:extLst>
          </p:cNvPr>
          <p:cNvSpPr txBox="1"/>
          <p:nvPr/>
        </p:nvSpPr>
        <p:spPr>
          <a:xfrm>
            <a:off x="308535" y="5895339"/>
            <a:ext cx="3761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>
                <a:solidFill>
                  <a:srgbClr val="002060"/>
                </a:solidFill>
              </a:rPr>
              <a:t>siber.yalova.edu.tr</a:t>
            </a:r>
            <a:endParaRPr lang="en-GB" sz="3600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192F2C-B0A8-2FB8-8460-63E1F23E1B44}"/>
              </a:ext>
            </a:extLst>
          </p:cNvPr>
          <p:cNvSpPr txBox="1"/>
          <p:nvPr/>
        </p:nvSpPr>
        <p:spPr>
          <a:xfrm>
            <a:off x="9613488" y="6005375"/>
            <a:ext cx="2313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err="1">
                <a:solidFill>
                  <a:srgbClr val="C00000"/>
                </a:solidFill>
              </a:rPr>
              <a:t>yusigam</a:t>
            </a:r>
            <a:endParaRPr lang="en-GB" sz="3600" dirty="0">
              <a:solidFill>
                <a:srgbClr val="C00000"/>
              </a:solidFill>
            </a:endParaRP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F07FCE9F-C286-7FA9-28A5-D8438B8543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786" y="6168668"/>
            <a:ext cx="441064" cy="440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477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47220D03-21FF-4588-B1FA-5ABA85B9C815}">
  <we:reference id="4b785c87-866c-4bad-85d8-5d1ae467ac9a" version="3.5.0.0" store="EXCatalog" storeType="EXCatalog"/>
  <we:alternateReferences>
    <we:reference id="WA104381909" version="3.5.0.0" store="tr-TR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810</TotalTime>
  <Words>147</Words>
  <Application>Microsoft Office PowerPoint</Application>
  <PresentationFormat>Widescreen</PresentationFormat>
  <Paragraphs>40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Times New Roman</vt:lpstr>
      <vt:lpstr>Office Teması</vt:lpstr>
      <vt:lpstr>SİBER GÜVENLİK UYGULAMA VE ARAŞTIRMA MERKEZİ</vt:lpstr>
      <vt:lpstr>PERSONEL BİLGİLERİ</vt:lpstr>
      <vt:lpstr>FAALİYET BİLGİLERİ</vt:lpstr>
      <vt:lpstr>YUSIGAM Hakkında Kısa Kısa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(AKADEMİK BİRİM ADI)</dc:title>
  <dc:creator>TANER TURAN</dc:creator>
  <cp:lastModifiedBy>Yunus Özen</cp:lastModifiedBy>
  <cp:revision>30</cp:revision>
  <cp:lastPrinted>2023-01-17T07:23:01Z</cp:lastPrinted>
  <dcterms:created xsi:type="dcterms:W3CDTF">2023-01-04T06:47:36Z</dcterms:created>
  <dcterms:modified xsi:type="dcterms:W3CDTF">2023-03-08T10:59:31Z</dcterms:modified>
</cp:coreProperties>
</file>