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10"/>
  </p:notesMasterIdLst>
  <p:sldIdLst>
    <p:sldId id="256" r:id="rId2"/>
    <p:sldId id="258" r:id="rId3"/>
    <p:sldId id="260" r:id="rId4"/>
    <p:sldId id="261" r:id="rId5"/>
    <p:sldId id="262" r:id="rId6"/>
    <p:sldId id="263" r:id="rId7"/>
    <p:sldId id="264" r:id="rId8"/>
    <p:sldId id="269"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271B"/>
    <a:srgbClr val="A53421"/>
    <a:srgbClr val="AD3723"/>
    <a:srgbClr val="D64932"/>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95EE9E-E50B-4954-A60F-BEBEDCC7505F}" v="2" dt="2023-03-17T14:39:09.153"/>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4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p Eren Güney" userId="d5a54b784351e365" providerId="LiveId" clId="{2195EE9E-E50B-4954-A60F-BEBEDCC7505F}"/>
    <pc:docChg chg="undo custSel modSld">
      <pc:chgData name="Alp Eren Güney" userId="d5a54b784351e365" providerId="LiveId" clId="{2195EE9E-E50B-4954-A60F-BEBEDCC7505F}" dt="2023-03-17T14:40:33.951" v="16" actId="13926"/>
      <pc:docMkLst>
        <pc:docMk/>
      </pc:docMkLst>
      <pc:sldChg chg="delSp modSp mod">
        <pc:chgData name="Alp Eren Güney" userId="d5a54b784351e365" providerId="LiveId" clId="{2195EE9E-E50B-4954-A60F-BEBEDCC7505F}" dt="2023-03-17T14:30:10.756" v="1" actId="478"/>
        <pc:sldMkLst>
          <pc:docMk/>
          <pc:sldMk cId="2888135024" sldId="260"/>
        </pc:sldMkLst>
        <pc:spChg chg="mod">
          <ac:chgData name="Alp Eren Güney" userId="d5a54b784351e365" providerId="LiveId" clId="{2195EE9E-E50B-4954-A60F-BEBEDCC7505F}" dt="2023-03-17T14:29:52.282" v="0" actId="20577"/>
          <ac:spMkLst>
            <pc:docMk/>
            <pc:sldMk cId="2888135024" sldId="260"/>
            <ac:spMk id="3" creationId="{672B81D2-FFDD-D553-BFA1-9551DF3F3977}"/>
          </ac:spMkLst>
        </pc:spChg>
        <pc:spChg chg="del">
          <ac:chgData name="Alp Eren Güney" userId="d5a54b784351e365" providerId="LiveId" clId="{2195EE9E-E50B-4954-A60F-BEBEDCC7505F}" dt="2023-03-17T14:30:10.756" v="1" actId="478"/>
          <ac:spMkLst>
            <pc:docMk/>
            <pc:sldMk cId="2888135024" sldId="260"/>
            <ac:spMk id="7" creationId="{509BC180-DF76-9F40-3FC0-759299E4C4EF}"/>
          </ac:spMkLst>
        </pc:spChg>
      </pc:sldChg>
      <pc:sldChg chg="modSp mod">
        <pc:chgData name="Alp Eren Güney" userId="d5a54b784351e365" providerId="LiveId" clId="{2195EE9E-E50B-4954-A60F-BEBEDCC7505F}" dt="2023-03-17T14:36:51.882" v="6" actId="13926"/>
        <pc:sldMkLst>
          <pc:docMk/>
          <pc:sldMk cId="4075582483" sldId="262"/>
        </pc:sldMkLst>
        <pc:graphicFrameChg chg="modGraphic">
          <ac:chgData name="Alp Eren Güney" userId="d5a54b784351e365" providerId="LiveId" clId="{2195EE9E-E50B-4954-A60F-BEBEDCC7505F}" dt="2023-03-17T14:36:51.882" v="6" actId="13926"/>
          <ac:graphicFrameMkLst>
            <pc:docMk/>
            <pc:sldMk cId="4075582483" sldId="262"/>
            <ac:graphicFrameMk id="9" creationId="{23D514E8-2167-D245-F942-36165D7BAAB1}"/>
          </ac:graphicFrameMkLst>
        </pc:graphicFrameChg>
      </pc:sldChg>
      <pc:sldChg chg="modSp mod">
        <pc:chgData name="Alp Eren Güney" userId="d5a54b784351e365" providerId="LiveId" clId="{2195EE9E-E50B-4954-A60F-BEBEDCC7505F}" dt="2023-03-17T14:39:30.698" v="14" actId="400"/>
        <pc:sldMkLst>
          <pc:docMk/>
          <pc:sldMk cId="572254539" sldId="263"/>
        </pc:sldMkLst>
        <pc:graphicFrameChg chg="modGraphic">
          <ac:chgData name="Alp Eren Güney" userId="d5a54b784351e365" providerId="LiveId" clId="{2195EE9E-E50B-4954-A60F-BEBEDCC7505F}" dt="2023-03-17T14:39:30.698" v="14" actId="400"/>
          <ac:graphicFrameMkLst>
            <pc:docMk/>
            <pc:sldMk cId="572254539" sldId="263"/>
            <ac:graphicFrameMk id="9" creationId="{23D514E8-2167-D245-F942-36165D7BAAB1}"/>
          </ac:graphicFrameMkLst>
        </pc:graphicFrameChg>
      </pc:sldChg>
      <pc:sldChg chg="modSp mod">
        <pc:chgData name="Alp Eren Güney" userId="d5a54b784351e365" providerId="LiveId" clId="{2195EE9E-E50B-4954-A60F-BEBEDCC7505F}" dt="2023-03-17T14:40:33.951" v="16" actId="13926"/>
        <pc:sldMkLst>
          <pc:docMk/>
          <pc:sldMk cId="4256713037" sldId="264"/>
        </pc:sldMkLst>
        <pc:graphicFrameChg chg="modGraphic">
          <ac:chgData name="Alp Eren Güney" userId="d5a54b784351e365" providerId="LiveId" clId="{2195EE9E-E50B-4954-A60F-BEBEDCC7505F}" dt="2023-03-17T14:40:33.951" v="16" actId="13926"/>
          <ac:graphicFrameMkLst>
            <pc:docMk/>
            <pc:sldMk cId="4256713037" sldId="264"/>
            <ac:graphicFrameMk id="9" creationId="{23D514E8-2167-D245-F942-36165D7BAAB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76A24B-31DF-471B-8A27-B6941C845AD5}" type="datetimeFigureOut">
              <a:rPr lang="tr-TR" smtClean="0"/>
              <a:t>17.03.2023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AB5722-9ABC-4AA2-A9D9-7B830337A120}" type="slidenum">
              <a:rPr lang="tr-TR" smtClean="0"/>
              <a:t>‹#›</a:t>
            </a:fld>
            <a:endParaRPr lang="tr-TR"/>
          </a:p>
        </p:txBody>
      </p:sp>
    </p:spTree>
    <p:extLst>
      <p:ext uri="{BB962C8B-B14F-4D97-AF65-F5344CB8AC3E}">
        <p14:creationId xmlns:p14="http://schemas.microsoft.com/office/powerpoint/2010/main" val="312225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5AB5722-9ABC-4AA2-A9D9-7B830337A120}"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66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027C87C-8BC0-5A50-3624-D23D97AAAA3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07C041CA-223C-6A69-6F17-C3C73BEDED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3DC70F06-EFF2-EAA7-5F18-783B4DFE4AF9}"/>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5" name="Alt Bilgi Yer Tutucusu 4">
            <a:extLst>
              <a:ext uri="{FF2B5EF4-FFF2-40B4-BE49-F238E27FC236}">
                <a16:creationId xmlns:a16="http://schemas.microsoft.com/office/drawing/2014/main" id="{C23E1146-0E75-4C59-38F9-1E50C922D79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FC2DFB-C195-02A5-2667-7533F81D9135}"/>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2443295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EA3C6C8-E352-0441-6A14-86959238F45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B736F44-97B0-1DDE-2F9C-DCC028365ED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06833CE-390F-3F49-90EF-2C96800E6CF6}"/>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5" name="Alt Bilgi Yer Tutucusu 4">
            <a:extLst>
              <a:ext uri="{FF2B5EF4-FFF2-40B4-BE49-F238E27FC236}">
                <a16:creationId xmlns:a16="http://schemas.microsoft.com/office/drawing/2014/main" id="{2B1B3295-DE4A-DC99-C1FC-19739F3A0FC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A6D1436-CA55-71BB-9865-DDA3D6700BF5}"/>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2286711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6F53E7E-394E-B0FF-12AE-E1260EE9A16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79106FE3-6DF3-10D4-F1DE-3BB818DB3C0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0289CE6-8E11-2BEA-0C98-1DEC1B301B5E}"/>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5" name="Alt Bilgi Yer Tutucusu 4">
            <a:extLst>
              <a:ext uri="{FF2B5EF4-FFF2-40B4-BE49-F238E27FC236}">
                <a16:creationId xmlns:a16="http://schemas.microsoft.com/office/drawing/2014/main" id="{1A694626-25CC-F2A9-927B-1DDB6E28116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40C8666-3C30-D20A-FFCD-893BEBF24531}"/>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3945871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03B51F2-6034-B569-5EFB-FD086CCDE09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1129A26-3C8F-27B1-49D8-EBC28BF79F6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C85246D-95A5-4007-2C3F-291FDC22FD8A}"/>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5" name="Alt Bilgi Yer Tutucusu 4">
            <a:extLst>
              <a:ext uri="{FF2B5EF4-FFF2-40B4-BE49-F238E27FC236}">
                <a16:creationId xmlns:a16="http://schemas.microsoft.com/office/drawing/2014/main" id="{C53CDC7F-1756-258B-FDEF-BA80922AC91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CA77F49-8FB1-A040-766B-17F1F5A2B20E}"/>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412958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913488-1EBC-A5BD-EB9F-A9206B10D82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568794F6-F481-C904-15F0-1C35FEE4C4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B3A04B8-AA04-E481-D870-AA511F52FF88}"/>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5" name="Alt Bilgi Yer Tutucusu 4">
            <a:extLst>
              <a:ext uri="{FF2B5EF4-FFF2-40B4-BE49-F238E27FC236}">
                <a16:creationId xmlns:a16="http://schemas.microsoft.com/office/drawing/2014/main" id="{B91B7152-A4E2-A070-23F2-E0C1134FD6D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B4632A4-E113-6807-83D6-34ED2214140F}"/>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806961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4CD500-87C8-D1CE-C930-B6324D29163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6A433CC-C38F-CC07-FB5C-4F5C6144DDDA}"/>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D62848EE-ABEE-D159-8B92-A11FF3E086C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A1AFD40A-BC49-CEAE-CE47-01788FB94D74}"/>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6" name="Alt Bilgi Yer Tutucusu 5">
            <a:extLst>
              <a:ext uri="{FF2B5EF4-FFF2-40B4-BE49-F238E27FC236}">
                <a16:creationId xmlns:a16="http://schemas.microsoft.com/office/drawing/2014/main" id="{7020661D-AB71-44F8-EED6-2C934FE8516B}"/>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4745CBF-523D-5A04-F242-C9BF316DECE5}"/>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3511918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D01F0F-422E-F2AB-D639-0F331A24EB2E}"/>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ABD0252-FC1C-B809-A76D-04A44A9FB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8E17FED6-594B-9F94-8AB5-33AF0AB1BBA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7BCCEBE-DFA5-DD6C-81E7-C4384C22D9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65F898E4-F091-D0B6-55EE-F03C36481B6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59080B0-057A-39EC-3140-EB1C48A244FE}"/>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8" name="Alt Bilgi Yer Tutucusu 7">
            <a:extLst>
              <a:ext uri="{FF2B5EF4-FFF2-40B4-BE49-F238E27FC236}">
                <a16:creationId xmlns:a16="http://schemas.microsoft.com/office/drawing/2014/main" id="{8A6B27E6-429E-B22C-E40E-67FE0F356B7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195E5AFC-544D-143C-B5AE-7D4C1C78DE90}"/>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246523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892959-0E4C-A9D8-8BD8-3C115F471B3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857A73D-2FCC-B383-1266-3DF2ADDDD044}"/>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4" name="Alt Bilgi Yer Tutucusu 3">
            <a:extLst>
              <a:ext uri="{FF2B5EF4-FFF2-40B4-BE49-F238E27FC236}">
                <a16:creationId xmlns:a16="http://schemas.microsoft.com/office/drawing/2014/main" id="{FD345418-7F6F-31DC-E80B-5E41946AD3E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AD33510-6BD2-9884-3B41-414487C3B0B6}"/>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2955619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E160EEC-896E-FCEF-9645-8693F82D4263}"/>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3" name="Alt Bilgi Yer Tutucusu 2">
            <a:extLst>
              <a:ext uri="{FF2B5EF4-FFF2-40B4-BE49-F238E27FC236}">
                <a16:creationId xmlns:a16="http://schemas.microsoft.com/office/drawing/2014/main" id="{37A7F95D-A833-1F9F-83BD-F55EDB01E15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EF3A0BE5-2AE8-10F8-A9CD-E4FA82D231F5}"/>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1227968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583675-BC98-99C8-3A04-4678D0F05EB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562AABB-B0A8-EE91-F63C-05DD1E2E97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5830B65-CBEA-AEBB-1734-E6359DBDE7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F908877-0E96-DF36-970F-A10C83C0DC04}"/>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6" name="Alt Bilgi Yer Tutucusu 5">
            <a:extLst>
              <a:ext uri="{FF2B5EF4-FFF2-40B4-BE49-F238E27FC236}">
                <a16:creationId xmlns:a16="http://schemas.microsoft.com/office/drawing/2014/main" id="{9B506903-FFDD-9FC1-04D9-E1C0BF39632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2484EB2-39B3-DC05-2BD3-3A305EA80A3B}"/>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709576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26712C-F6B3-90E8-8199-2066042FDD7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2CD69587-9BD6-5DB4-710B-F5F03B2D50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64324B35-DCFC-EF43-CBA4-9F6C9038E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1FF2B03-A34A-44F6-B1E5-391704A13E9E}"/>
              </a:ext>
            </a:extLst>
          </p:cNvPr>
          <p:cNvSpPr>
            <a:spLocks noGrp="1"/>
          </p:cNvSpPr>
          <p:nvPr>
            <p:ph type="dt" sz="half" idx="10"/>
          </p:nvPr>
        </p:nvSpPr>
        <p:spPr/>
        <p:txBody>
          <a:bodyPr/>
          <a:lstStyle/>
          <a:p>
            <a:fld id="{3F1F7598-207B-4EF4-ACF7-1DA737BCFC82}" type="datetimeFigureOut">
              <a:rPr lang="tr-TR" smtClean="0"/>
              <a:t>17.03.2023</a:t>
            </a:fld>
            <a:endParaRPr lang="tr-TR"/>
          </a:p>
        </p:txBody>
      </p:sp>
      <p:sp>
        <p:nvSpPr>
          <p:cNvPr id="6" name="Alt Bilgi Yer Tutucusu 5">
            <a:extLst>
              <a:ext uri="{FF2B5EF4-FFF2-40B4-BE49-F238E27FC236}">
                <a16:creationId xmlns:a16="http://schemas.microsoft.com/office/drawing/2014/main" id="{B72D64DD-A9BD-8D77-F8B0-031D865AAD9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6113947A-4EDF-E8E6-B4B5-47E9DD6990D4}"/>
              </a:ext>
            </a:extLst>
          </p:cNvPr>
          <p:cNvSpPr>
            <a:spLocks noGrp="1"/>
          </p:cNvSpPr>
          <p:nvPr>
            <p:ph type="sldNum" sz="quarter" idx="12"/>
          </p:nvPr>
        </p:nvSpPr>
        <p:spPr/>
        <p:txBody>
          <a:bodyPr/>
          <a:lstStyle/>
          <a:p>
            <a:fld id="{F9C9136D-87D5-43B2-BFE9-5D1F583B25B7}" type="slidenum">
              <a:rPr lang="tr-TR" smtClean="0"/>
              <a:t>‹#›</a:t>
            </a:fld>
            <a:endParaRPr lang="tr-TR"/>
          </a:p>
        </p:txBody>
      </p:sp>
    </p:spTree>
    <p:extLst>
      <p:ext uri="{BB962C8B-B14F-4D97-AF65-F5344CB8AC3E}">
        <p14:creationId xmlns:p14="http://schemas.microsoft.com/office/powerpoint/2010/main" val="291945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4166008-06E6-E3E1-B390-483F027101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FB8F056-B70A-BF6E-910C-D08830576C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8F856D5-05DA-7209-A78B-3D4CE42365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F7598-207B-4EF4-ACF7-1DA737BCFC82}" type="datetimeFigureOut">
              <a:rPr lang="tr-TR" smtClean="0"/>
              <a:t>17.03.2023</a:t>
            </a:fld>
            <a:endParaRPr lang="tr-TR"/>
          </a:p>
        </p:txBody>
      </p:sp>
      <p:sp>
        <p:nvSpPr>
          <p:cNvPr id="5" name="Alt Bilgi Yer Tutucusu 4">
            <a:extLst>
              <a:ext uri="{FF2B5EF4-FFF2-40B4-BE49-F238E27FC236}">
                <a16:creationId xmlns:a16="http://schemas.microsoft.com/office/drawing/2014/main" id="{7E4A9844-9D03-3A2C-274B-B18775A33E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FC0D193-EC8A-4B6F-0C91-EEC489DA45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9136D-87D5-43B2-BFE9-5D1F583B25B7}" type="slidenum">
              <a:rPr lang="tr-TR" smtClean="0"/>
              <a:t>‹#›</a:t>
            </a:fld>
            <a:endParaRPr lang="tr-TR"/>
          </a:p>
        </p:txBody>
      </p:sp>
    </p:spTree>
    <p:extLst>
      <p:ext uri="{BB962C8B-B14F-4D97-AF65-F5344CB8AC3E}">
        <p14:creationId xmlns:p14="http://schemas.microsoft.com/office/powerpoint/2010/main" val="315881702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9D27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26A56BDA-D831-949B-8403-65F65E816A08}"/>
              </a:ext>
            </a:extLst>
          </p:cNvPr>
          <p:cNvSpPr>
            <a:spLocks noGrp="1"/>
          </p:cNvSpPr>
          <p:nvPr>
            <p:ph type="ctrTitle"/>
          </p:nvPr>
        </p:nvSpPr>
        <p:spPr>
          <a:xfrm>
            <a:off x="5594750" y="0"/>
            <a:ext cx="7132320" cy="2425819"/>
          </a:xfrm>
        </p:spPr>
        <p:txBody>
          <a:bodyPr anchor="b">
            <a:normAutofit/>
          </a:bodyPr>
          <a:lstStyle/>
          <a:p>
            <a:pPr>
              <a:lnSpc>
                <a:spcPct val="150000"/>
              </a:lnSpc>
            </a:pPr>
            <a:r>
              <a:rPr lang="tr-TR" sz="2400" b="1" dirty="0">
                <a:solidFill>
                  <a:schemeClr val="bg1"/>
                </a:solidFill>
                <a:latin typeface="Arial Black" panose="020B0A04020102020204" pitchFamily="34" charset="0"/>
              </a:rPr>
              <a:t>BİLİMSEL ARAŞTIRMA PROJELERİ KOORDİNASYON BİRİMİ</a:t>
            </a:r>
          </a:p>
        </p:txBody>
      </p:sp>
      <p:sp>
        <p:nvSpPr>
          <p:cNvPr id="3" name="Alt Başlık 2">
            <a:extLst>
              <a:ext uri="{FF2B5EF4-FFF2-40B4-BE49-F238E27FC236}">
                <a16:creationId xmlns:a16="http://schemas.microsoft.com/office/drawing/2014/main" id="{A54C16F1-3B9C-A318-EA1F-58DCC5163AA3}"/>
              </a:ext>
            </a:extLst>
          </p:cNvPr>
          <p:cNvSpPr>
            <a:spLocks noGrp="1"/>
          </p:cNvSpPr>
          <p:nvPr>
            <p:ph type="subTitle" idx="1"/>
          </p:nvPr>
        </p:nvSpPr>
        <p:spPr>
          <a:xfrm>
            <a:off x="5885399" y="3639674"/>
            <a:ext cx="6210807" cy="1147863"/>
          </a:xfrm>
        </p:spPr>
        <p:txBody>
          <a:bodyPr anchor="t">
            <a:normAutofit/>
          </a:bodyPr>
          <a:lstStyle/>
          <a:p>
            <a:r>
              <a:rPr lang="tr-TR" sz="2000" dirty="0">
                <a:solidFill>
                  <a:schemeClr val="bg1"/>
                </a:solidFill>
                <a:latin typeface="Arial Black" panose="020B0A04020102020204" pitchFamily="34" charset="0"/>
              </a:rPr>
              <a:t>2022 YILI </a:t>
            </a:r>
          </a:p>
          <a:p>
            <a:r>
              <a:rPr lang="tr-TR" sz="2000" dirty="0">
                <a:solidFill>
                  <a:schemeClr val="bg1"/>
                </a:solidFill>
                <a:latin typeface="Arial Black" panose="020B0A04020102020204" pitchFamily="34" charset="0"/>
              </a:rPr>
              <a:t>BİRİM FAALİYET RAPORU SUNUMU</a:t>
            </a:r>
          </a:p>
          <a:p>
            <a:pPr algn="l"/>
            <a:endParaRPr lang="tr-TR" sz="2000" dirty="0">
              <a:solidFill>
                <a:schemeClr val="bg1"/>
              </a:solidFill>
            </a:endParaRPr>
          </a:p>
        </p:txBody>
      </p:sp>
      <p:sp>
        <p:nvSpPr>
          <p:cNvPr id="12" name="Freeform: Shape 11">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Resim 4">
            <a:extLst>
              <a:ext uri="{FF2B5EF4-FFF2-40B4-BE49-F238E27FC236}">
                <a16:creationId xmlns:a16="http://schemas.microsoft.com/office/drawing/2014/main" id="{5EB33A69-8AB2-8A63-76CA-4651051967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663" y="567581"/>
            <a:ext cx="2050457" cy="2553235"/>
          </a:xfrm>
          <a:prstGeom prst="rect">
            <a:avLst/>
          </a:prstGeom>
        </p:spPr>
      </p:pic>
    </p:spTree>
    <p:extLst>
      <p:ext uri="{BB962C8B-B14F-4D97-AF65-F5344CB8AC3E}">
        <p14:creationId xmlns:p14="http://schemas.microsoft.com/office/powerpoint/2010/main" val="187164480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Resim 14">
            <a:extLst>
              <a:ext uri="{FF2B5EF4-FFF2-40B4-BE49-F238E27FC236}">
                <a16:creationId xmlns:a16="http://schemas.microsoft.com/office/drawing/2014/main" id="{AE41F54C-A748-E9C8-AF43-E80E16D3AD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5775" y="152077"/>
            <a:ext cx="1196050" cy="1538611"/>
          </a:xfrm>
          <a:prstGeom prst="rect">
            <a:avLst/>
          </a:prstGeom>
        </p:spPr>
      </p:pic>
      <p:sp>
        <p:nvSpPr>
          <p:cNvPr id="34" name="Başlık 33">
            <a:extLst>
              <a:ext uri="{FF2B5EF4-FFF2-40B4-BE49-F238E27FC236}">
                <a16:creationId xmlns:a16="http://schemas.microsoft.com/office/drawing/2014/main" id="{364B516C-0739-5999-2DD0-32FC9595DE2F}"/>
              </a:ext>
            </a:extLst>
          </p:cNvPr>
          <p:cNvSpPr>
            <a:spLocks noGrp="1"/>
          </p:cNvSpPr>
          <p:nvPr>
            <p:ph type="title"/>
          </p:nvPr>
        </p:nvSpPr>
        <p:spPr>
          <a:xfrm>
            <a:off x="2294467" y="692502"/>
            <a:ext cx="6454422" cy="650875"/>
          </a:xfrm>
        </p:spPr>
        <p:txBody>
          <a:bodyPr>
            <a:normAutofit/>
          </a:bodyPr>
          <a:lstStyle/>
          <a:p>
            <a:pPr algn="ctr"/>
            <a:r>
              <a:rPr lang="tr-TR" sz="3000" b="1" dirty="0">
                <a:latin typeface="Cambria" panose="02040503050406030204" pitchFamily="18" charset="0"/>
                <a:ea typeface="Cambria" panose="02040503050406030204" pitchFamily="18" charset="0"/>
              </a:rPr>
              <a:t>PERSONEL BİLGİLERİ</a:t>
            </a:r>
          </a:p>
        </p:txBody>
      </p:sp>
      <p:graphicFrame>
        <p:nvGraphicFramePr>
          <p:cNvPr id="36" name="Tablo 35">
            <a:extLst>
              <a:ext uri="{FF2B5EF4-FFF2-40B4-BE49-F238E27FC236}">
                <a16:creationId xmlns:a16="http://schemas.microsoft.com/office/drawing/2014/main" id="{A3623F6C-3492-7484-A946-42DCE8FE3329}"/>
              </a:ext>
            </a:extLst>
          </p:cNvPr>
          <p:cNvGraphicFramePr>
            <a:graphicFrameLocks noGrp="1"/>
          </p:cNvGraphicFramePr>
          <p:nvPr>
            <p:extLst>
              <p:ext uri="{D42A27DB-BD31-4B8C-83A1-F6EECF244321}">
                <p14:modId xmlns:p14="http://schemas.microsoft.com/office/powerpoint/2010/main" val="3751141884"/>
              </p:ext>
            </p:extLst>
          </p:nvPr>
        </p:nvGraphicFramePr>
        <p:xfrm>
          <a:off x="1779410" y="1690686"/>
          <a:ext cx="8186000" cy="3718220"/>
        </p:xfrm>
        <a:graphic>
          <a:graphicData uri="http://schemas.openxmlformats.org/drawingml/2006/table">
            <a:tbl>
              <a:tblPr firstRow="1" firstCol="1" bandRow="1" bandCol="1"/>
              <a:tblGrid>
                <a:gridCol w="6198148">
                  <a:extLst>
                    <a:ext uri="{9D8B030D-6E8A-4147-A177-3AD203B41FA5}">
                      <a16:colId xmlns:a16="http://schemas.microsoft.com/office/drawing/2014/main" val="918840969"/>
                    </a:ext>
                  </a:extLst>
                </a:gridCol>
                <a:gridCol w="1987852">
                  <a:extLst>
                    <a:ext uri="{9D8B030D-6E8A-4147-A177-3AD203B41FA5}">
                      <a16:colId xmlns:a16="http://schemas.microsoft.com/office/drawing/2014/main" val="1154607444"/>
                    </a:ext>
                  </a:extLst>
                </a:gridCol>
              </a:tblGrid>
              <a:tr h="549278">
                <a:tc gridSpan="2">
                  <a:txBody>
                    <a:bodyPr/>
                    <a:lstStyle/>
                    <a:p>
                      <a:pPr algn="ctr" rtl="0" fontAlgn="ctr"/>
                      <a:r>
                        <a:rPr lang="tr-TR" sz="1800" b="1" i="0" u="none" strike="noStrike" dirty="0">
                          <a:solidFill>
                            <a:srgbClr val="FFFFFF"/>
                          </a:solidFill>
                          <a:effectLst/>
                          <a:latin typeface="Cambria" panose="02040503050406030204" pitchFamily="18" charset="0"/>
                        </a:rPr>
                        <a:t>PERSONEL BİLGİLERİ</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rgbClr val="4BACC6"/>
                    </a:solidFill>
                  </a:tcPr>
                </a:tc>
                <a:tc hMerge="1">
                  <a:txBody>
                    <a:bodyPr/>
                    <a:lstStyle/>
                    <a:p>
                      <a:endParaRPr lang="tr-TR"/>
                    </a:p>
                  </a:txBody>
                  <a:tcPr/>
                </a:tc>
                <a:extLst>
                  <a:ext uri="{0D108BD9-81ED-4DB2-BD59-A6C34878D82A}">
                    <a16:rowId xmlns:a16="http://schemas.microsoft.com/office/drawing/2014/main" val="2256479132"/>
                  </a:ext>
                </a:extLst>
              </a:tr>
              <a:tr h="558118">
                <a:tc>
                  <a:txBody>
                    <a:bodyPr/>
                    <a:lstStyle/>
                    <a:p>
                      <a:pPr algn="l" fontAlgn="b"/>
                      <a:r>
                        <a:rPr lang="tr-TR" sz="1800" b="0" i="0" u="none" strike="noStrike" dirty="0">
                          <a:solidFill>
                            <a:srgbClr val="000000"/>
                          </a:solidFill>
                          <a:effectLst/>
                          <a:latin typeface="Cambria" panose="02040503050406030204" pitchFamily="18" charset="0"/>
                        </a:rPr>
                        <a:t>Koordinatör</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rtl="0" fontAlgn="ctr"/>
                      <a:r>
                        <a:rPr lang="tr-TR" sz="1800" b="0" i="0" u="none" strike="noStrike" dirty="0">
                          <a:solidFill>
                            <a:srgbClr val="000000"/>
                          </a:solidFill>
                          <a:effectLst/>
                          <a:latin typeface="Cambria" panose="02040503050406030204" pitchFamily="18" charset="0"/>
                        </a:rPr>
                        <a:t> 1</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128099144"/>
                  </a:ext>
                </a:extLst>
              </a:tr>
              <a:tr h="651083">
                <a:tc>
                  <a:txBody>
                    <a:bodyPr/>
                    <a:lstStyle/>
                    <a:p>
                      <a:pPr algn="l" fontAlgn="b"/>
                      <a:r>
                        <a:rPr lang="tr-TR" sz="1800" b="0" i="0" u="none" strike="noStrike" dirty="0">
                          <a:solidFill>
                            <a:srgbClr val="000000"/>
                          </a:solidFill>
                          <a:effectLst/>
                          <a:latin typeface="Cambria" panose="02040503050406030204" pitchFamily="18" charset="0"/>
                        </a:rPr>
                        <a:t>Şube Müdürü</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rtl="0" fontAlgn="ctr"/>
                      <a:r>
                        <a:rPr lang="tr-TR" sz="1800" b="0" i="0" u="none" strike="noStrike" dirty="0">
                          <a:solidFill>
                            <a:srgbClr val="000000"/>
                          </a:solidFill>
                          <a:effectLst/>
                          <a:latin typeface="Cambria" panose="02040503050406030204" pitchFamily="18" charset="0"/>
                        </a:rPr>
                        <a:t> 1</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3133261833"/>
                  </a:ext>
                </a:extLst>
              </a:tr>
              <a:tr h="549278">
                <a:tc>
                  <a:txBody>
                    <a:bodyPr/>
                    <a:lstStyle/>
                    <a:p>
                      <a:pPr algn="l" fontAlgn="b"/>
                      <a:r>
                        <a:rPr lang="tr-TR" sz="1800" b="0" i="0" u="none" strike="noStrike" dirty="0">
                          <a:solidFill>
                            <a:srgbClr val="000000"/>
                          </a:solidFill>
                          <a:effectLst/>
                          <a:latin typeface="Cambria" panose="02040503050406030204" pitchFamily="18" charset="0"/>
                        </a:rPr>
                        <a:t>Öğretim Görevlisi</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rtl="0" fontAlgn="ctr"/>
                      <a:r>
                        <a:rPr lang="tr-TR" sz="1800" b="0" i="0" u="none" strike="noStrike" dirty="0">
                          <a:solidFill>
                            <a:srgbClr val="000000"/>
                          </a:solidFill>
                          <a:effectLst/>
                          <a:latin typeface="Cambria" panose="02040503050406030204" pitchFamily="18" charset="0"/>
                        </a:rPr>
                        <a:t> 1</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263439674"/>
                  </a:ext>
                </a:extLst>
              </a:tr>
              <a:tr h="549278">
                <a:tc>
                  <a:txBody>
                    <a:bodyPr/>
                    <a:lstStyle/>
                    <a:p>
                      <a:pPr algn="l" fontAlgn="b"/>
                      <a:r>
                        <a:rPr lang="tr-TR" sz="1800" b="0" i="0" u="none" strike="noStrike" dirty="0">
                          <a:solidFill>
                            <a:srgbClr val="000000"/>
                          </a:solidFill>
                          <a:effectLst/>
                          <a:latin typeface="Cambria" panose="02040503050406030204" pitchFamily="18" charset="0"/>
                        </a:rPr>
                        <a:t>Bilgisayar İşletmeni</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fontAlgn="ctr"/>
                      <a:r>
                        <a:rPr lang="tr-TR" sz="1800" b="0" i="0" u="none" strike="noStrike" dirty="0">
                          <a:solidFill>
                            <a:srgbClr val="000000"/>
                          </a:solidFill>
                          <a:effectLst/>
                          <a:latin typeface="Cambria" panose="02040503050406030204" pitchFamily="18" charset="0"/>
                        </a:rPr>
                        <a:t> 1</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830943807"/>
                  </a:ext>
                </a:extLst>
              </a:tr>
              <a:tr h="86118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tr-TR" sz="1800" b="1" i="0" u="none" strike="noStrike" dirty="0">
                          <a:solidFill>
                            <a:srgbClr val="000000"/>
                          </a:solidFill>
                          <a:effectLst/>
                          <a:latin typeface="Cambria" panose="02040503050406030204" pitchFamily="18" charset="0"/>
                        </a:rPr>
                        <a:t>TOPLAM PERSONEL SAYISI</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algn="ctr" fontAlgn="b"/>
                      <a:r>
                        <a:rPr lang="tr-TR" sz="1800" b="1" i="0" u="none" strike="noStrike" dirty="0">
                          <a:solidFill>
                            <a:srgbClr val="000000"/>
                          </a:solidFill>
                          <a:effectLst/>
                          <a:latin typeface="Cambria" panose="02040503050406030204" pitchFamily="18" charset="0"/>
                        </a:rPr>
                        <a:t> 4 </a:t>
                      </a:r>
                    </a:p>
                  </a:txBody>
                  <a:tcPr marL="9525" marR="9525" marT="9525" marB="0" anchor="ctr">
                    <a:lnL w="12700" cap="flat" cmpd="sng" algn="ctr">
                      <a:solidFill>
                        <a:srgbClr val="4BACC6"/>
                      </a:solidFill>
                      <a:prstDash val="solid"/>
                      <a:round/>
                      <a:headEnd type="none" w="med" len="med"/>
                      <a:tailEnd type="none" w="med" len="med"/>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2888389714"/>
                  </a:ext>
                </a:extLst>
              </a:tr>
            </a:tbl>
          </a:graphicData>
        </a:graphic>
      </p:graphicFrame>
    </p:spTree>
    <p:extLst>
      <p:ext uri="{BB962C8B-B14F-4D97-AF65-F5344CB8AC3E}">
        <p14:creationId xmlns:p14="http://schemas.microsoft.com/office/powerpoint/2010/main" val="130747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8860-21E0-59E4-982F-D2043353DD8C}"/>
              </a:ext>
            </a:extLst>
          </p:cNvPr>
          <p:cNvSpPr>
            <a:spLocks noGrp="1"/>
          </p:cNvSpPr>
          <p:nvPr>
            <p:ph type="title"/>
          </p:nvPr>
        </p:nvSpPr>
        <p:spPr>
          <a:xfrm>
            <a:off x="225631" y="598735"/>
            <a:ext cx="10515600" cy="676284"/>
          </a:xfrm>
        </p:spPr>
        <p:txBody>
          <a:bodyPr>
            <a:noAutofit/>
          </a:bodyPr>
          <a:lstStyle/>
          <a:p>
            <a:pPr algn="ctr"/>
            <a:r>
              <a:rPr lang="tr-TR" sz="3000" b="1" dirty="0">
                <a:latin typeface="Cambria" panose="02040503050406030204" pitchFamily="18" charset="0"/>
                <a:ea typeface="Cambria" panose="02040503050406030204" pitchFamily="18" charset="0"/>
              </a:rPr>
              <a:t>BİLİMSEL ARAŞTIRMA PROJE SAYILARI VE ÖDENEKLERİ</a:t>
            </a:r>
          </a:p>
        </p:txBody>
      </p:sp>
      <p:pic>
        <p:nvPicPr>
          <p:cNvPr id="8" name="Resim 7">
            <a:extLst>
              <a:ext uri="{FF2B5EF4-FFF2-40B4-BE49-F238E27FC236}">
                <a16:creationId xmlns:a16="http://schemas.microsoft.com/office/drawing/2014/main" id="{A6FD680B-3FFB-2ED7-E5AF-6BD911AB1D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7718" y="167572"/>
            <a:ext cx="1224148" cy="1538611"/>
          </a:xfrm>
          <a:prstGeom prst="rect">
            <a:avLst/>
          </a:prstGeom>
        </p:spPr>
      </p:pic>
      <p:graphicFrame>
        <p:nvGraphicFramePr>
          <p:cNvPr id="9" name="Tablo 8">
            <a:extLst>
              <a:ext uri="{FF2B5EF4-FFF2-40B4-BE49-F238E27FC236}">
                <a16:creationId xmlns:a16="http://schemas.microsoft.com/office/drawing/2014/main" id="{23D514E8-2167-D245-F942-36165D7BAAB1}"/>
              </a:ext>
            </a:extLst>
          </p:cNvPr>
          <p:cNvGraphicFramePr>
            <a:graphicFrameLocks noGrp="1"/>
          </p:cNvGraphicFramePr>
          <p:nvPr>
            <p:extLst>
              <p:ext uri="{D42A27DB-BD31-4B8C-83A1-F6EECF244321}">
                <p14:modId xmlns:p14="http://schemas.microsoft.com/office/powerpoint/2010/main" val="1764695945"/>
              </p:ext>
            </p:extLst>
          </p:nvPr>
        </p:nvGraphicFramePr>
        <p:xfrm>
          <a:off x="906439" y="1746914"/>
          <a:ext cx="10972052" cy="3145992"/>
        </p:xfrm>
        <a:graphic>
          <a:graphicData uri="http://schemas.openxmlformats.org/drawingml/2006/table">
            <a:tbl>
              <a:tblPr firstRow="1" firstCol="1" bandRow="1" bandCol="1"/>
              <a:tblGrid>
                <a:gridCol w="1215846">
                  <a:extLst>
                    <a:ext uri="{9D8B030D-6E8A-4147-A177-3AD203B41FA5}">
                      <a16:colId xmlns:a16="http://schemas.microsoft.com/office/drawing/2014/main" val="2092785409"/>
                    </a:ext>
                  </a:extLst>
                </a:gridCol>
                <a:gridCol w="1497721">
                  <a:extLst>
                    <a:ext uri="{9D8B030D-6E8A-4147-A177-3AD203B41FA5}">
                      <a16:colId xmlns:a16="http://schemas.microsoft.com/office/drawing/2014/main" val="152609527"/>
                    </a:ext>
                  </a:extLst>
                </a:gridCol>
                <a:gridCol w="1220054">
                  <a:extLst>
                    <a:ext uri="{9D8B030D-6E8A-4147-A177-3AD203B41FA5}">
                      <a16:colId xmlns:a16="http://schemas.microsoft.com/office/drawing/2014/main" val="2554467338"/>
                    </a:ext>
                  </a:extLst>
                </a:gridCol>
                <a:gridCol w="1045460">
                  <a:extLst>
                    <a:ext uri="{9D8B030D-6E8A-4147-A177-3AD203B41FA5}">
                      <a16:colId xmlns:a16="http://schemas.microsoft.com/office/drawing/2014/main" val="239059111"/>
                    </a:ext>
                  </a:extLst>
                </a:gridCol>
                <a:gridCol w="1893187">
                  <a:extLst>
                    <a:ext uri="{9D8B030D-6E8A-4147-A177-3AD203B41FA5}">
                      <a16:colId xmlns:a16="http://schemas.microsoft.com/office/drawing/2014/main" val="2612826428"/>
                    </a:ext>
                  </a:extLst>
                </a:gridCol>
                <a:gridCol w="1821666">
                  <a:extLst>
                    <a:ext uri="{9D8B030D-6E8A-4147-A177-3AD203B41FA5}">
                      <a16:colId xmlns:a16="http://schemas.microsoft.com/office/drawing/2014/main" val="2699226115"/>
                    </a:ext>
                  </a:extLst>
                </a:gridCol>
                <a:gridCol w="2278118">
                  <a:extLst>
                    <a:ext uri="{9D8B030D-6E8A-4147-A177-3AD203B41FA5}">
                      <a16:colId xmlns:a16="http://schemas.microsoft.com/office/drawing/2014/main" val="1857629691"/>
                    </a:ext>
                  </a:extLst>
                </a:gridCol>
              </a:tblGrid>
              <a:tr h="712518">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Projeler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Önceki Yıldan Devrolan </a:t>
                      </a:r>
                      <a:b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b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Yıl İçinde Eklenen </a:t>
                      </a:r>
                      <a:b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b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Toplam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Yıl İçinde Tamamlanan Proje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Toplam Ödenek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Toplam Harcama</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3598912324"/>
                  </a:ext>
                </a:extLst>
              </a:tr>
              <a:tr h="326925">
                <a:tc>
                  <a:txBody>
                    <a:bodyPr/>
                    <a:lstStyle/>
                    <a:p>
                      <a:pPr>
                        <a:lnSpc>
                          <a:spcPct val="150000"/>
                        </a:lnSpc>
                        <a:spcAft>
                          <a:spcPts val="1000"/>
                        </a:spcAft>
                        <a:tabLst>
                          <a:tab pos="342900" algn="l"/>
                        </a:tabLst>
                      </a:pPr>
                      <a:r>
                        <a:rPr lang="tr-TR" sz="1500">
                          <a:effectLst/>
                          <a:latin typeface="Times New Roman" panose="02020603050405020304" pitchFamily="18" charset="0"/>
                          <a:ea typeface="Calibri" panose="020F0502020204030204" pitchFamily="34" charset="0"/>
                          <a:cs typeface="Times New Roman" panose="02020603050405020304" pitchFamily="18" charset="0"/>
                        </a:rPr>
                        <a:t>BAP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99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38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137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66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kern="1200" dirty="0">
                          <a:solidFill>
                            <a:schemeClr val="tx1"/>
                          </a:solidFill>
                          <a:effectLst/>
                          <a:latin typeface="Times New Roman" panose="02020603050405020304" pitchFamily="18" charset="0"/>
                          <a:ea typeface="+mn-ea"/>
                          <a:cs typeface="Times New Roman" panose="02020603050405020304" pitchFamily="18" charset="0"/>
                        </a:rPr>
                        <a:t>2.613.900,56 </a:t>
                      </a:r>
                      <a:r>
                        <a:rPr lang="tr-TR" sz="1500" b="1" kern="1200" dirty="0">
                          <a:solidFill>
                            <a:schemeClr val="tx1"/>
                          </a:solidFill>
                          <a:effectLst/>
                          <a:latin typeface="Times New Roman" panose="02020603050405020304" pitchFamily="18" charset="0"/>
                          <a:ea typeface="+mn-ea"/>
                          <a:cs typeface="Times New Roman" panose="02020603050405020304" pitchFamily="18" charset="0"/>
                        </a:rPr>
                        <a:t>₺</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kern="1200" dirty="0">
                          <a:solidFill>
                            <a:schemeClr val="tx1"/>
                          </a:solidFill>
                          <a:effectLst/>
                          <a:latin typeface="Times New Roman" panose="02020603050405020304" pitchFamily="18" charset="0"/>
                          <a:ea typeface="+mn-ea"/>
                          <a:cs typeface="Times New Roman" panose="02020603050405020304" pitchFamily="18" charset="0"/>
                        </a:rPr>
                        <a:t>1.460.755,52 </a:t>
                      </a:r>
                      <a:r>
                        <a:rPr lang="tr-TR" sz="1500" b="1" kern="1200" dirty="0">
                          <a:solidFill>
                            <a:schemeClr val="tx1"/>
                          </a:solidFill>
                          <a:effectLst/>
                          <a:latin typeface="Times New Roman" panose="02020603050405020304" pitchFamily="18" charset="0"/>
                          <a:ea typeface="+mn-ea"/>
                          <a:cs typeface="Times New Roman" panose="02020603050405020304" pitchFamily="18" charset="0"/>
                        </a:rPr>
                        <a:t>₺</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4148087"/>
                  </a:ext>
                </a:extLst>
              </a:tr>
              <a:tr h="326925">
                <a:tc>
                  <a:txBody>
                    <a:bodyPr/>
                    <a:lstStyle/>
                    <a:p>
                      <a:pPr>
                        <a:lnSpc>
                          <a:spcPct val="150000"/>
                        </a:lnSpc>
                        <a:spcAft>
                          <a:spcPts val="1000"/>
                        </a:spcAft>
                        <a:tabLst>
                          <a:tab pos="342900" algn="l"/>
                        </a:tabLst>
                      </a:pPr>
                      <a:r>
                        <a:rPr lang="tr-TR" sz="1500">
                          <a:effectLst/>
                          <a:latin typeface="Times New Roman" panose="02020603050405020304" pitchFamily="18" charset="0"/>
                          <a:ea typeface="Calibri" panose="020F0502020204030204" pitchFamily="34" charset="0"/>
                          <a:cs typeface="Times New Roman" panose="02020603050405020304" pitchFamily="18" charset="0"/>
                        </a:rPr>
                        <a:t>TÜBİTAK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7</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6 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800" kern="1200" dirty="0">
                          <a:solidFill>
                            <a:schemeClr val="tx1"/>
                          </a:solidFill>
                          <a:effectLst/>
                          <a:latin typeface="+mn-lt"/>
                          <a:ea typeface="+mn-ea"/>
                          <a:cs typeface="+mn-cs"/>
                        </a:rPr>
                        <a:t>4.556.184,62 </a:t>
                      </a:r>
                      <a:r>
                        <a:rPr lang="tr-TR" sz="1800" b="1" kern="1200" dirty="0">
                          <a:solidFill>
                            <a:schemeClr val="tx1"/>
                          </a:solidFill>
                          <a:effectLst/>
                          <a:latin typeface="+mn-lt"/>
                          <a:ea typeface="+mn-ea"/>
                          <a:cs typeface="+mn-cs"/>
                        </a:rPr>
                        <a:t>₺</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800" kern="1200" dirty="0">
                          <a:solidFill>
                            <a:schemeClr val="tx1"/>
                          </a:solidFill>
                          <a:effectLst/>
                          <a:latin typeface="+mn-lt"/>
                          <a:ea typeface="+mn-ea"/>
                          <a:cs typeface="+mn-cs"/>
                        </a:rPr>
                        <a:t>2.908.247,88 </a:t>
                      </a:r>
                      <a:r>
                        <a:rPr lang="tr-TR" sz="1800" b="1" kern="1200" dirty="0">
                          <a:solidFill>
                            <a:schemeClr val="tx1"/>
                          </a:solidFill>
                          <a:effectLst/>
                          <a:latin typeface="+mn-lt"/>
                          <a:ea typeface="+mn-ea"/>
                          <a:cs typeface="+mn-cs"/>
                        </a:rPr>
                        <a:t>₺</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0630591"/>
                  </a:ext>
                </a:extLst>
              </a:tr>
              <a:tr h="326925">
                <a:tc>
                  <a:txBody>
                    <a:bodyPr/>
                    <a:lstStyle/>
                    <a:p>
                      <a:pPr>
                        <a:lnSpc>
                          <a:spcPct val="150000"/>
                        </a:lnSpc>
                        <a:spcAft>
                          <a:spcPts val="1000"/>
                        </a:spcAft>
                        <a:tabLst>
                          <a:tab pos="342900" algn="l"/>
                        </a:tabLst>
                      </a:pPr>
                      <a:r>
                        <a:rPr lang="tr-TR" sz="1500">
                          <a:effectLst/>
                          <a:latin typeface="Times New Roman" panose="02020603050405020304" pitchFamily="18" charset="0"/>
                          <a:ea typeface="Calibri" panose="020F0502020204030204" pitchFamily="34" charset="0"/>
                          <a:cs typeface="Times New Roman" panose="02020603050405020304" pitchFamily="18" charset="0"/>
                        </a:rPr>
                        <a:t>AB</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800" kern="1200" dirty="0">
                          <a:solidFill>
                            <a:schemeClr val="tx1"/>
                          </a:solidFill>
                          <a:effectLst/>
                          <a:latin typeface="+mn-lt"/>
                          <a:ea typeface="+mn-ea"/>
                          <a:cs typeface="+mn-cs"/>
                        </a:rPr>
                        <a:t>212.955,00 EURO</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1800" kern="1200" dirty="0">
                          <a:solidFill>
                            <a:schemeClr val="tx1"/>
                          </a:solidFill>
                          <a:effectLst/>
                          <a:latin typeface="+mn-lt"/>
                          <a:ea typeface="+mn-ea"/>
                          <a:cs typeface="+mn-cs"/>
                        </a:rPr>
                        <a:t>120.414,00 EURO</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62974177"/>
                  </a:ext>
                </a:extLst>
              </a:tr>
              <a:tr h="326925">
                <a:tc>
                  <a:txBody>
                    <a:bodyPr/>
                    <a:lstStyle/>
                    <a:p>
                      <a:pP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MARKA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800" kern="1200" dirty="0">
                          <a:solidFill>
                            <a:schemeClr val="tx1"/>
                          </a:solidFill>
                          <a:effectLst/>
                          <a:latin typeface="+mn-lt"/>
                          <a:ea typeface="+mn-ea"/>
                          <a:cs typeface="+mn-cs"/>
                        </a:rPr>
                        <a:t>2.940.828,90 </a:t>
                      </a:r>
                      <a:r>
                        <a:rPr lang="tr-TR" sz="1800" b="1" kern="1200" dirty="0">
                          <a:solidFill>
                            <a:schemeClr val="tx1"/>
                          </a:solidFill>
                          <a:effectLst/>
                          <a:latin typeface="+mn-lt"/>
                          <a:ea typeface="+mn-ea"/>
                          <a:cs typeface="+mn-cs"/>
                        </a:rPr>
                        <a:t>₺</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800" kern="1200" dirty="0">
                          <a:solidFill>
                            <a:schemeClr val="tx1"/>
                          </a:solidFill>
                          <a:effectLst/>
                          <a:latin typeface="+mn-lt"/>
                          <a:ea typeface="+mn-ea"/>
                          <a:cs typeface="+mn-cs"/>
                        </a:rPr>
                        <a:t>1.474.696,95 </a:t>
                      </a:r>
                      <a:r>
                        <a:rPr lang="tr-TR" sz="1800" b="1" kern="1200" dirty="0">
                          <a:solidFill>
                            <a:schemeClr val="tx1"/>
                          </a:solidFill>
                          <a:effectLst/>
                          <a:latin typeface="+mn-lt"/>
                          <a:ea typeface="+mn-ea"/>
                          <a:cs typeface="+mn-cs"/>
                        </a:rPr>
                        <a:t>₺</a:t>
                      </a: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80498603"/>
                  </a:ext>
                </a:extLst>
              </a:tr>
              <a:tr h="326925">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tab pos="342900" algn="l"/>
                        </a:tabLst>
                        <a:defRPr/>
                      </a:pPr>
                      <a:r>
                        <a:rPr lang="tr-TR" sz="1800" b="1" kern="1200" dirty="0">
                          <a:solidFill>
                            <a:schemeClr val="tx1"/>
                          </a:solidFill>
                          <a:effectLst/>
                          <a:latin typeface="+mn-lt"/>
                          <a:ea typeface="+mn-ea"/>
                          <a:cs typeface="+mn-cs"/>
                        </a:rPr>
                        <a:t>10.110.914,08 ₺ 212.955,00 EURO</a:t>
                      </a:r>
                      <a:endParaRPr lang="tr-TR" sz="1800" kern="1200" dirty="0">
                        <a:solidFill>
                          <a:schemeClr val="tx1"/>
                        </a:solidFill>
                        <a:effectLst/>
                        <a:latin typeface="+mn-lt"/>
                        <a:ea typeface="+mn-ea"/>
                        <a:cs typeface="+mn-cs"/>
                      </a:endParaRPr>
                    </a:p>
                    <a:p>
                      <a:pPr algn="ctr">
                        <a:lnSpc>
                          <a:spcPct val="115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800" b="1" kern="1200" dirty="0">
                          <a:solidFill>
                            <a:schemeClr val="tx1"/>
                          </a:solidFill>
                          <a:effectLst/>
                          <a:latin typeface="+mn-lt"/>
                          <a:ea typeface="+mn-ea"/>
                          <a:cs typeface="+mn-cs"/>
                        </a:rPr>
                        <a:t>5.843.700,35 ₺ 120.414,00 EURO</a:t>
                      </a: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1557221"/>
                  </a:ext>
                </a:extLst>
              </a:tr>
            </a:tbl>
          </a:graphicData>
        </a:graphic>
      </p:graphicFrame>
      <p:sp>
        <p:nvSpPr>
          <p:cNvPr id="3" name="Metin kutusu 2">
            <a:extLst>
              <a:ext uri="{FF2B5EF4-FFF2-40B4-BE49-F238E27FC236}">
                <a16:creationId xmlns:a16="http://schemas.microsoft.com/office/drawing/2014/main" id="{672B81D2-FFDD-D553-BFA1-9551DF3F3977}"/>
              </a:ext>
            </a:extLst>
          </p:cNvPr>
          <p:cNvSpPr txBox="1"/>
          <p:nvPr/>
        </p:nvSpPr>
        <p:spPr>
          <a:xfrm>
            <a:off x="1365662" y="5170830"/>
            <a:ext cx="8027720" cy="923330"/>
          </a:xfrm>
          <a:prstGeom prst="rect">
            <a:avLst/>
          </a:prstGeom>
          <a:noFill/>
        </p:spPr>
        <p:txBody>
          <a:bodyPr wrap="square" rtlCol="0">
            <a:spAutoFit/>
          </a:bodyPr>
          <a:lstStyle/>
          <a:p>
            <a:r>
              <a:rPr lang="tr-TR" dirty="0"/>
              <a:t>Sosyal Bilimler alanındaki BAP proje sayısı: 6</a:t>
            </a:r>
          </a:p>
          <a:p>
            <a:r>
              <a:rPr lang="tr-TR" dirty="0"/>
              <a:t>Fen Bilimleri alanındaki BAP proje sayısı: 131</a:t>
            </a:r>
          </a:p>
          <a:p>
            <a:r>
              <a:rPr lang="tr-TR" dirty="0"/>
              <a:t>Bölge ihtiyaçlarına yönelik bilimsel proje sayısı: 12</a:t>
            </a:r>
          </a:p>
        </p:txBody>
      </p:sp>
    </p:spTree>
    <p:extLst>
      <p:ext uri="{BB962C8B-B14F-4D97-AF65-F5344CB8AC3E}">
        <p14:creationId xmlns:p14="http://schemas.microsoft.com/office/powerpoint/2010/main" val="2888135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8860-21E0-59E4-982F-D2043353DD8C}"/>
              </a:ext>
            </a:extLst>
          </p:cNvPr>
          <p:cNvSpPr>
            <a:spLocks noGrp="1"/>
          </p:cNvSpPr>
          <p:nvPr>
            <p:ph type="title"/>
          </p:nvPr>
        </p:nvSpPr>
        <p:spPr>
          <a:xfrm>
            <a:off x="225631" y="598735"/>
            <a:ext cx="10515600" cy="676284"/>
          </a:xfrm>
        </p:spPr>
        <p:txBody>
          <a:bodyPr>
            <a:noAutofit/>
          </a:bodyPr>
          <a:lstStyle/>
          <a:p>
            <a:pPr algn="ctr"/>
            <a:r>
              <a:rPr lang="tr-TR" sz="3000" b="1" dirty="0">
                <a:latin typeface="Cambria" panose="02040503050406030204" pitchFamily="18" charset="0"/>
                <a:ea typeface="Cambria" panose="02040503050406030204" pitchFamily="18" charset="0"/>
              </a:rPr>
              <a:t>BAP DESTEKLİ PROJE SAYILARI VE ÖDENEKLERİ</a:t>
            </a:r>
          </a:p>
        </p:txBody>
      </p:sp>
      <p:pic>
        <p:nvPicPr>
          <p:cNvPr id="8" name="Resim 7">
            <a:extLst>
              <a:ext uri="{FF2B5EF4-FFF2-40B4-BE49-F238E27FC236}">
                <a16:creationId xmlns:a16="http://schemas.microsoft.com/office/drawing/2014/main" id="{A6FD680B-3FFB-2ED7-E5AF-6BD911AB1D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7718" y="167572"/>
            <a:ext cx="1224148" cy="1538611"/>
          </a:xfrm>
          <a:prstGeom prst="rect">
            <a:avLst/>
          </a:prstGeom>
        </p:spPr>
      </p:pic>
      <p:graphicFrame>
        <p:nvGraphicFramePr>
          <p:cNvPr id="9" name="Tablo 8">
            <a:extLst>
              <a:ext uri="{FF2B5EF4-FFF2-40B4-BE49-F238E27FC236}">
                <a16:creationId xmlns:a16="http://schemas.microsoft.com/office/drawing/2014/main" id="{23D514E8-2167-D245-F942-36165D7BAAB1}"/>
              </a:ext>
            </a:extLst>
          </p:cNvPr>
          <p:cNvGraphicFramePr>
            <a:graphicFrameLocks noGrp="1"/>
          </p:cNvGraphicFramePr>
          <p:nvPr>
            <p:extLst>
              <p:ext uri="{D42A27DB-BD31-4B8C-83A1-F6EECF244321}">
                <p14:modId xmlns:p14="http://schemas.microsoft.com/office/powerpoint/2010/main" val="1981273184"/>
              </p:ext>
            </p:extLst>
          </p:nvPr>
        </p:nvGraphicFramePr>
        <p:xfrm>
          <a:off x="838200" y="1828801"/>
          <a:ext cx="10515600" cy="2605890"/>
        </p:xfrm>
        <a:graphic>
          <a:graphicData uri="http://schemas.openxmlformats.org/drawingml/2006/table">
            <a:tbl>
              <a:tblPr firstRow="1" firstCol="1" bandRow="1" bandCol="1"/>
              <a:tblGrid>
                <a:gridCol w="1572491">
                  <a:extLst>
                    <a:ext uri="{9D8B030D-6E8A-4147-A177-3AD203B41FA5}">
                      <a16:colId xmlns:a16="http://schemas.microsoft.com/office/drawing/2014/main" val="2092785409"/>
                    </a:ext>
                  </a:extLst>
                </a:gridCol>
                <a:gridCol w="1141076">
                  <a:extLst>
                    <a:ext uri="{9D8B030D-6E8A-4147-A177-3AD203B41FA5}">
                      <a16:colId xmlns:a16="http://schemas.microsoft.com/office/drawing/2014/main" val="152609527"/>
                    </a:ext>
                  </a:extLst>
                </a:gridCol>
                <a:gridCol w="1220054">
                  <a:extLst>
                    <a:ext uri="{9D8B030D-6E8A-4147-A177-3AD203B41FA5}">
                      <a16:colId xmlns:a16="http://schemas.microsoft.com/office/drawing/2014/main" val="2554467338"/>
                    </a:ext>
                  </a:extLst>
                </a:gridCol>
                <a:gridCol w="1080339">
                  <a:extLst>
                    <a:ext uri="{9D8B030D-6E8A-4147-A177-3AD203B41FA5}">
                      <a16:colId xmlns:a16="http://schemas.microsoft.com/office/drawing/2014/main" val="239059111"/>
                    </a:ext>
                  </a:extLst>
                </a:gridCol>
                <a:gridCol w="1858308">
                  <a:extLst>
                    <a:ext uri="{9D8B030D-6E8A-4147-A177-3AD203B41FA5}">
                      <a16:colId xmlns:a16="http://schemas.microsoft.com/office/drawing/2014/main" val="2612826428"/>
                    </a:ext>
                  </a:extLst>
                </a:gridCol>
                <a:gridCol w="1821666">
                  <a:extLst>
                    <a:ext uri="{9D8B030D-6E8A-4147-A177-3AD203B41FA5}">
                      <a16:colId xmlns:a16="http://schemas.microsoft.com/office/drawing/2014/main" val="2699226115"/>
                    </a:ext>
                  </a:extLst>
                </a:gridCol>
                <a:gridCol w="1821666">
                  <a:extLst>
                    <a:ext uri="{9D8B030D-6E8A-4147-A177-3AD203B41FA5}">
                      <a16:colId xmlns:a16="http://schemas.microsoft.com/office/drawing/2014/main" val="1857629691"/>
                    </a:ext>
                  </a:extLst>
                </a:gridCol>
              </a:tblGrid>
              <a:tr h="712518">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Projeler99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Önceki Yıldan Devrolan </a:t>
                      </a:r>
                      <a:b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b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Sayısı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Yıl İçinde Eklenen </a:t>
                      </a:r>
                      <a:b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b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Sayısı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Toplam Proje Sayısı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Yıl İçinde Tamamlanan Proje Sayısı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Toplam Ödenek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Toplam Harcama (2022)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3598912324"/>
                  </a:ext>
                </a:extLst>
              </a:tr>
              <a:tr h="326925">
                <a:tc>
                  <a:txBody>
                    <a:bodyPr/>
                    <a:lstStyle/>
                    <a:p>
                      <a:pP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Araştırma Projesi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45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60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25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1.793.825,75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1.130.196,83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288742"/>
                  </a:ext>
                </a:extLst>
              </a:tr>
              <a:tr h="372942">
                <a:tc>
                  <a:txBody>
                    <a:bodyPr/>
                    <a:lstStyle/>
                    <a:p>
                      <a:pP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Yüksek Lisans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45 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19 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64 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33 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652.203,20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238.907,70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4148087"/>
                  </a:ext>
                </a:extLst>
              </a:tr>
              <a:tr h="436098">
                <a:tc>
                  <a:txBody>
                    <a:bodyPr/>
                    <a:lstStyle/>
                    <a:p>
                      <a:pP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Doktora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9</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4</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 13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8</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167.871,61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91.650,99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0630591"/>
                  </a:ext>
                </a:extLst>
              </a:tr>
              <a:tr h="326925">
                <a:tc>
                  <a:txBody>
                    <a:bodyPr/>
                    <a:lstStyle/>
                    <a:p>
                      <a:pPr algn="ctr">
                        <a:lnSpc>
                          <a:spcPct val="150000"/>
                        </a:lnSpc>
                        <a:spcAft>
                          <a:spcPts val="1000"/>
                        </a:spcAft>
                        <a:tabLst>
                          <a:tab pos="342900" algn="l"/>
                        </a:tabLst>
                      </a:pPr>
                      <a:r>
                        <a:rPr lang="tr-TR" sz="1500" b="1">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5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99</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38</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137 </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66</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500" dirty="0">
                          <a:effectLst/>
                          <a:latin typeface="Times New Roman" panose="02020603050405020304" pitchFamily="18" charset="0"/>
                          <a:ea typeface="Calibri" panose="020F0502020204030204" pitchFamily="34" charset="0"/>
                          <a:cs typeface="Times New Roman" panose="02020603050405020304" pitchFamily="18" charset="0"/>
                        </a:rPr>
                        <a:t>2.613.900,56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500" b="0" dirty="0">
                          <a:effectLst/>
                          <a:latin typeface="Times New Roman" panose="02020603050405020304" pitchFamily="18" charset="0"/>
                          <a:ea typeface="Calibri" panose="020F0502020204030204" pitchFamily="34" charset="0"/>
                          <a:cs typeface="Times New Roman" panose="02020603050405020304" pitchFamily="18" charset="0"/>
                        </a:rPr>
                        <a:t>1.460.755,52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1557221"/>
                  </a:ext>
                </a:extLst>
              </a:tr>
            </a:tbl>
          </a:graphicData>
        </a:graphic>
      </p:graphicFrame>
    </p:spTree>
    <p:extLst>
      <p:ext uri="{BB962C8B-B14F-4D97-AF65-F5344CB8AC3E}">
        <p14:creationId xmlns:p14="http://schemas.microsoft.com/office/powerpoint/2010/main" val="3907839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8860-21E0-59E4-982F-D2043353DD8C}"/>
              </a:ext>
            </a:extLst>
          </p:cNvPr>
          <p:cNvSpPr>
            <a:spLocks noGrp="1"/>
          </p:cNvSpPr>
          <p:nvPr>
            <p:ph type="title"/>
          </p:nvPr>
        </p:nvSpPr>
        <p:spPr>
          <a:xfrm>
            <a:off x="225631" y="477784"/>
            <a:ext cx="10515600" cy="459093"/>
          </a:xfrm>
        </p:spPr>
        <p:txBody>
          <a:bodyPr>
            <a:noAutofit/>
          </a:bodyPr>
          <a:lstStyle/>
          <a:p>
            <a:pPr algn="ctr"/>
            <a:r>
              <a:rPr lang="tr-TR" sz="3000" b="1" dirty="0">
                <a:latin typeface="Cambria" panose="02040503050406030204" pitchFamily="18" charset="0"/>
                <a:ea typeface="Cambria" panose="02040503050406030204" pitchFamily="18" charset="0"/>
              </a:rPr>
              <a:t>TÜBİTAK DESTEKLİ PROJE SAYILARI VE ÖDENEKLERİ</a:t>
            </a:r>
          </a:p>
        </p:txBody>
      </p:sp>
      <p:pic>
        <p:nvPicPr>
          <p:cNvPr id="8" name="Resim 7">
            <a:extLst>
              <a:ext uri="{FF2B5EF4-FFF2-40B4-BE49-F238E27FC236}">
                <a16:creationId xmlns:a16="http://schemas.microsoft.com/office/drawing/2014/main" id="{A6FD680B-3FFB-2ED7-E5AF-6BD911AB1D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7718" y="167572"/>
            <a:ext cx="1224148" cy="1538611"/>
          </a:xfrm>
          <a:prstGeom prst="rect">
            <a:avLst/>
          </a:prstGeom>
        </p:spPr>
      </p:pic>
      <p:graphicFrame>
        <p:nvGraphicFramePr>
          <p:cNvPr id="9" name="Tablo 8">
            <a:extLst>
              <a:ext uri="{FF2B5EF4-FFF2-40B4-BE49-F238E27FC236}">
                <a16:creationId xmlns:a16="http://schemas.microsoft.com/office/drawing/2014/main" id="{23D514E8-2167-D245-F942-36165D7BAAB1}"/>
              </a:ext>
            </a:extLst>
          </p:cNvPr>
          <p:cNvGraphicFramePr>
            <a:graphicFrameLocks noGrp="1"/>
          </p:cNvGraphicFramePr>
          <p:nvPr>
            <p:extLst>
              <p:ext uri="{D42A27DB-BD31-4B8C-83A1-F6EECF244321}">
                <p14:modId xmlns:p14="http://schemas.microsoft.com/office/powerpoint/2010/main" val="3549204138"/>
              </p:ext>
            </p:extLst>
          </p:nvPr>
        </p:nvGraphicFramePr>
        <p:xfrm>
          <a:off x="873956" y="936877"/>
          <a:ext cx="9740703" cy="5327998"/>
        </p:xfrm>
        <a:graphic>
          <a:graphicData uri="http://schemas.openxmlformats.org/drawingml/2006/table">
            <a:tbl>
              <a:tblPr firstRow="1" firstCol="1" bandRow="1" bandCol="1"/>
              <a:tblGrid>
                <a:gridCol w="3787788">
                  <a:extLst>
                    <a:ext uri="{9D8B030D-6E8A-4147-A177-3AD203B41FA5}">
                      <a16:colId xmlns:a16="http://schemas.microsoft.com/office/drawing/2014/main" val="2092785409"/>
                    </a:ext>
                  </a:extLst>
                </a:gridCol>
                <a:gridCol w="1475307">
                  <a:extLst>
                    <a:ext uri="{9D8B030D-6E8A-4147-A177-3AD203B41FA5}">
                      <a16:colId xmlns:a16="http://schemas.microsoft.com/office/drawing/2014/main" val="152609527"/>
                    </a:ext>
                  </a:extLst>
                </a:gridCol>
                <a:gridCol w="1277396">
                  <a:extLst>
                    <a:ext uri="{9D8B030D-6E8A-4147-A177-3AD203B41FA5}">
                      <a16:colId xmlns:a16="http://schemas.microsoft.com/office/drawing/2014/main" val="2554467338"/>
                    </a:ext>
                  </a:extLst>
                </a:gridCol>
                <a:gridCol w="1519429">
                  <a:extLst>
                    <a:ext uri="{9D8B030D-6E8A-4147-A177-3AD203B41FA5}">
                      <a16:colId xmlns:a16="http://schemas.microsoft.com/office/drawing/2014/main" val="239059111"/>
                    </a:ext>
                  </a:extLst>
                </a:gridCol>
                <a:gridCol w="1680783">
                  <a:extLst>
                    <a:ext uri="{9D8B030D-6E8A-4147-A177-3AD203B41FA5}">
                      <a16:colId xmlns:a16="http://schemas.microsoft.com/office/drawing/2014/main" val="2612826428"/>
                    </a:ext>
                  </a:extLst>
                </a:gridCol>
              </a:tblGrid>
              <a:tr h="465645">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Adı</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Yürütücüsü</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Ödeneği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Harcanan (2022)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Durumu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3598912324"/>
                  </a:ext>
                </a:extLst>
              </a:tr>
              <a:tr h="469072">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Makrogözenekli-Fonksiyonel </a:t>
                      </a:r>
                      <a:r>
                        <a:rPr lang="tr-TR" sz="900" b="1" dirty="0" err="1">
                          <a:effectLst/>
                          <a:latin typeface="Times New Roman" panose="02020603050405020304" pitchFamily="18" charset="0"/>
                          <a:ea typeface="Calibri" panose="020F0502020204030204" pitchFamily="34" charset="0"/>
                        </a:rPr>
                        <a:t>Polidisiklopentadien</a:t>
                      </a:r>
                      <a:r>
                        <a:rPr lang="tr-TR" sz="900" b="1" dirty="0">
                          <a:effectLst/>
                          <a:latin typeface="Times New Roman" panose="02020603050405020304" pitchFamily="18" charset="0"/>
                          <a:ea typeface="Calibri" panose="020F0502020204030204" pitchFamily="34" charset="0"/>
                        </a:rPr>
                        <a:t>/</a:t>
                      </a:r>
                      <a:r>
                        <a:rPr lang="tr-TR" sz="900" b="1" dirty="0" err="1">
                          <a:effectLst/>
                          <a:latin typeface="Times New Roman" panose="02020603050405020304" pitchFamily="18" charset="0"/>
                          <a:ea typeface="Calibri" panose="020F0502020204030204" pitchFamily="34" charset="0"/>
                        </a:rPr>
                        <a:t>Sellüloz</a:t>
                      </a:r>
                      <a:r>
                        <a:rPr lang="tr-TR" sz="900" b="1" dirty="0">
                          <a:effectLst/>
                          <a:latin typeface="Times New Roman" panose="02020603050405020304" pitchFamily="18" charset="0"/>
                          <a:ea typeface="Calibri" panose="020F0502020204030204" pitchFamily="34" charset="0"/>
                        </a:rPr>
                        <a:t> </a:t>
                      </a:r>
                      <a:r>
                        <a:rPr lang="tr-TR" sz="900" b="1" dirty="0" err="1">
                          <a:effectLst/>
                          <a:latin typeface="Times New Roman" panose="02020603050405020304" pitchFamily="18" charset="0"/>
                          <a:ea typeface="Calibri" panose="020F0502020204030204" pitchFamily="34" charset="0"/>
                        </a:rPr>
                        <a:t>Nanokristal</a:t>
                      </a:r>
                      <a:r>
                        <a:rPr lang="tr-TR" sz="900" b="1" dirty="0">
                          <a:effectLst/>
                          <a:latin typeface="Times New Roman" panose="02020603050405020304" pitchFamily="18" charset="0"/>
                          <a:ea typeface="Calibri" panose="020F0502020204030204" pitchFamily="34" charset="0"/>
                        </a:rPr>
                        <a:t> ((</a:t>
                      </a:r>
                      <a:r>
                        <a:rPr lang="tr-TR" sz="900" b="1" dirty="0" err="1">
                          <a:effectLst/>
                          <a:latin typeface="Times New Roman" panose="02020603050405020304" pitchFamily="18" charset="0"/>
                          <a:ea typeface="Calibri" panose="020F0502020204030204" pitchFamily="34" charset="0"/>
                        </a:rPr>
                        <a:t>PoliDCPD</a:t>
                      </a:r>
                      <a:r>
                        <a:rPr lang="tr-TR" sz="900" b="1" dirty="0">
                          <a:effectLst/>
                          <a:latin typeface="Times New Roman" panose="02020603050405020304" pitchFamily="18" charset="0"/>
                          <a:ea typeface="Calibri" panose="020F0502020204030204" pitchFamily="34" charset="0"/>
                        </a:rPr>
                        <a:t>/CNC) </a:t>
                      </a:r>
                      <a:r>
                        <a:rPr lang="tr-TR" sz="900" b="1" dirty="0" err="1">
                          <a:effectLst/>
                          <a:latin typeface="Times New Roman" panose="02020603050405020304" pitchFamily="18" charset="0"/>
                          <a:ea typeface="Calibri" panose="020F0502020204030204" pitchFamily="34" charset="0"/>
                        </a:rPr>
                        <a:t>PoliHIPE</a:t>
                      </a:r>
                      <a:r>
                        <a:rPr lang="tr-TR" sz="900" b="1" dirty="0">
                          <a:effectLst/>
                          <a:latin typeface="Times New Roman" panose="02020603050405020304" pitchFamily="18" charset="0"/>
                          <a:ea typeface="Calibri" panose="020F0502020204030204" pitchFamily="34" charset="0"/>
                        </a:rPr>
                        <a:t> Nanokompozitleri: Yapının ve Mekanik Özelliklerin Ayarlanması ve Kirletici Giderim Etkinlikleri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EMİNE HİLAL MERT</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97.740,00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84.172,96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dirty="0">
                          <a:effectLst/>
                          <a:latin typeface="Times New Roman" panose="02020603050405020304" pitchFamily="18" charset="0"/>
                          <a:ea typeface="Calibri" panose="020F0502020204030204" pitchFamily="34" charset="0"/>
                        </a:rPr>
                        <a:t>TAMAMLANDI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288742"/>
                  </a:ext>
                </a:extLst>
              </a:tr>
              <a:tr h="727764">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Savunma Sektörüne Yönelik Yüksek Performans Radar Sinyalini Soğurma Özelliğine Sahip Poliüretan Köpük </a:t>
                      </a:r>
                      <a:r>
                        <a:rPr lang="tr-TR" sz="900" b="1" dirty="0" err="1">
                          <a:effectLst/>
                          <a:latin typeface="Times New Roman" panose="02020603050405020304" pitchFamily="18" charset="0"/>
                          <a:ea typeface="Calibri" panose="020F0502020204030204" pitchFamily="34" charset="0"/>
                        </a:rPr>
                        <a:t>Kompozitlerin</a:t>
                      </a:r>
                      <a:r>
                        <a:rPr lang="tr-TR" sz="900" b="1" dirty="0">
                          <a:effectLst/>
                          <a:latin typeface="Times New Roman" panose="02020603050405020304" pitchFamily="18" charset="0"/>
                          <a:ea typeface="Calibri" panose="020F0502020204030204" pitchFamily="34" charset="0"/>
                        </a:rPr>
                        <a:t> Geliştirilmesi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ALPER KAŞGÖZ</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 </a:t>
                      </a:r>
                      <a:endParaRPr lang="tr-TR" sz="1100" strike="noStrike" dirty="0">
                        <a:effectLst/>
                        <a:latin typeface="Times New Roman" panose="02020603050405020304" pitchFamily="18" charset="0"/>
                        <a:ea typeface="Calibri" panose="020F0502020204030204" pitchFamily="34" charset="0"/>
                      </a:endParaRPr>
                    </a:p>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844.450,00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 </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a:effectLst/>
                          <a:latin typeface="Times New Roman" panose="02020603050405020304" pitchFamily="18" charset="0"/>
                          <a:ea typeface="Calibri" panose="020F0502020204030204" pitchFamily="34" charset="0"/>
                        </a:rPr>
                        <a:t>803.325,25 </a:t>
                      </a:r>
                      <a:r>
                        <a:rPr lang="tr-TR" sz="900" b="1" strike="noStrike">
                          <a:solidFill>
                            <a:srgbClr val="000000"/>
                          </a:solidFill>
                          <a:effectLst/>
                          <a:latin typeface="Times New Roman" panose="02020603050405020304" pitchFamily="18" charset="0"/>
                          <a:ea typeface="Times New Roman" panose="02020603050405020304" pitchFamily="18" charset="0"/>
                        </a:rPr>
                        <a:t>₺</a:t>
                      </a:r>
                      <a:endParaRPr lang="tr-TR" sz="900" strike="noStrike">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TAMAMLANDI</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4148087"/>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Görünür Bölge Işınları </a:t>
                      </a:r>
                      <a:r>
                        <a:rPr lang="tr-TR" sz="900" b="1" dirty="0" err="1">
                          <a:effectLst/>
                          <a:latin typeface="Times New Roman" panose="02020603050405020304" pitchFamily="18" charset="0"/>
                          <a:ea typeface="Calibri" panose="020F0502020204030204" pitchFamily="34" charset="0"/>
                        </a:rPr>
                        <a:t>Ile</a:t>
                      </a:r>
                      <a:r>
                        <a:rPr lang="tr-TR" sz="900" b="1" dirty="0">
                          <a:effectLst/>
                          <a:latin typeface="Times New Roman" panose="02020603050405020304" pitchFamily="18" charset="0"/>
                          <a:ea typeface="Calibri" panose="020F0502020204030204" pitchFamily="34" charset="0"/>
                        </a:rPr>
                        <a:t> Hızlı Kürlenen Epoksi Matrisli Elyaf Takviyeli Kompozitlerin Geliştirilmesi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MEHMET ATİLLA TAŞDELEN</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44.970,00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44.630,12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TAMAMLANDI</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0630591"/>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Otomotiv Sektörüne Yönelik Şekil Hafıza Özellikli </a:t>
                      </a:r>
                      <a:r>
                        <a:rPr lang="tr-TR" sz="900" b="1" dirty="0" err="1">
                          <a:effectLst/>
                          <a:latin typeface="Times New Roman" panose="02020603050405020304" pitchFamily="18" charset="0"/>
                          <a:ea typeface="Calibri" panose="020F0502020204030204" pitchFamily="34" charset="0"/>
                        </a:rPr>
                        <a:t>Polipropilen</a:t>
                      </a:r>
                      <a:r>
                        <a:rPr lang="tr-TR" sz="900" b="1" dirty="0">
                          <a:effectLst/>
                          <a:latin typeface="Times New Roman" panose="02020603050405020304" pitchFamily="18" charset="0"/>
                          <a:ea typeface="Calibri" panose="020F0502020204030204" pitchFamily="34" charset="0"/>
                        </a:rPr>
                        <a:t> (</a:t>
                      </a:r>
                      <a:r>
                        <a:rPr lang="tr-TR" sz="900" b="1" dirty="0" err="1">
                          <a:effectLst/>
                          <a:latin typeface="Times New Roman" panose="02020603050405020304" pitchFamily="18" charset="0"/>
                          <a:ea typeface="Calibri" panose="020F0502020204030204" pitchFamily="34" charset="0"/>
                        </a:rPr>
                        <a:t>Pp</a:t>
                      </a:r>
                      <a:r>
                        <a:rPr lang="tr-TR" sz="900" b="1" dirty="0">
                          <a:effectLst/>
                          <a:latin typeface="Times New Roman" panose="02020603050405020304" pitchFamily="18" charset="0"/>
                          <a:ea typeface="Calibri" panose="020F0502020204030204" pitchFamily="34" charset="0"/>
                        </a:rPr>
                        <a:t>)/</a:t>
                      </a:r>
                      <a:r>
                        <a:rPr lang="tr-TR" sz="900" b="1" dirty="0" err="1">
                          <a:effectLst/>
                          <a:latin typeface="Times New Roman" panose="02020603050405020304" pitchFamily="18" charset="0"/>
                          <a:ea typeface="Calibri" panose="020F0502020204030204" pitchFamily="34" charset="0"/>
                        </a:rPr>
                        <a:t>Termoplastik</a:t>
                      </a:r>
                      <a:r>
                        <a:rPr lang="tr-TR" sz="900" b="1" dirty="0">
                          <a:effectLst/>
                          <a:latin typeface="Times New Roman" panose="02020603050405020304" pitchFamily="18" charset="0"/>
                          <a:ea typeface="Calibri" panose="020F0502020204030204" pitchFamily="34" charset="0"/>
                        </a:rPr>
                        <a:t> Poliüretan (</a:t>
                      </a:r>
                      <a:r>
                        <a:rPr lang="tr-TR" sz="900" b="1" dirty="0" err="1">
                          <a:effectLst/>
                          <a:latin typeface="Times New Roman" panose="02020603050405020304" pitchFamily="18" charset="0"/>
                          <a:ea typeface="Calibri" panose="020F0502020204030204" pitchFamily="34" charset="0"/>
                        </a:rPr>
                        <a:t>Tpu</a:t>
                      </a:r>
                      <a:r>
                        <a:rPr lang="tr-TR" sz="900" b="1" dirty="0">
                          <a:effectLst/>
                          <a:latin typeface="Times New Roman" panose="02020603050405020304" pitchFamily="18" charset="0"/>
                          <a:ea typeface="Calibri" panose="020F0502020204030204" pitchFamily="34" charset="0"/>
                        </a:rPr>
                        <a:t>) Harmanların Geliştirilmesi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ALPER KAŞGÖZ</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486.000,00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463.950,48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TAMAMLANDI</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90934512"/>
                  </a:ext>
                </a:extLst>
              </a:tr>
              <a:tr h="469072">
                <a:tc>
                  <a:txBody>
                    <a:bodyPr/>
                    <a:lstStyle/>
                    <a:p>
                      <a:pPr algn="ctr">
                        <a:lnSpc>
                          <a:spcPct val="115000"/>
                        </a:lnSpc>
                        <a:spcAft>
                          <a:spcPts val="1000"/>
                        </a:spcAft>
                      </a:pPr>
                      <a:r>
                        <a:rPr lang="tr-TR" sz="900" b="1" dirty="0" err="1">
                          <a:effectLst/>
                          <a:latin typeface="Times New Roman" panose="02020603050405020304" pitchFamily="18" charset="0"/>
                          <a:ea typeface="Calibri" panose="020F0502020204030204" pitchFamily="34" charset="0"/>
                        </a:rPr>
                        <a:t>Hekzagonal</a:t>
                      </a:r>
                      <a:r>
                        <a:rPr lang="tr-TR" sz="900" b="1" dirty="0">
                          <a:effectLst/>
                          <a:latin typeface="Times New Roman" panose="02020603050405020304" pitchFamily="18" charset="0"/>
                          <a:ea typeface="Calibri" panose="020F0502020204030204" pitchFamily="34" charset="0"/>
                        </a:rPr>
                        <a:t> Bor </a:t>
                      </a:r>
                      <a:r>
                        <a:rPr lang="tr-TR" sz="900" b="1" dirty="0" err="1">
                          <a:effectLst/>
                          <a:latin typeface="Times New Roman" panose="02020603050405020304" pitchFamily="18" charset="0"/>
                          <a:ea typeface="Calibri" panose="020F0502020204030204" pitchFamily="34" charset="0"/>
                        </a:rPr>
                        <a:t>Nitrür</a:t>
                      </a:r>
                      <a:r>
                        <a:rPr lang="tr-TR" sz="900" b="1" dirty="0">
                          <a:effectLst/>
                          <a:latin typeface="Times New Roman" panose="02020603050405020304" pitchFamily="18" charset="0"/>
                          <a:ea typeface="Calibri" panose="020F0502020204030204" pitchFamily="34" charset="0"/>
                        </a:rPr>
                        <a:t> Katkılı Bifeo3 Ve Mnfeo3 </a:t>
                      </a:r>
                      <a:r>
                        <a:rPr lang="tr-TR" sz="900" b="1" dirty="0" err="1">
                          <a:effectLst/>
                          <a:latin typeface="Times New Roman" panose="02020603050405020304" pitchFamily="18" charset="0"/>
                          <a:ea typeface="Calibri" panose="020F0502020204030204" pitchFamily="34" charset="0"/>
                        </a:rPr>
                        <a:t>Perovskit</a:t>
                      </a:r>
                      <a:r>
                        <a:rPr lang="tr-TR" sz="900" b="1" dirty="0">
                          <a:effectLst/>
                          <a:latin typeface="Times New Roman" panose="02020603050405020304" pitchFamily="18" charset="0"/>
                          <a:ea typeface="Calibri" panose="020F0502020204030204" pitchFamily="34" charset="0"/>
                        </a:rPr>
                        <a:t> Katalizörlerinin Geliştirilmesi Ve </a:t>
                      </a:r>
                      <a:r>
                        <a:rPr lang="tr-TR" sz="900" b="1" dirty="0" err="1">
                          <a:effectLst/>
                          <a:latin typeface="Times New Roman" panose="02020603050405020304" pitchFamily="18" charset="0"/>
                          <a:ea typeface="Calibri" panose="020F0502020204030204" pitchFamily="34" charset="0"/>
                        </a:rPr>
                        <a:t>Fotokatalitik</a:t>
                      </a:r>
                      <a:r>
                        <a:rPr lang="tr-TR" sz="900" b="1" dirty="0">
                          <a:effectLst/>
                          <a:latin typeface="Times New Roman" panose="02020603050405020304" pitchFamily="18" charset="0"/>
                          <a:ea typeface="Calibri" panose="020F0502020204030204" pitchFamily="34" charset="0"/>
                        </a:rPr>
                        <a:t> Ve Foto-</a:t>
                      </a:r>
                      <a:r>
                        <a:rPr lang="tr-TR" sz="900" b="1" dirty="0" err="1">
                          <a:effectLst/>
                          <a:latin typeface="Times New Roman" panose="02020603050405020304" pitchFamily="18" charset="0"/>
                          <a:ea typeface="Calibri" panose="020F0502020204030204" pitchFamily="34" charset="0"/>
                        </a:rPr>
                        <a:t>Fenton</a:t>
                      </a:r>
                      <a:r>
                        <a:rPr lang="tr-TR" sz="900" b="1" dirty="0">
                          <a:effectLst/>
                          <a:latin typeface="Times New Roman" panose="02020603050405020304" pitchFamily="18" charset="0"/>
                          <a:ea typeface="Calibri" panose="020F0502020204030204" pitchFamily="34" charset="0"/>
                        </a:rPr>
                        <a:t> Katalitik Performanslarının İncelenmesi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ESRA BİLGİN ŞİMŞEK</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44.995,00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44.622,23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TAMAMLANDI</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93340359"/>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Şekil Hafızalı, Elektrik İletken, Kendini Onarabilen Ve Isınabilir Çok Fonksiyonlu </a:t>
                      </a:r>
                      <a:r>
                        <a:rPr lang="tr-TR" sz="900" b="1" dirty="0" err="1">
                          <a:effectLst/>
                          <a:latin typeface="Times New Roman" panose="02020603050405020304" pitchFamily="18" charset="0"/>
                          <a:ea typeface="Calibri" panose="020F0502020204030204" pitchFamily="34" charset="0"/>
                        </a:rPr>
                        <a:t>Polimerik</a:t>
                      </a:r>
                      <a:r>
                        <a:rPr lang="tr-TR" sz="900" b="1" dirty="0">
                          <a:effectLst/>
                          <a:latin typeface="Times New Roman" panose="02020603050405020304" pitchFamily="18" charset="0"/>
                          <a:ea typeface="Calibri" panose="020F0502020204030204" pitchFamily="34" charset="0"/>
                        </a:rPr>
                        <a:t> </a:t>
                      </a:r>
                      <a:r>
                        <a:rPr lang="tr-TR" sz="900" b="1" dirty="0" err="1">
                          <a:effectLst/>
                          <a:latin typeface="Times New Roman" panose="02020603050405020304" pitchFamily="18" charset="0"/>
                          <a:ea typeface="Calibri" panose="020F0502020204030204" pitchFamily="34" charset="0"/>
                        </a:rPr>
                        <a:t>Kompozit</a:t>
                      </a:r>
                      <a:r>
                        <a:rPr lang="tr-TR" sz="900" b="1" dirty="0">
                          <a:effectLst/>
                          <a:latin typeface="Times New Roman" panose="02020603050405020304" pitchFamily="18" charset="0"/>
                          <a:ea typeface="Calibri" panose="020F0502020204030204" pitchFamily="34" charset="0"/>
                        </a:rPr>
                        <a:t> Tekstil Kaplamaların Geliştirilmesi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EMRE TEKAY</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801.000,00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a:effectLst/>
                          <a:latin typeface="Times New Roman" panose="02020603050405020304" pitchFamily="18" charset="0"/>
                          <a:ea typeface="Calibri" panose="020F0502020204030204" pitchFamily="34" charset="0"/>
                        </a:rPr>
                        <a:t>671.123,94 </a:t>
                      </a:r>
                      <a:r>
                        <a:rPr lang="tr-TR" sz="900" b="1" strike="noStrike">
                          <a:solidFill>
                            <a:srgbClr val="000000"/>
                          </a:solidFill>
                          <a:effectLst/>
                          <a:latin typeface="Times New Roman" panose="02020603050405020304" pitchFamily="18" charset="0"/>
                          <a:ea typeface="Times New Roman" panose="02020603050405020304" pitchFamily="18" charset="0"/>
                        </a:rPr>
                        <a:t>₺</a:t>
                      </a:r>
                      <a:endParaRPr lang="tr-TR" sz="900" strike="noStrike">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DEVAM EDİYOR</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26519405"/>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Makrogözenekli Polimerlerin Hazırlanmasında </a:t>
                      </a:r>
                      <a:r>
                        <a:rPr lang="tr-TR" sz="900" b="1" dirty="0" err="1">
                          <a:effectLst/>
                          <a:latin typeface="Times New Roman" panose="02020603050405020304" pitchFamily="18" charset="0"/>
                          <a:ea typeface="Calibri" panose="020F0502020204030204" pitchFamily="34" charset="0"/>
                        </a:rPr>
                        <a:t>Terpenlerin</a:t>
                      </a:r>
                      <a:r>
                        <a:rPr lang="tr-TR" sz="900" b="1" dirty="0">
                          <a:effectLst/>
                          <a:latin typeface="Times New Roman" panose="02020603050405020304" pitchFamily="18" charset="0"/>
                          <a:ea typeface="Calibri" panose="020F0502020204030204" pitchFamily="34" charset="0"/>
                        </a:rPr>
                        <a:t> Kullanımı</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BURCU KEKEVİ</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a:effectLst/>
                          <a:latin typeface="Times New Roman" panose="02020603050405020304" pitchFamily="18" charset="0"/>
                          <a:ea typeface="Calibri" panose="020F0502020204030204" pitchFamily="34" charset="0"/>
                        </a:rPr>
                        <a:t>44.988,00 </a:t>
                      </a:r>
                      <a:r>
                        <a:rPr lang="tr-TR" sz="900" b="1" strike="noStrike">
                          <a:solidFill>
                            <a:srgbClr val="000000"/>
                          </a:solidFill>
                          <a:effectLst/>
                          <a:latin typeface="Times New Roman" panose="02020603050405020304" pitchFamily="18" charset="0"/>
                          <a:ea typeface="Times New Roman" panose="02020603050405020304" pitchFamily="18" charset="0"/>
                        </a:rPr>
                        <a:t>₺</a:t>
                      </a:r>
                      <a:endParaRPr lang="tr-TR" sz="1100" strike="noStrike">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41.114,88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TAMAMLANDI</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85051445"/>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4D Baskı Teknolojisi İçin Isı Ve Işık-Duyarlı Üçlü Şekil Hafızası Özelliğine Sahip Polimer Kompozit Filamentlerin Geliştirilmesi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EMRE TEKAY</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561542,12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283.068,88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DEVAM EDİYOR</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18519093"/>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Alev Geciktirici Polimerlerin Hazırlanmasına Yönelik </a:t>
                      </a:r>
                      <a:r>
                        <a:rPr lang="tr-TR" sz="900" b="1" dirty="0" err="1">
                          <a:effectLst/>
                          <a:latin typeface="Times New Roman" panose="02020603050405020304" pitchFamily="18" charset="0"/>
                          <a:ea typeface="Calibri" panose="020F0502020204030204" pitchFamily="34" charset="0"/>
                        </a:rPr>
                        <a:t>Polioksanorbornenin</a:t>
                      </a:r>
                      <a:r>
                        <a:rPr lang="tr-TR" sz="900" b="1" dirty="0">
                          <a:effectLst/>
                          <a:latin typeface="Times New Roman" panose="02020603050405020304" pitchFamily="18" charset="0"/>
                          <a:ea typeface="Calibri" panose="020F0502020204030204" pitchFamily="34" charset="0"/>
                        </a:rPr>
                        <a:t> Sıralı "</a:t>
                      </a:r>
                      <a:r>
                        <a:rPr lang="tr-TR" sz="900" b="1" dirty="0" err="1">
                          <a:effectLst/>
                          <a:latin typeface="Times New Roman" panose="02020603050405020304" pitchFamily="18" charset="0"/>
                          <a:ea typeface="Calibri" panose="020F0502020204030204" pitchFamily="34" charset="0"/>
                        </a:rPr>
                        <a:t>Click</a:t>
                      </a:r>
                      <a:r>
                        <a:rPr lang="tr-TR" sz="900" b="1" dirty="0">
                          <a:effectLst/>
                          <a:latin typeface="Times New Roman" panose="02020603050405020304" pitchFamily="18" charset="0"/>
                          <a:ea typeface="Calibri" panose="020F0502020204030204" pitchFamily="34" charset="0"/>
                        </a:rPr>
                        <a:t>" Reaksiyonları ile Post-Modifikasyonu</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NEŞE ÇAKIR YİĞİT</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a:effectLst/>
                          <a:latin typeface="Times New Roman" panose="02020603050405020304" pitchFamily="18" charset="0"/>
                          <a:ea typeface="Calibri" panose="020F0502020204030204" pitchFamily="34" charset="0"/>
                        </a:rPr>
                        <a:t>    449.55,00 </a:t>
                      </a:r>
                      <a:r>
                        <a:rPr lang="tr-TR" sz="900" b="1" strike="noStrike">
                          <a:solidFill>
                            <a:srgbClr val="000000"/>
                          </a:solidFill>
                          <a:effectLst/>
                          <a:latin typeface="Times New Roman" panose="02020603050405020304" pitchFamily="18" charset="0"/>
                          <a:ea typeface="Times New Roman" panose="02020603050405020304" pitchFamily="18" charset="0"/>
                        </a:rPr>
                        <a:t>₺</a:t>
                      </a:r>
                      <a:endParaRPr lang="tr-TR" sz="1100" strike="noStrike">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              357.17,42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DEVAM EDİYOR</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97293453"/>
                  </a:ext>
                </a:extLst>
              </a:tr>
              <a:tr h="321006">
                <a:tc>
                  <a:txBody>
                    <a:bodyPr/>
                    <a:lstStyle/>
                    <a:p>
                      <a:pPr algn="ctr">
                        <a:lnSpc>
                          <a:spcPct val="115000"/>
                        </a:lnSpc>
                        <a:spcAft>
                          <a:spcPts val="1000"/>
                        </a:spcAft>
                      </a:pPr>
                      <a:r>
                        <a:rPr lang="tr-TR" sz="900" b="1" dirty="0" err="1">
                          <a:effectLst/>
                          <a:latin typeface="Times New Roman" panose="02020603050405020304" pitchFamily="18" charset="0"/>
                          <a:ea typeface="Calibri" panose="020F0502020204030204" pitchFamily="34" charset="0"/>
                        </a:rPr>
                        <a:t>Ph</a:t>
                      </a:r>
                      <a:r>
                        <a:rPr lang="tr-TR" sz="900" b="1" dirty="0">
                          <a:effectLst/>
                          <a:latin typeface="Times New Roman" panose="02020603050405020304" pitchFamily="18" charset="0"/>
                          <a:ea typeface="Calibri" panose="020F0502020204030204" pitchFamily="34" charset="0"/>
                        </a:rPr>
                        <a:t>- Duyarlı Kırılabilir Kovalent Bağlarla İşlevselleştirilebilir Yeni Tip Polimerlerin Hazırlanması</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MEHMET ARSLAN</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399.000,00</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DEVAM EDİYOR</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39924275"/>
                  </a:ext>
                </a:extLst>
              </a:tr>
              <a:tr h="321006">
                <a:tc>
                  <a:txBody>
                    <a:bodyPr/>
                    <a:lstStyle/>
                    <a:p>
                      <a:pPr algn="ctr">
                        <a:lnSpc>
                          <a:spcPct val="115000"/>
                        </a:lnSpc>
                        <a:spcAft>
                          <a:spcPts val="1000"/>
                        </a:spcAft>
                      </a:pPr>
                      <a:r>
                        <a:rPr lang="tr-TR" sz="900" b="1" dirty="0" err="1">
                          <a:effectLst/>
                          <a:latin typeface="Times New Roman" panose="02020603050405020304" pitchFamily="18" charset="0"/>
                          <a:ea typeface="Calibri" panose="020F0502020204030204" pitchFamily="34" charset="0"/>
                        </a:rPr>
                        <a:t>Mikroalglerden</a:t>
                      </a:r>
                      <a:r>
                        <a:rPr lang="tr-TR" sz="900" b="1" dirty="0">
                          <a:effectLst/>
                          <a:latin typeface="Times New Roman" panose="02020603050405020304" pitchFamily="18" charset="0"/>
                          <a:ea typeface="Calibri" panose="020F0502020204030204" pitchFamily="34" charset="0"/>
                        </a:rPr>
                        <a:t> Tek Hücre Proteini Üretiminde Atık Ekmeklerin Kullanımı</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OYA IRMAK CEBECİ</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625.500,00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418.771,72 </a:t>
                      </a:r>
                      <a:r>
                        <a:rPr lang="tr-TR" sz="900" b="1" strike="noStrike" dirty="0">
                          <a:solidFill>
                            <a:srgbClr val="000000"/>
                          </a:solidFill>
                          <a:effectLst/>
                          <a:latin typeface="Times New Roman" panose="02020603050405020304" pitchFamily="18" charset="0"/>
                          <a:ea typeface="Times New Roman" panose="02020603050405020304" pitchFamily="18" charset="0"/>
                        </a:rPr>
                        <a:t>₺ </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a:effectLst/>
                          <a:latin typeface="Times New Roman" panose="02020603050405020304" pitchFamily="18" charset="0"/>
                          <a:ea typeface="Calibri" panose="020F0502020204030204" pitchFamily="34" charset="0"/>
                        </a:rPr>
                        <a:t>DEVAM EDİYOR</a:t>
                      </a:r>
                      <a:endParaRPr lang="tr-TR" sz="90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3011469"/>
                  </a:ext>
                </a:extLst>
              </a:tr>
              <a:tr h="321006">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Halojen Grubu İçermeyen Güç Tutuşur Akrilik Elyaf Üretimi</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sngStrike" dirty="0">
                          <a:effectLst/>
                          <a:highlight>
                            <a:srgbClr val="000080"/>
                          </a:highlight>
                          <a:latin typeface="Times New Roman" panose="02020603050405020304" pitchFamily="18" charset="0"/>
                          <a:ea typeface="Calibri" panose="020F0502020204030204" pitchFamily="34" charset="0"/>
                        </a:rPr>
                        <a:t>MEHMET ATİLLA TAŞDELEN</a:t>
                      </a:r>
                      <a:endParaRPr lang="tr-TR" sz="900" strike="sngStrike" dirty="0">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strike="noStrike" dirty="0">
                          <a:effectLst/>
                          <a:latin typeface="Times New Roman" panose="02020603050405020304" pitchFamily="18" charset="0"/>
                          <a:ea typeface="Calibri" panose="020F0502020204030204" pitchFamily="34" charset="0"/>
                        </a:rPr>
                        <a:t>561.044,5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17.750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9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pPr>
                      <a:r>
                        <a:rPr lang="tr-TR" sz="900" b="1" dirty="0">
                          <a:effectLst/>
                          <a:latin typeface="Times New Roman" panose="02020603050405020304" pitchFamily="18" charset="0"/>
                          <a:ea typeface="Calibri" panose="020F0502020204030204" pitchFamily="34" charset="0"/>
                        </a:rPr>
                        <a:t>DEVAM EDİYOR</a:t>
                      </a:r>
                      <a:endParaRPr lang="tr-TR" sz="9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46359942"/>
                  </a:ext>
                </a:extLst>
              </a:tr>
              <a:tr h="307391">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strike="sngStrike"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strike="sngStrike"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4.556.184,62</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900" b="1" strike="noStrike" dirty="0">
                          <a:effectLst/>
                          <a:latin typeface="Times New Roman" panose="02020603050405020304" pitchFamily="18" charset="0"/>
                          <a:ea typeface="Calibri" panose="020F0502020204030204" pitchFamily="34" charset="0"/>
                        </a:rPr>
                        <a:t>2.908.247,88 </a:t>
                      </a:r>
                      <a:r>
                        <a:rPr lang="tr-TR" sz="900" b="1" strike="noStrike" dirty="0">
                          <a:solidFill>
                            <a:srgbClr val="000000"/>
                          </a:solidFill>
                          <a:effectLst/>
                          <a:latin typeface="Times New Roman" panose="02020603050405020304" pitchFamily="18" charset="0"/>
                          <a:ea typeface="Times New Roman" panose="02020603050405020304" pitchFamily="18" charset="0"/>
                        </a:rPr>
                        <a:t>₺</a:t>
                      </a:r>
                      <a:endParaRPr lang="tr-TR" sz="1100" strike="noStrike"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5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1557221"/>
                  </a:ext>
                </a:extLst>
              </a:tr>
            </a:tbl>
          </a:graphicData>
        </a:graphic>
      </p:graphicFrame>
    </p:spTree>
    <p:extLst>
      <p:ext uri="{BB962C8B-B14F-4D97-AF65-F5344CB8AC3E}">
        <p14:creationId xmlns:p14="http://schemas.microsoft.com/office/powerpoint/2010/main" val="4075582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8860-21E0-59E4-982F-D2043353DD8C}"/>
              </a:ext>
            </a:extLst>
          </p:cNvPr>
          <p:cNvSpPr>
            <a:spLocks noGrp="1"/>
          </p:cNvSpPr>
          <p:nvPr>
            <p:ph type="title"/>
          </p:nvPr>
        </p:nvSpPr>
        <p:spPr>
          <a:xfrm>
            <a:off x="225631" y="598735"/>
            <a:ext cx="10515600" cy="676284"/>
          </a:xfrm>
        </p:spPr>
        <p:txBody>
          <a:bodyPr>
            <a:noAutofit/>
          </a:bodyPr>
          <a:lstStyle/>
          <a:p>
            <a:pPr algn="ctr"/>
            <a:r>
              <a:rPr lang="tr-TR" sz="3000" b="1" dirty="0">
                <a:latin typeface="Cambria" panose="02040503050406030204" pitchFamily="18" charset="0"/>
                <a:ea typeface="Cambria" panose="02040503050406030204" pitchFamily="18" charset="0"/>
              </a:rPr>
              <a:t>AB DESTEKLİ PROJE SAYILARI VE ÖDENEKLERİ</a:t>
            </a:r>
          </a:p>
        </p:txBody>
      </p:sp>
      <p:pic>
        <p:nvPicPr>
          <p:cNvPr id="8" name="Resim 7">
            <a:extLst>
              <a:ext uri="{FF2B5EF4-FFF2-40B4-BE49-F238E27FC236}">
                <a16:creationId xmlns:a16="http://schemas.microsoft.com/office/drawing/2014/main" id="{A6FD680B-3FFB-2ED7-E5AF-6BD911AB1D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7718" y="167572"/>
            <a:ext cx="1224148" cy="1538611"/>
          </a:xfrm>
          <a:prstGeom prst="rect">
            <a:avLst/>
          </a:prstGeom>
        </p:spPr>
      </p:pic>
      <p:graphicFrame>
        <p:nvGraphicFramePr>
          <p:cNvPr id="9" name="Tablo 8">
            <a:extLst>
              <a:ext uri="{FF2B5EF4-FFF2-40B4-BE49-F238E27FC236}">
                <a16:creationId xmlns:a16="http://schemas.microsoft.com/office/drawing/2014/main" id="{23D514E8-2167-D245-F942-36165D7BAAB1}"/>
              </a:ext>
            </a:extLst>
          </p:cNvPr>
          <p:cNvGraphicFramePr>
            <a:graphicFrameLocks noGrp="1"/>
          </p:cNvGraphicFramePr>
          <p:nvPr>
            <p:extLst>
              <p:ext uri="{D42A27DB-BD31-4B8C-83A1-F6EECF244321}">
                <p14:modId xmlns:p14="http://schemas.microsoft.com/office/powerpoint/2010/main" val="3673351358"/>
              </p:ext>
            </p:extLst>
          </p:nvPr>
        </p:nvGraphicFramePr>
        <p:xfrm>
          <a:off x="838200" y="1828801"/>
          <a:ext cx="10182102" cy="2089532"/>
        </p:xfrm>
        <a:graphic>
          <a:graphicData uri="http://schemas.openxmlformats.org/drawingml/2006/table">
            <a:tbl>
              <a:tblPr firstRow="1" firstCol="1" bandRow="1" bandCol="1"/>
              <a:tblGrid>
                <a:gridCol w="3959431">
                  <a:extLst>
                    <a:ext uri="{9D8B030D-6E8A-4147-A177-3AD203B41FA5}">
                      <a16:colId xmlns:a16="http://schemas.microsoft.com/office/drawing/2014/main" val="2092785409"/>
                    </a:ext>
                  </a:extLst>
                </a:gridCol>
                <a:gridCol w="1542160">
                  <a:extLst>
                    <a:ext uri="{9D8B030D-6E8A-4147-A177-3AD203B41FA5}">
                      <a16:colId xmlns:a16="http://schemas.microsoft.com/office/drawing/2014/main" val="152609527"/>
                    </a:ext>
                  </a:extLst>
                </a:gridCol>
                <a:gridCol w="1335281">
                  <a:extLst>
                    <a:ext uri="{9D8B030D-6E8A-4147-A177-3AD203B41FA5}">
                      <a16:colId xmlns:a16="http://schemas.microsoft.com/office/drawing/2014/main" val="2554467338"/>
                    </a:ext>
                  </a:extLst>
                </a:gridCol>
                <a:gridCol w="1588282">
                  <a:extLst>
                    <a:ext uri="{9D8B030D-6E8A-4147-A177-3AD203B41FA5}">
                      <a16:colId xmlns:a16="http://schemas.microsoft.com/office/drawing/2014/main" val="239059111"/>
                    </a:ext>
                  </a:extLst>
                </a:gridCol>
                <a:gridCol w="1756948">
                  <a:extLst>
                    <a:ext uri="{9D8B030D-6E8A-4147-A177-3AD203B41FA5}">
                      <a16:colId xmlns:a16="http://schemas.microsoft.com/office/drawing/2014/main" val="2612826428"/>
                    </a:ext>
                  </a:extLst>
                </a:gridCol>
              </a:tblGrid>
              <a:tr h="415635">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Adı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Yürütücüsü</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Ödeneği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Harcanan (2022)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Durumu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3598912324"/>
                  </a:ext>
                </a:extLst>
              </a:tr>
              <a:tr h="592310">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Gastro-Fish Projesi(Dijital Öğrenmeyi Geliştirerek Gençliğim Güçlendirilmesi) Projesi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strike="sngStrike" dirty="0">
                          <a:effectLst/>
                          <a:highlight>
                            <a:srgbClr val="000080"/>
                          </a:highlight>
                          <a:latin typeface="Times New Roman" panose="02020603050405020304" pitchFamily="18" charset="0"/>
                          <a:ea typeface="Calibri" panose="020F0502020204030204" pitchFamily="34" charset="0"/>
                          <a:cs typeface="Times New Roman" panose="02020603050405020304" pitchFamily="18" charset="0"/>
                        </a:rPr>
                        <a:t>Prof. Dr. Derya GÜROY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212.985,00 EURO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120414,00    EURO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DEVAM   EDİYOR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288742"/>
                  </a:ext>
                </a:extLst>
              </a:tr>
              <a:tr h="0">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Toplam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212.985,00 EURO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120414,00    EURO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500" b="1"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1557221"/>
                  </a:ext>
                </a:extLst>
              </a:tr>
            </a:tbl>
          </a:graphicData>
        </a:graphic>
      </p:graphicFrame>
    </p:spTree>
    <p:extLst>
      <p:ext uri="{BB962C8B-B14F-4D97-AF65-F5344CB8AC3E}">
        <p14:creationId xmlns:p14="http://schemas.microsoft.com/office/powerpoint/2010/main" val="57225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8860-21E0-59E4-982F-D2043353DD8C}"/>
              </a:ext>
            </a:extLst>
          </p:cNvPr>
          <p:cNvSpPr>
            <a:spLocks noGrp="1"/>
          </p:cNvSpPr>
          <p:nvPr>
            <p:ph type="title"/>
          </p:nvPr>
        </p:nvSpPr>
        <p:spPr>
          <a:xfrm>
            <a:off x="225631" y="598735"/>
            <a:ext cx="10515600" cy="676284"/>
          </a:xfrm>
        </p:spPr>
        <p:txBody>
          <a:bodyPr>
            <a:noAutofit/>
          </a:bodyPr>
          <a:lstStyle/>
          <a:p>
            <a:pPr algn="ctr"/>
            <a:r>
              <a:rPr lang="tr-TR" sz="3000" b="1" dirty="0">
                <a:latin typeface="Cambria" panose="02040503050406030204" pitchFamily="18" charset="0"/>
                <a:ea typeface="Cambria" panose="02040503050406030204" pitchFamily="18" charset="0"/>
              </a:rPr>
              <a:t>MARKA DESTEKLİ PROJE SAYILARI VE ÖDENEKLERİ</a:t>
            </a:r>
          </a:p>
        </p:txBody>
      </p:sp>
      <p:pic>
        <p:nvPicPr>
          <p:cNvPr id="8" name="Resim 7">
            <a:extLst>
              <a:ext uri="{FF2B5EF4-FFF2-40B4-BE49-F238E27FC236}">
                <a16:creationId xmlns:a16="http://schemas.microsoft.com/office/drawing/2014/main" id="{A6FD680B-3FFB-2ED7-E5AF-6BD911AB1D4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837718" y="167572"/>
            <a:ext cx="1224148" cy="1538611"/>
          </a:xfrm>
          <a:prstGeom prst="rect">
            <a:avLst/>
          </a:prstGeom>
        </p:spPr>
      </p:pic>
      <p:graphicFrame>
        <p:nvGraphicFramePr>
          <p:cNvPr id="9" name="Tablo 8">
            <a:extLst>
              <a:ext uri="{FF2B5EF4-FFF2-40B4-BE49-F238E27FC236}">
                <a16:creationId xmlns:a16="http://schemas.microsoft.com/office/drawing/2014/main" id="{23D514E8-2167-D245-F942-36165D7BAAB1}"/>
              </a:ext>
            </a:extLst>
          </p:cNvPr>
          <p:cNvGraphicFramePr>
            <a:graphicFrameLocks noGrp="1"/>
          </p:cNvGraphicFramePr>
          <p:nvPr>
            <p:extLst>
              <p:ext uri="{D42A27DB-BD31-4B8C-83A1-F6EECF244321}">
                <p14:modId xmlns:p14="http://schemas.microsoft.com/office/powerpoint/2010/main" val="3547966430"/>
              </p:ext>
            </p:extLst>
          </p:nvPr>
        </p:nvGraphicFramePr>
        <p:xfrm>
          <a:off x="829994" y="1706183"/>
          <a:ext cx="10007724" cy="2933538"/>
        </p:xfrm>
        <a:graphic>
          <a:graphicData uri="http://schemas.openxmlformats.org/drawingml/2006/table">
            <a:tbl>
              <a:tblPr firstRow="1" firstCol="1" bandRow="1" bandCol="1"/>
              <a:tblGrid>
                <a:gridCol w="3785053">
                  <a:extLst>
                    <a:ext uri="{9D8B030D-6E8A-4147-A177-3AD203B41FA5}">
                      <a16:colId xmlns:a16="http://schemas.microsoft.com/office/drawing/2014/main" val="2092785409"/>
                    </a:ext>
                  </a:extLst>
                </a:gridCol>
                <a:gridCol w="1542160">
                  <a:extLst>
                    <a:ext uri="{9D8B030D-6E8A-4147-A177-3AD203B41FA5}">
                      <a16:colId xmlns:a16="http://schemas.microsoft.com/office/drawing/2014/main" val="152609527"/>
                    </a:ext>
                  </a:extLst>
                </a:gridCol>
                <a:gridCol w="1335281">
                  <a:extLst>
                    <a:ext uri="{9D8B030D-6E8A-4147-A177-3AD203B41FA5}">
                      <a16:colId xmlns:a16="http://schemas.microsoft.com/office/drawing/2014/main" val="2554467338"/>
                    </a:ext>
                  </a:extLst>
                </a:gridCol>
                <a:gridCol w="1588282">
                  <a:extLst>
                    <a:ext uri="{9D8B030D-6E8A-4147-A177-3AD203B41FA5}">
                      <a16:colId xmlns:a16="http://schemas.microsoft.com/office/drawing/2014/main" val="239059111"/>
                    </a:ext>
                  </a:extLst>
                </a:gridCol>
                <a:gridCol w="1756948">
                  <a:extLst>
                    <a:ext uri="{9D8B030D-6E8A-4147-A177-3AD203B41FA5}">
                      <a16:colId xmlns:a16="http://schemas.microsoft.com/office/drawing/2014/main" val="2612826428"/>
                    </a:ext>
                  </a:extLst>
                </a:gridCol>
              </a:tblGrid>
              <a:tr h="415635">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Adı</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Yürütücüsü</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Ödeneği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Harcanan (2022)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tc>
                  <a:txBody>
                    <a:bodyPr/>
                    <a:lstStyle/>
                    <a:p>
                      <a:pPr algn="ctr"/>
                      <a:r>
                        <a:rPr lang="tr-TR" sz="1500" b="1" dirty="0">
                          <a:solidFill>
                            <a:srgbClr val="FFFFFF"/>
                          </a:solidFill>
                          <a:effectLst/>
                          <a:latin typeface="Cambria" panose="02040503050406030204" pitchFamily="18" charset="0"/>
                          <a:ea typeface="Cambria" panose="02040503050406030204" pitchFamily="18" charset="0"/>
                          <a:cs typeface="Times New Roman" panose="02020603050405020304" pitchFamily="18" charset="0"/>
                        </a:rPr>
                        <a:t>Proje Durumu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BACC6"/>
                    </a:solidFill>
                  </a:tcPr>
                </a:tc>
                <a:extLst>
                  <a:ext uri="{0D108BD9-81ED-4DB2-BD59-A6C34878D82A}">
                    <a16:rowId xmlns:a16="http://schemas.microsoft.com/office/drawing/2014/main" val="3598912324"/>
                  </a:ext>
                </a:extLst>
              </a:tr>
              <a:tr h="232474">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Gıda İşleme Bölümü Öğrencilerinin Süt Ürünleri Sektöründe Nitelikli Ara Eleman ve Tecrübeli Mezun Olarak Yetiştirilmesi</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strike="sngStrike" dirty="0" err="1">
                          <a:solidFill>
                            <a:schemeClr val="tx1"/>
                          </a:solidFill>
                          <a:effectLst/>
                          <a:highlight>
                            <a:srgbClr val="000080"/>
                          </a:highlight>
                          <a:latin typeface="Times New Roman" panose="02020603050405020304" pitchFamily="18" charset="0"/>
                          <a:ea typeface="Calibri" panose="020F0502020204030204" pitchFamily="34" charset="0"/>
                        </a:rPr>
                        <a:t>Öğr.Gör.Ahmet</a:t>
                      </a:r>
                      <a:r>
                        <a:rPr lang="tr-TR" sz="1400" b="1" strike="sngStrike" dirty="0">
                          <a:solidFill>
                            <a:schemeClr val="tx1"/>
                          </a:solidFill>
                          <a:effectLst/>
                          <a:highlight>
                            <a:srgbClr val="000080"/>
                          </a:highlight>
                          <a:latin typeface="Times New Roman" panose="02020603050405020304" pitchFamily="18" charset="0"/>
                          <a:ea typeface="Calibri" panose="020F0502020204030204" pitchFamily="34" charset="0"/>
                        </a:rPr>
                        <a:t> Gökhan KESKİN</a:t>
                      </a:r>
                      <a:endParaRPr lang="tr-TR" sz="1400" strike="sngStrike" dirty="0">
                        <a:solidFill>
                          <a:schemeClr val="tx1"/>
                        </a:solidFill>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816.269,06 </a:t>
                      </a:r>
                      <a:r>
                        <a:rPr lang="tr-TR" sz="1400" b="1"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568.791,28 </a:t>
                      </a:r>
                      <a:r>
                        <a:rPr lang="tr-TR" sz="1400" b="1"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600" dirty="0">
                          <a:solidFill>
                            <a:schemeClr val="tx1"/>
                          </a:solidFill>
                          <a:effectLst/>
                          <a:latin typeface="Times New Roman" panose="02020603050405020304" pitchFamily="18" charset="0"/>
                          <a:ea typeface="Calibri" panose="020F0502020204030204" pitchFamily="34" charset="0"/>
                        </a:rPr>
                        <a:t> </a:t>
                      </a:r>
                    </a:p>
                    <a:p>
                      <a:pPr algn="ctr">
                        <a:lnSpc>
                          <a:spcPct val="115000"/>
                        </a:lnSpc>
                        <a:spcAft>
                          <a:spcPts val="0"/>
                        </a:spcAft>
                      </a:pPr>
                      <a:r>
                        <a:rPr lang="tr-TR" sz="1600" b="1" dirty="0">
                          <a:solidFill>
                            <a:schemeClr val="tx1"/>
                          </a:solidFill>
                          <a:effectLst/>
                          <a:latin typeface="Times New Roman" panose="02020603050405020304" pitchFamily="18" charset="0"/>
                          <a:ea typeface="Calibri" panose="020F0502020204030204" pitchFamily="34" charset="0"/>
                        </a:rPr>
                        <a:t>TAMAMLANDI</a:t>
                      </a:r>
                      <a:endParaRPr lang="tr-TR" sz="1600" dirty="0">
                        <a:solidFill>
                          <a:schemeClr val="tx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58288742"/>
                  </a:ext>
                </a:extLst>
              </a:tr>
              <a:tr h="464752">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Altınova Mesleki Eğitim Uygulama ve Araştırma Merkezi</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strike="sngStrike" dirty="0" err="1">
                          <a:solidFill>
                            <a:schemeClr val="tx1"/>
                          </a:solidFill>
                          <a:effectLst/>
                          <a:highlight>
                            <a:srgbClr val="000080"/>
                          </a:highlight>
                          <a:latin typeface="Times New Roman" panose="02020603050405020304" pitchFamily="18" charset="0"/>
                          <a:ea typeface="Calibri" panose="020F0502020204030204" pitchFamily="34" charset="0"/>
                        </a:rPr>
                        <a:t>Dr.Öğr.Üyesi</a:t>
                      </a:r>
                      <a:r>
                        <a:rPr lang="tr-TR" sz="1400" b="1" strike="sngStrike" dirty="0">
                          <a:solidFill>
                            <a:schemeClr val="tx1"/>
                          </a:solidFill>
                          <a:effectLst/>
                          <a:highlight>
                            <a:srgbClr val="000080"/>
                          </a:highlight>
                          <a:latin typeface="Times New Roman" panose="02020603050405020304" pitchFamily="18" charset="0"/>
                          <a:ea typeface="Calibri" panose="020F0502020204030204" pitchFamily="34" charset="0"/>
                        </a:rPr>
                        <a:t> Gökhan TİMAÇ</a:t>
                      </a:r>
                      <a:endParaRPr lang="tr-TR" sz="1400" strike="sngStrike" dirty="0">
                        <a:solidFill>
                          <a:schemeClr val="tx1"/>
                        </a:solidFill>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764.559,84 </a:t>
                      </a:r>
                      <a:r>
                        <a:rPr lang="tr-TR" sz="1400" b="1"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567.658,67 </a:t>
                      </a:r>
                      <a:r>
                        <a:rPr lang="tr-TR" sz="1400" b="1"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dirty="0">
                          <a:solidFill>
                            <a:schemeClr val="tx1"/>
                          </a:solidFill>
                          <a:effectLst/>
                          <a:latin typeface="Times New Roman" panose="02020603050405020304" pitchFamily="18" charset="0"/>
                          <a:ea typeface="Calibri" panose="020F0502020204030204" pitchFamily="34" charset="0"/>
                        </a:rPr>
                        <a:t>  </a:t>
                      </a:r>
                    </a:p>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TAMAMLANDI</a:t>
                      </a:r>
                      <a:endParaRPr lang="tr-TR" sz="1400" dirty="0">
                        <a:solidFill>
                          <a:schemeClr val="tx1"/>
                        </a:solidFill>
                        <a:effectLst/>
                        <a:latin typeface="Times New Roman" panose="02020603050405020304" pitchFamily="18" charset="0"/>
                        <a:ea typeface="Calibri" panose="020F0502020204030204" pitchFamily="34" charset="0"/>
                      </a:endParaRPr>
                    </a:p>
                    <a:p>
                      <a:pPr algn="ctr">
                        <a:lnSpc>
                          <a:spcPct val="115000"/>
                        </a:lnSpc>
                        <a:spcAft>
                          <a:spcPts val="0"/>
                        </a:spcAft>
                      </a:pP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4148087"/>
                  </a:ext>
                </a:extLst>
              </a:tr>
              <a:tr h="326925">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Yalova İli  Engelli Gençleri İçin Tersane Sektöründe Mesleki Eğitimden İstihdama Köprü Kurmak</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strike="sngStrike" dirty="0">
                          <a:solidFill>
                            <a:schemeClr val="tx1"/>
                          </a:solidFill>
                          <a:effectLst/>
                          <a:highlight>
                            <a:srgbClr val="000080"/>
                          </a:highlight>
                          <a:latin typeface="Times New Roman" panose="02020603050405020304" pitchFamily="18" charset="0"/>
                          <a:ea typeface="Calibri" panose="020F0502020204030204" pitchFamily="34" charset="0"/>
                        </a:rPr>
                        <a:t>Dr. </a:t>
                      </a:r>
                      <a:r>
                        <a:rPr lang="tr-TR" sz="1400" b="1" strike="sngStrike" dirty="0" err="1">
                          <a:solidFill>
                            <a:schemeClr val="tx1"/>
                          </a:solidFill>
                          <a:effectLst/>
                          <a:highlight>
                            <a:srgbClr val="000080"/>
                          </a:highlight>
                          <a:latin typeface="Times New Roman" panose="02020603050405020304" pitchFamily="18" charset="0"/>
                          <a:ea typeface="Calibri" panose="020F0502020204030204" pitchFamily="34" charset="0"/>
                        </a:rPr>
                        <a:t>Öğr</a:t>
                      </a:r>
                      <a:r>
                        <a:rPr lang="tr-TR" sz="1400" b="1" strike="sngStrike" dirty="0">
                          <a:solidFill>
                            <a:schemeClr val="tx1"/>
                          </a:solidFill>
                          <a:effectLst/>
                          <a:highlight>
                            <a:srgbClr val="000080"/>
                          </a:highlight>
                          <a:latin typeface="Times New Roman" panose="02020603050405020304" pitchFamily="18" charset="0"/>
                          <a:ea typeface="Calibri" panose="020F0502020204030204" pitchFamily="34" charset="0"/>
                        </a:rPr>
                        <a:t>. Üyesi Fatma Kahraman Güloğlu</a:t>
                      </a:r>
                      <a:endParaRPr lang="tr-TR" sz="1400" strike="sngStrike" dirty="0">
                        <a:solidFill>
                          <a:schemeClr val="tx1"/>
                        </a:solidFill>
                        <a:effectLst/>
                        <a:highlight>
                          <a:srgbClr val="000080"/>
                        </a:highligh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1.360.000,00 </a:t>
                      </a:r>
                      <a:r>
                        <a:rPr lang="tr-TR" sz="1400" b="1"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338.247,00 </a:t>
                      </a:r>
                      <a:r>
                        <a:rPr lang="tr-TR" sz="1400" b="1"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dirty="0">
                          <a:solidFill>
                            <a:schemeClr val="tx1"/>
                          </a:solidFill>
                          <a:effectLst/>
                          <a:latin typeface="Times New Roman" panose="02020603050405020304" pitchFamily="18" charset="0"/>
                          <a:ea typeface="Calibri" panose="020F0502020204030204" pitchFamily="34" charset="0"/>
                        </a:rPr>
                        <a:t> </a:t>
                      </a:r>
                    </a:p>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DEVAM EDİYOR</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90630591"/>
                  </a:ext>
                </a:extLst>
              </a:tr>
              <a:tr h="326925">
                <a:tc>
                  <a:txBody>
                    <a:bodyPr/>
                    <a:lstStyle/>
                    <a:p>
                      <a:pPr algn="ctr">
                        <a:lnSpc>
                          <a:spcPct val="150000"/>
                        </a:lnSpc>
                        <a:spcAft>
                          <a:spcPts val="1000"/>
                        </a:spcAft>
                        <a:tabLst>
                          <a:tab pos="342900" algn="l"/>
                        </a:tabLst>
                      </a:pPr>
                      <a:r>
                        <a:rPr lang="tr-TR" sz="1400" b="1" baseline="0" dirty="0">
                          <a:effectLst/>
                          <a:latin typeface="Times New Roman" panose="02020603050405020304" pitchFamily="18" charset="0"/>
                          <a:ea typeface="Calibri" panose="020F0502020204030204" pitchFamily="34" charset="0"/>
                          <a:cs typeface="Times New Roman" panose="02020603050405020304" pitchFamily="18" charset="0"/>
                        </a:rPr>
                        <a:t>Toplam</a:t>
                      </a:r>
                      <a:endParaRPr lang="tr-TR" sz="1400" baseline="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50000"/>
                        </a:lnSpc>
                        <a:spcAft>
                          <a:spcPts val="1000"/>
                        </a:spcAft>
                        <a:tabLst>
                          <a:tab pos="342900" algn="l"/>
                        </a:tabLs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2.940.828,90 </a:t>
                      </a:r>
                      <a:r>
                        <a:rPr lang="tr-TR" sz="1400"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tr-TR" sz="1400" b="1" dirty="0">
                          <a:solidFill>
                            <a:schemeClr val="tx1"/>
                          </a:solidFill>
                          <a:effectLst/>
                          <a:latin typeface="Times New Roman" panose="02020603050405020304" pitchFamily="18" charset="0"/>
                          <a:ea typeface="Calibri" panose="020F0502020204030204" pitchFamily="34" charset="0"/>
                        </a:rPr>
                        <a:t>1.474.696,95 </a:t>
                      </a:r>
                      <a:r>
                        <a:rPr lang="tr-TR" sz="1400" dirty="0">
                          <a:solidFill>
                            <a:schemeClr val="tx1"/>
                          </a:solidFill>
                          <a:effectLst/>
                          <a:latin typeface="Times New Roman" panose="02020603050405020304" pitchFamily="18" charset="0"/>
                          <a:ea typeface="Times New Roman" panose="02020603050405020304" pitchFamily="18" charset="0"/>
                        </a:rPr>
                        <a:t>₺</a:t>
                      </a:r>
                      <a:endParaRPr lang="tr-TR"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1000"/>
                        </a:spcAft>
                        <a:tabLst>
                          <a:tab pos="342900" algn="l"/>
                        </a:tabLst>
                      </a:pPr>
                      <a:r>
                        <a:rPr lang="tr-TR" sz="1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tr-TR"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1557221"/>
                  </a:ext>
                </a:extLst>
              </a:tr>
            </a:tbl>
          </a:graphicData>
        </a:graphic>
      </p:graphicFrame>
    </p:spTree>
    <p:extLst>
      <p:ext uri="{BB962C8B-B14F-4D97-AF65-F5344CB8AC3E}">
        <p14:creationId xmlns:p14="http://schemas.microsoft.com/office/powerpoint/2010/main" val="4256713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58860-21E0-59E4-982F-D2043353DD8C}"/>
              </a:ext>
            </a:extLst>
          </p:cNvPr>
          <p:cNvSpPr>
            <a:spLocks noGrp="1"/>
          </p:cNvSpPr>
          <p:nvPr>
            <p:ph type="title"/>
          </p:nvPr>
        </p:nvSpPr>
        <p:spPr>
          <a:xfrm>
            <a:off x="73520" y="0"/>
            <a:ext cx="10515600" cy="676284"/>
          </a:xfrm>
        </p:spPr>
        <p:txBody>
          <a:bodyPr>
            <a:normAutofit/>
          </a:bodyPr>
          <a:lstStyle/>
          <a:p>
            <a:pPr algn="ctr"/>
            <a:r>
              <a:rPr lang="tr-TR" sz="3000" b="1" dirty="0">
                <a:latin typeface="Cambria" panose="02040503050406030204" pitchFamily="18" charset="0"/>
                <a:ea typeface="Cambria" panose="02040503050406030204" pitchFamily="18" charset="0"/>
              </a:rPr>
              <a:t>GELİŞTİRİCİ FAALİYETLER</a:t>
            </a:r>
          </a:p>
        </p:txBody>
      </p:sp>
      <p:pic>
        <p:nvPicPr>
          <p:cNvPr id="8" name="Resim 7">
            <a:extLst>
              <a:ext uri="{FF2B5EF4-FFF2-40B4-BE49-F238E27FC236}">
                <a16:creationId xmlns:a16="http://schemas.microsoft.com/office/drawing/2014/main" id="{A6FD680B-3FFB-2ED7-E5AF-6BD911AB1D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37718" y="167572"/>
            <a:ext cx="1224148" cy="1538611"/>
          </a:xfrm>
          <a:prstGeom prst="rect">
            <a:avLst/>
          </a:prstGeom>
        </p:spPr>
      </p:pic>
      <p:sp>
        <p:nvSpPr>
          <p:cNvPr id="7" name="Metin kutusu 6">
            <a:extLst>
              <a:ext uri="{FF2B5EF4-FFF2-40B4-BE49-F238E27FC236}">
                <a16:creationId xmlns:a16="http://schemas.microsoft.com/office/drawing/2014/main" id="{509BC180-DF76-9F40-3FC0-759299E4C4EF}"/>
              </a:ext>
            </a:extLst>
          </p:cNvPr>
          <p:cNvSpPr txBox="1"/>
          <p:nvPr/>
        </p:nvSpPr>
        <p:spPr>
          <a:xfrm>
            <a:off x="2137559" y="4524499"/>
            <a:ext cx="703019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Metin kutusu 2"/>
          <p:cNvSpPr txBox="1"/>
          <p:nvPr/>
        </p:nvSpPr>
        <p:spPr>
          <a:xfrm>
            <a:off x="425083" y="698761"/>
            <a:ext cx="10455143" cy="6247864"/>
          </a:xfrm>
          <a:prstGeom prst="rect">
            <a:avLst/>
          </a:prstGeom>
          <a:noFill/>
        </p:spPr>
        <p:txBody>
          <a:bodyPr wrap="square" rtlCol="0">
            <a:spAutoFit/>
          </a:bodyPr>
          <a:lstStyle/>
          <a:p>
            <a:pPr marL="285750" indent="-285750" algn="just">
              <a:buFont typeface="Arial" panose="020B0604020202020204" pitchFamily="34" charset="0"/>
              <a:buChar char="•"/>
            </a:pPr>
            <a:r>
              <a:rPr lang="tr-TR" sz="1400" b="1" dirty="0"/>
              <a:t>Bap Modülü İyileştirme ve Geliştirme </a:t>
            </a:r>
            <a:r>
              <a:rPr lang="tr-TR" sz="1400" dirty="0"/>
              <a:t>: İKÇÜ yazılım ekibi sebebiyle istenilen iyileştirmeler tamamlanamadı. Yazılımın geliştirilmesi talebimiz İKÇÜ tarafından kabul görmemektedir. 2,5 yıldır birçok defa yapılan toplantı ve görüşmelere rağmen yazılımda talep istenilen düzeltme ve iyileştirmeler tamamlanamadı. Gelecek  yıllarda  proje sayısının artması ile beraber mevcut yazılım,  Üniversitemizin ihtiyacını karşılayamayacaktır. </a:t>
            </a:r>
          </a:p>
          <a:p>
            <a:pPr marL="285750" indent="-285750" algn="just">
              <a:buFont typeface="Arial" panose="020B0604020202020204" pitchFamily="34" charset="0"/>
              <a:buChar char="•"/>
            </a:pPr>
            <a:endParaRPr lang="tr-TR" sz="1400" dirty="0"/>
          </a:p>
          <a:p>
            <a:pPr marL="285750" indent="-285750" algn="just">
              <a:buFont typeface="Arial" panose="020B0604020202020204" pitchFamily="34" charset="0"/>
              <a:buChar char="•"/>
            </a:pPr>
            <a:r>
              <a:rPr lang="tr-TR" sz="1400" b="1" dirty="0"/>
              <a:t>Üniversitenin İhtiyacı BAP Yazılımı Alımı : </a:t>
            </a:r>
            <a:r>
              <a:rPr lang="tr-TR" sz="1400" dirty="0"/>
              <a:t>2022 hedeflerinde Üniversitemizin gelecek yıllarda proje sayısının artması ile beraber mevcut yazılımdan doğacak sıkıntıları önlemek ve Üniversitemiz araştırmacılarının proje süreçlerinde daha etkin çalışmasını destekleyecek yazılım araştırması yapıldı. Ancak bütçe yetersizliği sebebiyle yazılım alımı rafa kaldırıldı. 2023  yılında hedeflerimiz arasında yazılım alma yer almaktadır.</a:t>
            </a:r>
          </a:p>
          <a:p>
            <a:pPr marL="285750" indent="-285750">
              <a:buFont typeface="Arial" panose="020B0604020202020204" pitchFamily="34" charset="0"/>
              <a:buChar char="•"/>
            </a:pPr>
            <a:endParaRPr lang="tr-TR" sz="1400" dirty="0"/>
          </a:p>
          <a:p>
            <a:pPr marL="285750" indent="-285750" algn="just">
              <a:buFont typeface="Arial" panose="020B0604020202020204" pitchFamily="34" charset="0"/>
              <a:buChar char="•"/>
            </a:pPr>
            <a:r>
              <a:rPr lang="tr-TR" sz="1400" b="1" dirty="0"/>
              <a:t>Yönerge çalışması: </a:t>
            </a:r>
            <a:r>
              <a:rPr lang="tr-TR" sz="1400" dirty="0"/>
              <a:t>Yönergenin mevzuat değişikliklerine ve birim işleyişine  göre güncellenmesi yapıldı. Mevzuat komisyonunda görüşülüyor.</a:t>
            </a:r>
          </a:p>
          <a:p>
            <a:pPr marL="285750" indent="-285750">
              <a:buFont typeface="Arial" panose="020B0604020202020204" pitchFamily="34" charset="0"/>
              <a:buChar char="•"/>
            </a:pPr>
            <a:endParaRPr lang="tr-TR" sz="1400" dirty="0"/>
          </a:p>
          <a:p>
            <a:pPr marL="285750" indent="-285750">
              <a:buFont typeface="Arial" panose="020B0604020202020204" pitchFamily="34" charset="0"/>
              <a:buChar char="•"/>
            </a:pPr>
            <a:r>
              <a:rPr lang="tr-TR" sz="1400" b="1" dirty="0"/>
              <a:t>KVKK kapsamında kullanılan formların güncellenmesi: </a:t>
            </a:r>
            <a:r>
              <a:rPr lang="tr-TR" sz="1400" dirty="0"/>
              <a:t>KVKK kapsamında form güncellemesi yapıldı. </a:t>
            </a:r>
          </a:p>
          <a:p>
            <a:pPr marL="285750" indent="-285750">
              <a:buFont typeface="Arial" panose="020B0604020202020204" pitchFamily="34" charset="0"/>
              <a:buChar char="•"/>
            </a:pPr>
            <a:endParaRPr lang="tr-TR" sz="1400" dirty="0"/>
          </a:p>
          <a:p>
            <a:pPr marL="285750" indent="-285750">
              <a:buFont typeface="Arial" panose="020B0604020202020204" pitchFamily="34" charset="0"/>
              <a:buChar char="•"/>
            </a:pPr>
            <a:r>
              <a:rPr lang="tr-TR" sz="1400" b="1" dirty="0"/>
              <a:t>Kontrol faaliyetleri: </a:t>
            </a:r>
            <a:r>
              <a:rPr lang="tr-TR" sz="1400" dirty="0"/>
              <a:t>Birim süreçlerinin takip edildiği kontrol formları oluşturuldu.  İş süreçlerinin daha etkin verimli  ve mevzuata uygun olarak yürütülmesi kapsamında takip kontrol formları oluşturuldu. Örnek:  </a:t>
            </a:r>
            <a:r>
              <a:rPr lang="tr-TR" sz="1400" dirty="0" err="1"/>
              <a:t>Satınalma</a:t>
            </a:r>
            <a:r>
              <a:rPr lang="tr-TR" sz="1400" dirty="0"/>
              <a:t> süreçleri takip kontrol formu</a:t>
            </a:r>
          </a:p>
          <a:p>
            <a:pPr marL="285750" indent="-285750">
              <a:buFont typeface="Arial" panose="020B0604020202020204" pitchFamily="34" charset="0"/>
              <a:buChar char="•"/>
            </a:pPr>
            <a:endParaRPr lang="tr-TR" sz="1400" dirty="0"/>
          </a:p>
          <a:p>
            <a:pPr marL="285750" indent="-285750">
              <a:buFont typeface="Arial" panose="020B0604020202020204" pitchFamily="34" charset="0"/>
              <a:buChar char="•"/>
            </a:pPr>
            <a:r>
              <a:rPr lang="tr-TR" sz="1400" b="1" dirty="0"/>
              <a:t>Personel memnuniyetinin artırılması: </a:t>
            </a:r>
            <a:r>
              <a:rPr lang="tr-TR" sz="1400" dirty="0"/>
              <a:t>2022 yılında personel sayısının artırılması hedeflenmiştir. Birim iş yükü sebebiyle personel sayısı yetersiz kalmaktadır.  Personelimiz gayretli bir şekilde çalışmaktadır, ancak iş yükü sebebiyle performans düşmesi riski bulunmaktadır. Bu nedenle 2023 yılında birimize personel görevlendirilmesi yapılmalıdır. Üst Yönetimin bu konuya eğileceğini düşünmekteyiz. </a:t>
            </a:r>
          </a:p>
          <a:p>
            <a:pPr marL="285750" indent="-285750">
              <a:buFont typeface="Arial" panose="020B0604020202020204" pitchFamily="34" charset="0"/>
              <a:buChar char="•"/>
            </a:pPr>
            <a:endParaRPr lang="tr-TR" sz="1400" dirty="0"/>
          </a:p>
          <a:p>
            <a:pPr marL="285750" indent="-285750">
              <a:buFont typeface="Arial" panose="020B0604020202020204" pitchFamily="34" charset="0"/>
              <a:buChar char="•"/>
            </a:pPr>
            <a:r>
              <a:rPr lang="tr-TR" sz="1400" b="1" dirty="0"/>
              <a:t>Personel memnuniyetinin artırılması: </a:t>
            </a:r>
            <a:r>
              <a:rPr lang="tr-TR" sz="1400" dirty="0"/>
              <a:t>2022 yılında personelin performansını ve yeterliliğini artıracak eğitimlere katılım  hedeflenmiştir. Ancak bütçe yetersizliği sebebiyle BAP Birim faaliyetleri eğitimi, satın alma eğitimlerine katılım sağlanamamıştır. 2023 yılında eğitimlere katılım hedeflenmektedir. Üst Yönetimin bu konuya eğileceğini düşünmekteyiz.</a:t>
            </a:r>
          </a:p>
          <a:p>
            <a:pPr marL="285750" indent="-285750">
              <a:buFont typeface="Arial" panose="020B0604020202020204" pitchFamily="34" charset="0"/>
              <a:buChar char="•"/>
            </a:pPr>
            <a:endParaRPr lang="tr-TR" dirty="0"/>
          </a:p>
          <a:p>
            <a:pPr marL="285750" indent="-285750">
              <a:buFont typeface="Arial" panose="020B0604020202020204" pitchFamily="34" charset="0"/>
              <a:buChar char="•"/>
            </a:pPr>
            <a:endParaRPr lang="tr-TR" dirty="0"/>
          </a:p>
        </p:txBody>
      </p:sp>
    </p:spTree>
    <p:extLst>
      <p:ext uri="{BB962C8B-B14F-4D97-AF65-F5344CB8AC3E}">
        <p14:creationId xmlns:p14="http://schemas.microsoft.com/office/powerpoint/2010/main" val="16311672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7220D03-21FF-4588-B1FA-5ABA85B9C815}">
  <we:reference id="4b785c87-866c-4bad-85d8-5d1ae467ac9a" version="3.5.0.0" store="EXCatalog" storeType="EXCatalog"/>
  <we:alternateReferences>
    <we:reference id="WA104381909" version="3.5.0.0" store="tr-TR"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
  <TotalTime>1070</TotalTime>
  <Words>923</Words>
  <Application>Microsoft Office PowerPoint</Application>
  <PresentationFormat>Geniş ekran</PresentationFormat>
  <Paragraphs>231</Paragraphs>
  <Slides>8</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Arial Black</vt:lpstr>
      <vt:lpstr>Calibri</vt:lpstr>
      <vt:lpstr>Calibri Light</vt:lpstr>
      <vt:lpstr>Cambria</vt:lpstr>
      <vt:lpstr>Times New Roman</vt:lpstr>
      <vt:lpstr>Office Teması</vt:lpstr>
      <vt:lpstr>BİLİMSEL ARAŞTIRMA PROJELERİ KOORDİNASYON BİRİMİ</vt:lpstr>
      <vt:lpstr>PERSONEL BİLGİLERİ</vt:lpstr>
      <vt:lpstr>BİLİMSEL ARAŞTIRMA PROJE SAYILARI VE ÖDENEKLERİ</vt:lpstr>
      <vt:lpstr>BAP DESTEKLİ PROJE SAYILARI VE ÖDENEKLERİ</vt:lpstr>
      <vt:lpstr>TÜBİTAK DESTEKLİ PROJE SAYILARI VE ÖDENEKLERİ</vt:lpstr>
      <vt:lpstr>AB DESTEKLİ PROJE SAYILARI VE ÖDENEKLERİ</vt:lpstr>
      <vt:lpstr>MARKA DESTEKLİ PROJE SAYILARI VE ÖDENEKLERİ</vt:lpstr>
      <vt:lpstr>GELİŞTİRİCİ FAALİYETLER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(AKADEMİK BİRİM ADI)</dc:title>
  <dc:creator>TANER TURAN</dc:creator>
  <cp:lastModifiedBy>Alp Eren Güney</cp:lastModifiedBy>
  <cp:revision>47</cp:revision>
  <dcterms:created xsi:type="dcterms:W3CDTF">2023-01-04T06:47:36Z</dcterms:created>
  <dcterms:modified xsi:type="dcterms:W3CDTF">2023-03-17T14:40:43Z</dcterms:modified>
</cp:coreProperties>
</file>