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4"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40482C-65ED-4A3C-A3AB-4540EA365B9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28ADEE3-77C9-4C88-92BE-9875910B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B25D396-8FD3-40C6-8173-CB1ACF1CFDF3}"/>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0749F48C-E9D1-4B6E-8DD9-31760BBBE5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0C063D7-CF44-4799-8332-9FB506D7EB9E}"/>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97172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17BBBB-C7E2-48E4-8D65-900E98A2115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628D89C-A281-42F2-A444-337055C593A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EA2F2B6-7975-4351-8E59-5D5C64A28346}"/>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4004DA38-EE9B-4B7B-9E27-685BDCA1DB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21ED99C-9B2B-443A-9542-552829824B0F}"/>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48806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66883B5-36BA-43E0-A069-96CE5FAEAB1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B6C1C75-7749-401D-839A-A06367A972F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59366F-0048-4A36-9C41-EC0801A0B10E}"/>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9510FA61-46CB-4DBD-B77F-E206EFAF6F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6FBC55-95C5-4B29-89F9-B53C226832D9}"/>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260504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212488-8CC1-4414-BD38-CD858E229A8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89F10F0-696D-4822-8E27-25DD68895CE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0CDD92-48B6-431D-8202-73802907E85D}"/>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BAE45A7D-DA27-4EC0-BD48-E0656B9526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E22CFB-4B13-43A9-A1BB-F56CF7FB4302}"/>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257217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7F3FB0-5D24-4865-A88A-6E876FC344B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BBF08A6-E613-4B86-96DC-5AC95174F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145D16B-A1AB-438E-A450-9FFC00105B8F}"/>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36C09352-6B35-44AB-9E46-80C419F55AD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6F7FB3-924B-46BA-BF53-7971A98AB850}"/>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92955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DCA665-469D-444C-BC93-2FEBE6ECBFC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A85C435-6EFD-47D2-8564-12DE43657B4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17E54D6-4ACA-49F4-A522-2E75C791F8F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D58B335-1A86-439A-98C7-036F5629A8C8}"/>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6" name="Alt Bilgi Yer Tutucusu 5">
            <a:extLst>
              <a:ext uri="{FF2B5EF4-FFF2-40B4-BE49-F238E27FC236}">
                <a16:creationId xmlns:a16="http://schemas.microsoft.com/office/drawing/2014/main" id="{337215E6-0010-4746-9D52-3A1D5CD9EA5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042A000-9518-4F78-ABD9-D2B02184DF5E}"/>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203169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2420EB-7293-4E3C-A987-337C62210DF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1367F7B-441D-4C29-868F-6D40784D16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2BDFFA1-8901-4A78-AC7A-AF91A7B702B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F5BD9D1-CFD1-4739-A783-72B13849E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BD9022A-E31B-4EDA-8218-13861FA3871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04B0D05-5E81-45F6-BEE8-E6EA8425A2D8}"/>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8" name="Alt Bilgi Yer Tutucusu 7">
            <a:extLst>
              <a:ext uri="{FF2B5EF4-FFF2-40B4-BE49-F238E27FC236}">
                <a16:creationId xmlns:a16="http://schemas.microsoft.com/office/drawing/2014/main" id="{E2202384-1DD8-4673-AD09-3DF01315D74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5DD2497-2C30-4B92-B6E9-EC90AA510346}"/>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28063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600D98-40D1-435A-98BB-9B4CAADDFD6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15F4222-AFC9-4131-9109-8E0C5CBB9756}"/>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4" name="Alt Bilgi Yer Tutucusu 3">
            <a:extLst>
              <a:ext uri="{FF2B5EF4-FFF2-40B4-BE49-F238E27FC236}">
                <a16:creationId xmlns:a16="http://schemas.microsoft.com/office/drawing/2014/main" id="{5A76375B-DC77-4F5E-BAF1-D027284B607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EEFD6F9-B51F-4A0D-BE9D-DF74AB2FA0C8}"/>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121045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CD537BF-0B2B-4463-841A-48DEBE34CD88}"/>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3" name="Alt Bilgi Yer Tutucusu 2">
            <a:extLst>
              <a:ext uri="{FF2B5EF4-FFF2-40B4-BE49-F238E27FC236}">
                <a16:creationId xmlns:a16="http://schemas.microsoft.com/office/drawing/2014/main" id="{A9BA0C1D-8261-467D-8191-1FFD962F5BE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4C50DB3-9832-4DC6-AC42-2D15F9D9E40E}"/>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1209859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1C6CEC-F4CC-4C61-86F4-4EE565559C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2566706-85E7-4837-96B4-B9F0E8553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6E454C1-8DD3-4366-A430-896D0EC81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6748765-C0A5-4EF1-8388-D21CC461FF80}"/>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6" name="Alt Bilgi Yer Tutucusu 5">
            <a:extLst>
              <a:ext uri="{FF2B5EF4-FFF2-40B4-BE49-F238E27FC236}">
                <a16:creationId xmlns:a16="http://schemas.microsoft.com/office/drawing/2014/main" id="{461F39F7-F386-4D8D-BADE-0CDBCDDDCE7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0734D8B-043B-42E0-96B7-17941FBB1EA8}"/>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315841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EB938E-47B1-4995-B0C8-C2330F5879D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8C7DB6-F3EB-4C0D-A492-630882C0C6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92874BE-C757-448D-A05A-D59C6DCB5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9770A3C-64FE-4B4F-8682-BB9545399E17}"/>
              </a:ext>
            </a:extLst>
          </p:cNvPr>
          <p:cNvSpPr>
            <a:spLocks noGrp="1"/>
          </p:cNvSpPr>
          <p:nvPr>
            <p:ph type="dt" sz="half" idx="10"/>
          </p:nvPr>
        </p:nvSpPr>
        <p:spPr/>
        <p:txBody>
          <a:bodyPr/>
          <a:lstStyle/>
          <a:p>
            <a:fld id="{3640CC4F-F54E-4F5C-AA28-7882F2DE9754}" type="datetimeFigureOut">
              <a:rPr lang="tr-TR" smtClean="0"/>
              <a:t>18.10.2021</a:t>
            </a:fld>
            <a:endParaRPr lang="tr-TR"/>
          </a:p>
        </p:txBody>
      </p:sp>
      <p:sp>
        <p:nvSpPr>
          <p:cNvPr id="6" name="Alt Bilgi Yer Tutucusu 5">
            <a:extLst>
              <a:ext uri="{FF2B5EF4-FFF2-40B4-BE49-F238E27FC236}">
                <a16:creationId xmlns:a16="http://schemas.microsoft.com/office/drawing/2014/main" id="{5F8B2E90-722F-4E97-95EE-E483F18258C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B01AC14-9507-486F-A4B0-2F8A67DB5A1D}"/>
              </a:ext>
            </a:extLst>
          </p:cNvPr>
          <p:cNvSpPr>
            <a:spLocks noGrp="1"/>
          </p:cNvSpPr>
          <p:nvPr>
            <p:ph type="sldNum" sz="quarter" idx="12"/>
          </p:nvPr>
        </p:nvSpPr>
        <p:spPr/>
        <p:txBody>
          <a:bodyPr/>
          <a:lstStyle/>
          <a:p>
            <a:fld id="{F60400CC-5D3B-413E-A047-9DF9426EC6DF}" type="slidenum">
              <a:rPr lang="tr-TR" smtClean="0"/>
              <a:t>‹#›</a:t>
            </a:fld>
            <a:endParaRPr lang="tr-TR"/>
          </a:p>
        </p:txBody>
      </p:sp>
    </p:spTree>
    <p:extLst>
      <p:ext uri="{BB962C8B-B14F-4D97-AF65-F5344CB8AC3E}">
        <p14:creationId xmlns:p14="http://schemas.microsoft.com/office/powerpoint/2010/main" val="69346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B4D3E3C-8843-4B4A-B5CE-10368C3F5C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0A98BD0-0611-4109-841D-C67081880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9414B6-38EB-4C62-93C6-9EB413F1B6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0CC4F-F54E-4F5C-AA28-7882F2DE9754}" type="datetimeFigureOut">
              <a:rPr lang="tr-TR" smtClean="0"/>
              <a:t>18.10.2021</a:t>
            </a:fld>
            <a:endParaRPr lang="tr-TR"/>
          </a:p>
        </p:txBody>
      </p:sp>
      <p:sp>
        <p:nvSpPr>
          <p:cNvPr id="5" name="Alt Bilgi Yer Tutucusu 4">
            <a:extLst>
              <a:ext uri="{FF2B5EF4-FFF2-40B4-BE49-F238E27FC236}">
                <a16:creationId xmlns:a16="http://schemas.microsoft.com/office/drawing/2014/main" id="{52AEA4E1-54DD-4ACF-88BF-B02C2686C3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D315A06-BF0F-4E4C-AAEF-4916ED9E37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400CC-5D3B-413E-A047-9DF9426EC6DF}" type="slidenum">
              <a:rPr lang="tr-TR" smtClean="0"/>
              <a:t>‹#›</a:t>
            </a:fld>
            <a:endParaRPr lang="tr-TR"/>
          </a:p>
        </p:txBody>
      </p:sp>
    </p:spTree>
    <p:extLst>
      <p:ext uri="{BB962C8B-B14F-4D97-AF65-F5344CB8AC3E}">
        <p14:creationId xmlns:p14="http://schemas.microsoft.com/office/powerpoint/2010/main" val="2305989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3BE98EEA-66BE-4461-92E9-D54E464C9D17}"/>
              </a:ext>
            </a:extLst>
          </p:cNvPr>
          <p:cNvSpPr>
            <a:spLocks noGrp="1"/>
          </p:cNvSpPr>
          <p:nvPr>
            <p:ph type="ctrTitle"/>
          </p:nvPr>
        </p:nvSpPr>
        <p:spPr>
          <a:xfrm>
            <a:off x="4038600" y="1939159"/>
            <a:ext cx="7644627" cy="2751086"/>
          </a:xfrm>
        </p:spPr>
        <p:txBody>
          <a:bodyPr>
            <a:normAutofit/>
          </a:bodyPr>
          <a:lstStyle/>
          <a:p>
            <a:pPr algn="r"/>
            <a:r>
              <a:rPr lang="tr-TR" b="1"/>
              <a:t>Araştırma ve Geliştirme</a:t>
            </a:r>
            <a:br>
              <a:rPr lang="tr-TR" b="1"/>
            </a:br>
            <a:endParaRPr lang="tr-TR"/>
          </a:p>
        </p:txBody>
      </p:sp>
      <p:sp>
        <p:nvSpPr>
          <p:cNvPr id="3" name="Alt Başlık 2">
            <a:extLst>
              <a:ext uri="{FF2B5EF4-FFF2-40B4-BE49-F238E27FC236}">
                <a16:creationId xmlns:a16="http://schemas.microsoft.com/office/drawing/2014/main" id="{F80710CF-BE92-4AA0-94F1-658FA57C81F6}"/>
              </a:ext>
            </a:extLst>
          </p:cNvPr>
          <p:cNvSpPr>
            <a:spLocks noGrp="1"/>
          </p:cNvSpPr>
          <p:nvPr>
            <p:ph type="subTitle" idx="1"/>
          </p:nvPr>
        </p:nvSpPr>
        <p:spPr>
          <a:xfrm>
            <a:off x="4038600" y="4782320"/>
            <a:ext cx="7644627" cy="1329443"/>
          </a:xfrm>
        </p:spPr>
        <p:txBody>
          <a:bodyPr>
            <a:normAutofit/>
          </a:bodyPr>
          <a:lstStyle/>
          <a:p>
            <a:pPr algn="r"/>
            <a:r>
              <a:rPr lang="tr-TR"/>
              <a:t>Genel Bilgi</a:t>
            </a:r>
          </a:p>
        </p:txBody>
      </p:sp>
    </p:spTree>
    <p:extLst>
      <p:ext uri="{BB962C8B-B14F-4D97-AF65-F5344CB8AC3E}">
        <p14:creationId xmlns:p14="http://schemas.microsoft.com/office/powerpoint/2010/main" val="77279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D13955C-3E8C-40D5-81B2-AC998C186722}"/>
              </a:ext>
            </a:extLst>
          </p:cNvPr>
          <p:cNvSpPr>
            <a:spLocks noGrp="1"/>
          </p:cNvSpPr>
          <p:nvPr>
            <p:ph type="title"/>
          </p:nvPr>
        </p:nvSpPr>
        <p:spPr>
          <a:xfrm>
            <a:off x="686834" y="1153572"/>
            <a:ext cx="3200400" cy="4461163"/>
          </a:xfrm>
        </p:spPr>
        <p:txBody>
          <a:bodyPr>
            <a:normAutofit/>
          </a:bodyPr>
          <a:lstStyle/>
          <a:p>
            <a:r>
              <a:rPr lang="tr-TR">
                <a:solidFill>
                  <a:srgbClr val="FFFFFF"/>
                </a:solidFill>
              </a:rPr>
              <a:t>Araştırma Politikası</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D2013C38-1719-407D-A713-55868F2B5C3B}"/>
              </a:ext>
            </a:extLst>
          </p:cNvPr>
          <p:cNvSpPr>
            <a:spLocks noGrp="1"/>
          </p:cNvSpPr>
          <p:nvPr>
            <p:ph idx="1"/>
          </p:nvPr>
        </p:nvSpPr>
        <p:spPr>
          <a:xfrm>
            <a:off x="4447308" y="591344"/>
            <a:ext cx="6906491" cy="5585619"/>
          </a:xfrm>
        </p:spPr>
        <p:txBody>
          <a:bodyPr anchor="ctr">
            <a:normAutofit/>
          </a:bodyPr>
          <a:lstStyle/>
          <a:p>
            <a:r>
              <a:rPr lang="tr-TR" dirty="0"/>
              <a:t>Araştırma politikası, kurumun araştırma alanında doğru karar almasına rehberlik eden ilke, kural </a:t>
            </a:r>
            <a:r>
              <a:rPr lang="tr-TR"/>
              <a:t>ve esaslardır. </a:t>
            </a:r>
            <a:endParaRPr lang="tr-TR" dirty="0"/>
          </a:p>
        </p:txBody>
      </p:sp>
    </p:spTree>
    <p:extLst>
      <p:ext uri="{BB962C8B-B14F-4D97-AF65-F5344CB8AC3E}">
        <p14:creationId xmlns:p14="http://schemas.microsoft.com/office/powerpoint/2010/main" val="122690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E87C867-FA7C-4DAF-9FD8-1BC38A5068D7}"/>
              </a:ext>
            </a:extLst>
          </p:cNvPr>
          <p:cNvSpPr>
            <a:spLocks noGrp="1"/>
          </p:cNvSpPr>
          <p:nvPr>
            <p:ph type="title"/>
          </p:nvPr>
        </p:nvSpPr>
        <p:spPr>
          <a:xfrm>
            <a:off x="686834" y="1153572"/>
            <a:ext cx="3200400" cy="4461163"/>
          </a:xfrm>
        </p:spPr>
        <p:txBody>
          <a:bodyPr>
            <a:normAutofit/>
          </a:bodyPr>
          <a:lstStyle/>
          <a:p>
            <a:r>
              <a:rPr lang="tr-TR">
                <a:solidFill>
                  <a:srgbClr val="FFFFFF"/>
                </a:solidFill>
              </a:rPr>
              <a:t>Araştırma Stratejisi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DA720121-43EB-4505-A135-E4186525D770}"/>
              </a:ext>
            </a:extLst>
          </p:cNvPr>
          <p:cNvSpPr>
            <a:spLocks noGrp="1"/>
          </p:cNvSpPr>
          <p:nvPr>
            <p:ph idx="1"/>
          </p:nvPr>
        </p:nvSpPr>
        <p:spPr>
          <a:xfrm>
            <a:off x="4447308" y="591344"/>
            <a:ext cx="6906491" cy="5585619"/>
          </a:xfrm>
        </p:spPr>
        <p:txBody>
          <a:bodyPr anchor="ctr">
            <a:normAutofit/>
          </a:bodyPr>
          <a:lstStyle/>
          <a:p>
            <a:pPr algn="just"/>
            <a:r>
              <a:rPr lang="tr-TR" dirty="0"/>
              <a:t>Araştırma stratejisi, Kurumun stratejik planında belirttiği ana stratejisine ulaşmak (katkı sağlamak) üzere araştırma esaslı olarak belirlediği stratejiyi ifade etmektedir.</a:t>
            </a:r>
          </a:p>
        </p:txBody>
      </p:sp>
    </p:spTree>
    <p:extLst>
      <p:ext uri="{BB962C8B-B14F-4D97-AF65-F5344CB8AC3E}">
        <p14:creationId xmlns:p14="http://schemas.microsoft.com/office/powerpoint/2010/main" val="12697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D11050-5A1E-483B-B245-CD68600B1173}"/>
              </a:ext>
            </a:extLst>
          </p:cNvPr>
          <p:cNvSpPr>
            <a:spLocks noGrp="1"/>
          </p:cNvSpPr>
          <p:nvPr>
            <p:ph type="title"/>
          </p:nvPr>
        </p:nvSpPr>
        <p:spPr>
          <a:xfrm>
            <a:off x="686834" y="1153572"/>
            <a:ext cx="3200400" cy="4461163"/>
          </a:xfrm>
        </p:spPr>
        <p:txBody>
          <a:bodyPr>
            <a:normAutofit/>
          </a:bodyPr>
          <a:lstStyle/>
          <a:p>
            <a:r>
              <a:rPr lang="tr-TR">
                <a:solidFill>
                  <a:srgbClr val="FFFFFF"/>
                </a:solidFill>
              </a:rPr>
              <a:t>Araştırma Kaynakları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9F71583-D12E-4563-B274-63F7610766DD}"/>
              </a:ext>
            </a:extLst>
          </p:cNvPr>
          <p:cNvSpPr>
            <a:spLocks noGrp="1"/>
          </p:cNvSpPr>
          <p:nvPr>
            <p:ph idx="1"/>
          </p:nvPr>
        </p:nvSpPr>
        <p:spPr>
          <a:xfrm>
            <a:off x="4447308" y="591344"/>
            <a:ext cx="6906491" cy="5585619"/>
          </a:xfrm>
        </p:spPr>
        <p:txBody>
          <a:bodyPr anchor="ctr">
            <a:normAutofit/>
          </a:bodyPr>
          <a:lstStyle/>
          <a:p>
            <a:pPr algn="just"/>
            <a:r>
              <a:rPr lang="tr-TR" dirty="0"/>
              <a:t>Kurum, araştırma ve geliştirme faaliyetlerini etkin bir şekilde yerine getirebilmek üzere kaynaklarını sürdürülebilir bir anlayışla geliştirmek ve kaynakların etkin kullanımını sağlamak durumundadır.</a:t>
            </a:r>
          </a:p>
        </p:txBody>
      </p:sp>
    </p:spTree>
    <p:extLst>
      <p:ext uri="{BB962C8B-B14F-4D97-AF65-F5344CB8AC3E}">
        <p14:creationId xmlns:p14="http://schemas.microsoft.com/office/powerpoint/2010/main" val="231401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D11050-5A1E-483B-B245-CD68600B1173}"/>
              </a:ext>
            </a:extLst>
          </p:cNvPr>
          <p:cNvSpPr>
            <a:spLocks noGrp="1"/>
          </p:cNvSpPr>
          <p:nvPr>
            <p:ph type="title"/>
          </p:nvPr>
        </p:nvSpPr>
        <p:spPr>
          <a:xfrm>
            <a:off x="686834" y="1153572"/>
            <a:ext cx="3200400" cy="4461163"/>
          </a:xfrm>
        </p:spPr>
        <p:txBody>
          <a:bodyPr>
            <a:normAutofit/>
          </a:bodyPr>
          <a:lstStyle/>
          <a:p>
            <a:r>
              <a:rPr lang="tr-TR">
                <a:solidFill>
                  <a:srgbClr val="FFFFFF"/>
                </a:solidFill>
              </a:rPr>
              <a:t>Araştırma Yetkinliği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9F71583-D12E-4563-B274-63F7610766DD}"/>
              </a:ext>
            </a:extLst>
          </p:cNvPr>
          <p:cNvSpPr>
            <a:spLocks noGrp="1"/>
          </p:cNvSpPr>
          <p:nvPr>
            <p:ph idx="1"/>
          </p:nvPr>
        </p:nvSpPr>
        <p:spPr>
          <a:xfrm>
            <a:off x="4447308" y="591344"/>
            <a:ext cx="6906491" cy="5585619"/>
          </a:xfrm>
        </p:spPr>
        <p:txBody>
          <a:bodyPr anchor="ctr">
            <a:normAutofit/>
          </a:bodyPr>
          <a:lstStyle/>
          <a:p>
            <a:pPr algn="just"/>
            <a:r>
              <a:rPr lang="tr-TR" dirty="0"/>
              <a:t>İnsan kaynağı, kurumun belirlediği araştırma hedeflerine ulaşmasında en önemli unsurlardan biridir. Bu kapsamda kurumun araştırma strateji ve hedefleri ile uyumlu ve bu hedeflere sürekli katma değer sağlayacak ulusal ve uluslararası insan kaynağını planlamak önemli bir gerekliliktir.</a:t>
            </a:r>
          </a:p>
        </p:txBody>
      </p:sp>
    </p:spTree>
    <p:extLst>
      <p:ext uri="{BB962C8B-B14F-4D97-AF65-F5344CB8AC3E}">
        <p14:creationId xmlns:p14="http://schemas.microsoft.com/office/powerpoint/2010/main" val="314873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D11050-5A1E-483B-B245-CD68600B1173}"/>
              </a:ext>
            </a:extLst>
          </p:cNvPr>
          <p:cNvSpPr>
            <a:spLocks noGrp="1"/>
          </p:cNvSpPr>
          <p:nvPr>
            <p:ph type="title"/>
          </p:nvPr>
        </p:nvSpPr>
        <p:spPr>
          <a:xfrm>
            <a:off x="686834" y="1153572"/>
            <a:ext cx="3200400" cy="4461163"/>
          </a:xfrm>
        </p:spPr>
        <p:txBody>
          <a:bodyPr>
            <a:normAutofit/>
          </a:bodyPr>
          <a:lstStyle/>
          <a:p>
            <a:r>
              <a:rPr lang="tr-TR">
                <a:solidFill>
                  <a:srgbClr val="FFFFFF"/>
                </a:solidFill>
              </a:rPr>
              <a:t>Araştırma Performansı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9F71583-D12E-4563-B274-63F7610766DD}"/>
              </a:ext>
            </a:extLst>
          </p:cNvPr>
          <p:cNvSpPr>
            <a:spLocks noGrp="1"/>
          </p:cNvSpPr>
          <p:nvPr>
            <p:ph idx="1"/>
          </p:nvPr>
        </p:nvSpPr>
        <p:spPr>
          <a:xfrm>
            <a:off x="4447308" y="591344"/>
            <a:ext cx="6906491" cy="5585619"/>
          </a:xfrm>
        </p:spPr>
        <p:txBody>
          <a:bodyPr anchor="ctr">
            <a:normAutofit/>
          </a:bodyPr>
          <a:lstStyle/>
          <a:p>
            <a:pPr algn="just"/>
            <a:r>
              <a:rPr lang="tr-TR" dirty="0"/>
              <a:t>Kurum, araştırma ve geliştirme faaliyetlerini verilere dayalı olarak ve düzenli aralıklarla ölçmeli, değerlendirmeli ve sonuçlarını yayımlayarak kamuoyu ile paylaşmalıdır. Elde edilen bulgular, kurumun araştırma ve geliştirme performansının periyodik olarak gözden geçirilmesi ve iyileştirilmesi için kullanılmalıdır.</a:t>
            </a:r>
          </a:p>
        </p:txBody>
      </p:sp>
    </p:spTree>
    <p:extLst>
      <p:ext uri="{BB962C8B-B14F-4D97-AF65-F5344CB8AC3E}">
        <p14:creationId xmlns:p14="http://schemas.microsoft.com/office/powerpoint/2010/main" val="119464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1D11050-5A1E-483B-B245-CD68600B1173}"/>
              </a:ext>
            </a:extLst>
          </p:cNvPr>
          <p:cNvSpPr>
            <a:spLocks noGrp="1"/>
          </p:cNvSpPr>
          <p:nvPr>
            <p:ph type="title"/>
          </p:nvPr>
        </p:nvSpPr>
        <p:spPr>
          <a:xfrm>
            <a:off x="686834" y="1153572"/>
            <a:ext cx="3200400" cy="4461163"/>
          </a:xfrm>
        </p:spPr>
        <p:txBody>
          <a:bodyPr>
            <a:normAutofit/>
          </a:bodyPr>
          <a:lstStyle/>
          <a:p>
            <a:r>
              <a:rPr lang="tr-TR">
                <a:solidFill>
                  <a:srgbClr val="FFFFFF"/>
                </a:solidFill>
              </a:rPr>
              <a:t>Kaynak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9F71583-D12E-4563-B274-63F7610766DD}"/>
              </a:ext>
            </a:extLst>
          </p:cNvPr>
          <p:cNvSpPr>
            <a:spLocks noGrp="1"/>
          </p:cNvSpPr>
          <p:nvPr>
            <p:ph idx="1"/>
          </p:nvPr>
        </p:nvSpPr>
        <p:spPr>
          <a:xfrm>
            <a:off x="4447308" y="591344"/>
            <a:ext cx="6906491" cy="5585619"/>
          </a:xfrm>
        </p:spPr>
        <p:txBody>
          <a:bodyPr anchor="ctr">
            <a:normAutofit/>
          </a:bodyPr>
          <a:lstStyle/>
          <a:p>
            <a:r>
              <a:rPr lang="tr-TR" dirty="0"/>
              <a:t>https://portal.yokak.gov.tr/kategori/ar-ge-surecleri/</a:t>
            </a:r>
          </a:p>
        </p:txBody>
      </p:sp>
    </p:spTree>
    <p:extLst>
      <p:ext uri="{BB962C8B-B14F-4D97-AF65-F5344CB8AC3E}">
        <p14:creationId xmlns:p14="http://schemas.microsoft.com/office/powerpoint/2010/main" val="6758354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Words>
  <Application>Microsoft Office PowerPoint</Application>
  <PresentationFormat>Geniş ekran</PresentationFormat>
  <Paragraphs>14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Araştırma ve Geliştirme </vt:lpstr>
      <vt:lpstr>Araştırma Politikası</vt:lpstr>
      <vt:lpstr>Araştırma Stratejisi</vt:lpstr>
      <vt:lpstr>Araştırma Kaynakları </vt:lpstr>
      <vt:lpstr>Araştırma Yetkinliği </vt:lpstr>
      <vt:lpstr>Araştırma Performansı </vt:lpstr>
      <vt:lpstr>Kaynak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 ve Geliştirme </dc:title>
  <dc:creator>yasemin.korkut</dc:creator>
  <cp:lastModifiedBy>yasemin.korkut</cp:lastModifiedBy>
  <cp:revision>2</cp:revision>
  <dcterms:created xsi:type="dcterms:W3CDTF">2021-05-27T09:15:44Z</dcterms:created>
  <dcterms:modified xsi:type="dcterms:W3CDTF">2021-10-18T06:06:33Z</dcterms:modified>
</cp:coreProperties>
</file>