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7" r:id="rId2"/>
    <p:sldId id="278" r:id="rId3"/>
    <p:sldId id="279" r:id="rId4"/>
    <p:sldId id="280" r:id="rId5"/>
    <p:sldId id="1996" r:id="rId6"/>
    <p:sldId id="281" r:id="rId7"/>
    <p:sldId id="282" r:id="rId8"/>
    <p:sldId id="283" r:id="rId9"/>
    <p:sldId id="284" r:id="rId10"/>
    <p:sldId id="285" r:id="rId11"/>
    <p:sldId id="1997" r:id="rId12"/>
    <p:sldId id="1998" r:id="rId13"/>
    <p:sldId id="1999" r:id="rId14"/>
    <p:sldId id="1994" r:id="rId15"/>
    <p:sldId id="1978" r:id="rId16"/>
    <p:sldId id="1995" r:id="rId17"/>
    <p:sldId id="197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FA084-DD7F-4DE4-AB4C-A996D7330FFB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FA42A-183E-47D0-90B4-693DB6BEEC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592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D5F52-EE4E-48B3-9391-713CE5EEB02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684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CFA42A-183E-47D0-90B4-693DB6BEEC94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1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CFA42A-183E-47D0-90B4-693DB6BEEC94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568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CFA42A-183E-47D0-90B4-693DB6BEEC94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53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BF0A9F-3A63-97EA-921D-D0A339008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4E6BB79-6898-27ED-094E-7B52C41B3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737870-8EED-9D08-932E-E9417B5E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6782F4-4798-AB34-AB32-AF2DDCAF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D41FC0-7409-D426-2499-C8971F52E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15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F62740-D620-11E6-2E60-53013499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696F6B3-FC5C-32D7-3C78-715333737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221C9F-4B4F-8570-B885-FC0CC549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958E12-86ED-2CCC-2FF2-D491F4764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513AC4-0701-E1BB-50DC-F73E7C86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32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CD21332-E634-2A51-1022-D3584997F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355D483-4A63-B290-2506-1C17A5F07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B6BF1-9B3A-D2B3-4E69-EF6270A8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0A6DEA-E6E5-8F83-027A-3CF5AA76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8BE219-A49F-D464-6CB7-0907F446B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97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9C1B57-1E3E-8EFE-DAB0-76833F4B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032900-20D6-5A63-BF0D-2CC5A6F7F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C67AEB-6D04-6D43-BF03-741C17D3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1B3AA0-3E7F-23C1-6FA4-DD77FE87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DD93ED-A544-E02D-32FB-F453BC66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47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BEDDCA-7281-CC9A-F257-877F0560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3D3578-BDB3-E10A-26B9-054B4D9BA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D32229-1140-0F9E-EE08-F71BAE3C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2E1523-5BC2-7AFE-AD34-C09C3400C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629AE1-B7F4-944B-C45B-E88EC8DA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42C970-3655-38B6-1B74-344F105D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9C5460-4F41-64BF-E783-845E5D616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D3AF980-19EC-8C38-7D6F-51198ED55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C8D34F4-824B-4A05-4082-58786F6F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10892C-03C5-158B-6FD3-53E850EE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E3E3D9-7A4E-ADD3-3504-0E5304A6F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48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C2B8FC-91AE-0CE9-4852-7F216585B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03103D-A444-E04D-A65F-19F1989A0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5647517-58A7-67A0-8DF0-192D53C6D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D562A88-1A0C-E752-1DDF-C43A9F7EB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106E968-3490-E4DC-9764-AABDCD4E5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4B723BA-A4F2-FE34-C2FA-0B66262F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8C9E537-74C1-11E9-9CAE-8EACDDE3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5F51FCA-3273-7ED1-D56D-5F09C98A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26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394058-4723-EEDA-3FC9-6A2B26F54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49740C5-A170-D049-383B-6365AC50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3FA7B53-947D-D751-1FD5-0C570301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929166E-79F4-FD26-B7C6-1ED2DD5D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42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A595E10-1B8E-D5BA-7948-E1A1602D9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3134B72-F12D-AA9B-B319-F37ACA3F6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091A8FE-D78E-EA21-AD83-1C6FA94D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08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F4E7B2-F5CD-A2CA-A98D-401F3308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41D0B-A61F-C8CA-C6BF-49E99E3ED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011259-6DD7-0A28-3656-868C436CF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67ED3B7-04DF-55FB-81C4-5B780522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4C2F6F5-0A68-4C01-D168-F926AFAD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46040BE-1565-EFFA-0B29-AAD5C5F3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03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6A1253-6C99-3762-414E-1FF73A87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1AD18E6-7972-EA3A-6982-B57E9B0B5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D0C4E6F-1007-60CA-BADE-D8B9CA074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0C53347-D572-8922-0794-200B5734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87C0298-A900-63C2-48B6-7B91FE9A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D389826-B42D-673A-0A83-80F65595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05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B155820-3B3F-3009-02CA-412CDAD9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54FE70A-5DB2-24F3-CAFC-3007DDFFD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BCABC5-AC76-F264-89D7-1DA1AECCB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0075F-291B-4114-9AE8-A03B2BE10B7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0FD05B-7B36-DA2B-2757-B3B324B94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419E06-AA34-1B3E-F0AB-165F41389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668B-90CB-4170-B91A-7B3839D1C6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99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B8ACC1-A682-4C2A-981B-FC8C81F8A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5124894"/>
            <a:ext cx="8825658" cy="11048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ŞUBAT 2023</a:t>
            </a:r>
            <a:b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Yalova</a:t>
            </a:r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1">
            <a:extLst>
              <a:ext uri="{FF2B5EF4-FFF2-40B4-BE49-F238E27FC236}">
                <a16:creationId xmlns:a16="http://schemas.microsoft.com/office/drawing/2014/main" id="{BC4CD07F-4645-41EE-9C45-E0A43C70ABCB}"/>
              </a:ext>
            </a:extLst>
          </p:cNvPr>
          <p:cNvSpPr txBox="1">
            <a:spLocks/>
          </p:cNvSpPr>
          <p:nvPr/>
        </p:nvSpPr>
        <p:spPr bwMode="gray">
          <a:xfrm>
            <a:off x="1683171" y="140027"/>
            <a:ext cx="8825658" cy="32623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YALOVA ÜNİVERSİTESİ</a:t>
            </a:r>
          </a:p>
          <a:p>
            <a:pPr algn="ctr"/>
            <a:r>
              <a:rPr lang="tr-TR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AKREDİTASYON</a:t>
            </a:r>
            <a:r>
              <a:rPr lang="tr-TR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ÇALIŞMALARI TOPLANTISI-I</a:t>
            </a:r>
          </a:p>
        </p:txBody>
      </p:sp>
      <p:pic>
        <p:nvPicPr>
          <p:cNvPr id="1026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9B871118-1D16-6993-2ECD-CB5F796BC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38" y="190073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96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D033E-91C3-F7C0-A1C6-4C78FF56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1733107"/>
            <a:ext cx="9260958" cy="476338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İlgili sürecin kurumda nasıl işlediğine ve yönetildiğine ilişkin ayrıntıya yer verecek şekilde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KANITA DAYALI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yöntemin izlenmesi beklenmektedir.</a:t>
            </a:r>
          </a:p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Kılavuzda yer alan hususlar dışında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 çekilmek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istenen kuruma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özgü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durumlar söz konusu ise bunlara da raporda yer verilebilmektedir.</a:t>
            </a:r>
          </a:p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Kılavuzda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ölçütlerin karşılanma düzeyine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hangi kanıtların beklendiği her alt ölçüt altında bulunan “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kanıtlar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bölümünde yer almaktadır.</a:t>
            </a:r>
          </a:p>
        </p:txBody>
      </p:sp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04" y="597231"/>
            <a:ext cx="10515600" cy="9302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 Edilmesi Gereken Hususlar</a:t>
            </a: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06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AF186402-4BA5-8AD2-1F14-1F89454FED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19"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1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1C19CCD1-217B-959F-C139-6BC8F9C2F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984" y="160791"/>
            <a:ext cx="10402567" cy="729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4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EE795169-6F59-B0B8-99FA-F0DDC39BF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4029" y="729343"/>
            <a:ext cx="1234005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45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41617CBF-E7A0-F0A7-B711-2AD42F5B3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829" y="5136823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1">
            <a:extLst>
              <a:ext uri="{FF2B5EF4-FFF2-40B4-BE49-F238E27FC236}">
                <a16:creationId xmlns:a16="http://schemas.microsoft.com/office/drawing/2014/main" id="{6E488EBB-4521-5E6D-19CA-A4F30873E969}"/>
              </a:ext>
            </a:extLst>
          </p:cNvPr>
          <p:cNvSpPr txBox="1">
            <a:spLocks/>
          </p:cNvSpPr>
          <p:nvPr/>
        </p:nvSpPr>
        <p:spPr>
          <a:xfrm>
            <a:off x="783804" y="1556658"/>
            <a:ext cx="10515600" cy="23295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 Planı</a:t>
            </a:r>
          </a:p>
          <a:p>
            <a:pPr algn="ctr"/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(Kurum İç Değerlendirme Raporu-KİDR)</a:t>
            </a:r>
          </a:p>
        </p:txBody>
      </p:sp>
      <p:sp>
        <p:nvSpPr>
          <p:cNvPr id="8" name="Slayt Numarası Yer Tutucusu 1">
            <a:extLst>
              <a:ext uri="{FF2B5EF4-FFF2-40B4-BE49-F238E27FC236}">
                <a16:creationId xmlns:a16="http://schemas.microsoft.com/office/drawing/2014/main" id="{30455832-2C12-82B8-B495-78D35EF0408B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600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6">
            <a:extLst>
              <a:ext uri="{FF2B5EF4-FFF2-40B4-BE49-F238E27FC236}">
                <a16:creationId xmlns:a16="http://schemas.microsoft.com/office/drawing/2014/main" id="{FA7F2B8B-504B-D109-4E37-91665D6BAB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487596"/>
              </p:ext>
            </p:extLst>
          </p:nvPr>
        </p:nvGraphicFramePr>
        <p:xfrm>
          <a:off x="0" y="0"/>
          <a:ext cx="12191999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24">
                  <a:extLst>
                    <a:ext uri="{9D8B030D-6E8A-4147-A177-3AD203B41FA5}">
                      <a16:colId xmlns:a16="http://schemas.microsoft.com/office/drawing/2014/main" val="4196116796"/>
                    </a:ext>
                  </a:extLst>
                </a:gridCol>
                <a:gridCol w="3453411">
                  <a:extLst>
                    <a:ext uri="{9D8B030D-6E8A-4147-A177-3AD203B41FA5}">
                      <a16:colId xmlns:a16="http://schemas.microsoft.com/office/drawing/2014/main" val="1517235408"/>
                    </a:ext>
                  </a:extLst>
                </a:gridCol>
                <a:gridCol w="3244609">
                  <a:extLst>
                    <a:ext uri="{9D8B030D-6E8A-4147-A177-3AD203B41FA5}">
                      <a16:colId xmlns:a16="http://schemas.microsoft.com/office/drawing/2014/main" val="3220499326"/>
                    </a:ext>
                  </a:extLst>
                </a:gridCol>
                <a:gridCol w="3701755">
                  <a:extLst>
                    <a:ext uri="{9D8B030D-6E8A-4147-A177-3AD203B41FA5}">
                      <a16:colId xmlns:a16="http://schemas.microsoft.com/office/drawing/2014/main" val="1720930147"/>
                    </a:ext>
                  </a:extLst>
                </a:gridCol>
              </a:tblGrid>
              <a:tr h="468289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TARİH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FAALİYET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SORUMLU BİRİM/KİŞİ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AÇIKLAMA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4489286"/>
                  </a:ext>
                </a:extLst>
              </a:tr>
              <a:tr h="610191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Şubat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KİDR hakkında üst yazı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 Koordinatörlüğü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Birimlerden talep edilen bilgiler konusunda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583387"/>
                  </a:ext>
                </a:extLst>
              </a:tr>
              <a:tr h="706564"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Şubat – 3 Mart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Birimlerin bilgi toplaması ve Birim Kalite Koordinatörüne göndermesi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 Kalite Komisyonları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 ölçütlere göre talep edilen bilgilerin toplanması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747261"/>
                  </a:ext>
                </a:extLst>
              </a:tr>
              <a:tr h="706564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Şubat – 20 Mart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KİDR yazılması ve performans göstergeleri verilerinin toplanması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 Koordinatörlüğü-Strateji Geliştirme Daire Başkanlığı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İlgili destek ekipleri üyeleri ile koordineli çalışarak alt ölçütlerin yazılması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858054"/>
                  </a:ext>
                </a:extLst>
              </a:tr>
              <a:tr h="706564"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Mart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Birimler tarafından toplanan bilgilerin Kalite Koordinatörlüğüne gönderilmesi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 Kalite Koordinatörü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 Kalite Komisyonlarının topladığı bilgileri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3456044"/>
                  </a:ext>
                </a:extLst>
              </a:tr>
              <a:tr h="706564"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– 10 Mart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 ekiplerinin konsolide süreci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 Komisyonu Destek Ekipleri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 Kalite Komisyonlarından gelen bilgilerin konsolide edilmesi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4568839"/>
                  </a:ext>
                </a:extLst>
              </a:tr>
              <a:tr h="706564"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– 17 Mart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 Ekipleri ve Birim Kalite Komisyonları Toplantıları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 Komisyonu Destek Ekipleri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 Ekiplerinin talep edilen alt ölçütleri puanlaması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916857"/>
                  </a:ext>
                </a:extLst>
              </a:tr>
              <a:tr h="610191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KİDR Son Değerlendirme Toplantısı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 Koordinatörlüğü-Strateji Geliştirme Daire Başkanlığı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Raporun gözden geçirilmesi ve puanlama yapılması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8570534"/>
                  </a:ext>
                </a:extLst>
              </a:tr>
              <a:tr h="827642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Mart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KİDR’in</a:t>
                      </a:r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Senato Üst Yazısı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 Koordinatörlüğü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KİDR’in</a:t>
                      </a:r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Senato Toplantısında görüşülmesi üzere üst yazının Yazılması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8102491"/>
                  </a:ext>
                </a:extLst>
              </a:tr>
              <a:tr h="808863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23-30 Mart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KİDR YÖKAK veri tabanına girilmesi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 Koordinatörlüğü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KİDR son düzeltmelerinin yapılıp YÖKAK veri tabanına girilmesi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4449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038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D033E-91C3-F7C0-A1C6-4C78FF56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2264229"/>
            <a:ext cx="9260958" cy="42322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Destek ekipleri konsolide çalışmalarında farklı birimler tarafından iletilen farklı mekanizmaları </a:t>
            </a:r>
            <a:r>
              <a:rPr lang="tr-T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maddeler halinde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sunmalıdır.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tr-T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Kanıt! Kanıt! Kanıt!</a:t>
            </a:r>
          </a:p>
        </p:txBody>
      </p:sp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04" y="597231"/>
            <a:ext cx="10515600" cy="9302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Dikkat!!!</a:t>
            </a: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127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BA4C62-AC54-DE8A-37E3-EB97B6FD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455" y="3962228"/>
            <a:ext cx="10515600" cy="727785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br>
              <a:rPr lang="tr-T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Yalova Üniversitesi </a:t>
            </a:r>
            <a:b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Koordinatörlüğü</a:t>
            </a:r>
            <a:b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Şubat/2023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36C5A5B-54C7-CF98-69C0-D1D53DE9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829" y="5136823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AB6F1B9E-F95C-6FA4-95BB-BCBBCCE77632}"/>
              </a:ext>
            </a:extLst>
          </p:cNvPr>
          <p:cNvSpPr txBox="1"/>
          <p:nvPr/>
        </p:nvSpPr>
        <p:spPr>
          <a:xfrm>
            <a:off x="1731169" y="1632418"/>
            <a:ext cx="8729662" cy="17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5000"/>
              </a:lnSpc>
              <a:spcAft>
                <a:spcPts val="800"/>
              </a:spcAft>
            </a:pPr>
            <a:r>
              <a:rPr lang="tr-TR" sz="54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Herkesle kalite, her zaman kalite </a:t>
            </a:r>
            <a:r>
              <a:rPr lang="tr-TR" sz="54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♾</a:t>
            </a:r>
          </a:p>
        </p:txBody>
      </p:sp>
    </p:spTree>
    <p:extLst>
      <p:ext uri="{BB962C8B-B14F-4D97-AF65-F5344CB8AC3E}">
        <p14:creationId xmlns:p14="http://schemas.microsoft.com/office/powerpoint/2010/main" val="106593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D033E-91C3-F7C0-A1C6-4C78FF56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1733107"/>
            <a:ext cx="9260958" cy="476338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İç Değerlendirme Raporu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(KİDR);</a:t>
            </a:r>
          </a:p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yıllık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 değerlendirme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süreçlerini izlemek,</a:t>
            </a:r>
          </a:p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 Programlarında (Kurumsal Dış Değerlendirme, Kurumsal Akreditasyon, İzleme ve Ara Değerlendirme) esas alınmak üzere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tarafından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yıl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hazırlanır ve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 Kalite Kuruluna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(YÖKAK) sunulur.</a:t>
            </a:r>
          </a:p>
        </p:txBody>
      </p:sp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04" y="597231"/>
            <a:ext cx="10515600" cy="9302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r-TR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93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D033E-91C3-F7C0-A1C6-4C78FF56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1733107"/>
            <a:ext cx="9260958" cy="476338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KİDR’nin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amacı, kurumun kendi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güçlü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gelişmeye açık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yönlerini tanımasına ve iyileştirme süreçlerine katkı sağlamaktır.</a:t>
            </a:r>
          </a:p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Kuruma ait KİDR, kurumun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 değerlendirme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çalışmalarının en önemli 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çıktısıdır.</a:t>
            </a:r>
          </a:p>
          <a:p>
            <a:pPr>
              <a:lnSpc>
                <a:spcPct val="110000"/>
              </a:lnSpc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Olgunluk düzeyi yüksek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KİDR ancak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 içerisinde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 kalite güvencesi sistemi ve iç değerlendirme çalışmalarının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etkin ve etkili gerçekleştirilmesi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mümkündür.</a:t>
            </a:r>
          </a:p>
        </p:txBody>
      </p:sp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04" y="597231"/>
            <a:ext cx="10515600" cy="9302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97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D033E-91C3-F7C0-A1C6-4C78FF56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1733107"/>
            <a:ext cx="9260958" cy="476338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Raporun hazırlık süreci, kurumun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Dış Değerlendirme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Akreditasyon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İzleme ve Ara Değerlendirme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süreçlerinden en üst düzeyde fayda görmesini sağlayan önemli fırsatlardan biridir.</a:t>
            </a:r>
          </a:p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KİDR, paydaşlarla iletişim ve iş birliği, öz değerlendirme çalışmaları ve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güvencesi kültürü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nün yaygınlaştırılması ve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içselleştirilmesi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 kullanılmalıdır.</a:t>
            </a:r>
          </a:p>
        </p:txBody>
      </p:sp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04" y="597231"/>
            <a:ext cx="10515600" cy="9302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45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D033E-91C3-F7C0-A1C6-4C78FF56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1733107"/>
            <a:ext cx="9260958" cy="476338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Raporun hazırlanma sürecinin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kuruma katkısının arttırılması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amacıyla;</a:t>
            </a:r>
          </a:p>
          <a:p>
            <a:pPr marL="6286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Çalışmalarda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kapsayıcılık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katılımcılığın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sağlanması,</a:t>
            </a:r>
          </a:p>
          <a:p>
            <a:pPr marL="6286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Bürokratik veri yönetiminden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ziyade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süreç yönetimi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yaklaşımının benimsenmesi,</a:t>
            </a:r>
          </a:p>
          <a:p>
            <a:pPr marL="6286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Kalite komisyonu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çalışmalarında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şeffaflığın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sağlanması ve</a:t>
            </a:r>
          </a:p>
          <a:p>
            <a:pPr marL="6286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çalışmaları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yla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desteklenmesi</a:t>
            </a:r>
          </a:p>
          <a:p>
            <a:pPr marL="400050" indent="0">
              <a:lnSpc>
                <a:spcPct val="110000"/>
              </a:lnSpc>
              <a:buNone/>
              <a:tabLst>
                <a:tab pos="92075" algn="l"/>
              </a:tabLst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beklenmektedir. </a:t>
            </a:r>
          </a:p>
        </p:txBody>
      </p:sp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04" y="597231"/>
            <a:ext cx="10515600" cy="9302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00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D033E-91C3-F7C0-A1C6-4C78FF56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9" y="1114759"/>
            <a:ext cx="10635373" cy="538173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KİDR’de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 kalite güvencesi sisteminin 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olgunluk düzeyi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kapsamda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ÜNİVERSİTENİN;</a:t>
            </a:r>
          </a:p>
          <a:p>
            <a:pPr>
              <a:lnSpc>
                <a:spcPct val="11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Değerleri, misyon ve hedefleriyle uyumlu olarak; süreçlerinde sahip olduğu 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kaynakları ve yetkinlikleri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nasıl planladığı ve yönettiği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10000"/>
              </a:lnSpc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genelinde ve süreçler bazında 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izleme ve iyileştirme</a:t>
            </a:r>
            <a:r>
              <a:rPr 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lerin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nasıl gerçekleştirildiği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1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Planlama, uygulama, izleme ve iyileştirme süreçlerine 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paydaş katılımının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kapsayıcılığın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nasıl sağlandığı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10000"/>
              </a:lnSpc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kalite güvencesi sisteminde 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güçlü ve iyileşmeye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 alanların neler olduğu,</a:t>
            </a:r>
          </a:p>
          <a:p>
            <a:pPr>
              <a:lnSpc>
                <a:spcPct val="11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lemeyen iyileştirme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lerin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10000"/>
              </a:lnSpc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Yükseköğretimin hızlı değişen gündemi kapsamında kurumun 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 avantajını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koruyabilmesi için kalite güvencesi sisteminde sürdürülebilirliği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nasıl sağlayacağı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sorularını </a:t>
            </a:r>
            <a:r>
              <a:rPr lang="tr-TR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KANITA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olarak yanıtlaması beklenmektedir.</a:t>
            </a:r>
          </a:p>
          <a:p>
            <a:pPr>
              <a:lnSpc>
                <a:spcPct val="110000"/>
              </a:lnSpc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29" y="152401"/>
            <a:ext cx="10635375" cy="8099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İçerik</a:t>
            </a: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48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D033E-91C3-F7C0-A1C6-4C78FF56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1733107"/>
            <a:ext cx="9260958" cy="476338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ana başlık, 14 ölçüt ve 46 alt ölçüt</a:t>
            </a:r>
          </a:p>
          <a:p>
            <a:pPr>
              <a:lnSpc>
                <a:spcPct val="110000"/>
              </a:lnSpc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 değerlendirme süreçlerinde de kullanılan rubrik tarzında geliştirilmiş bir ölçme aracı</a:t>
            </a:r>
          </a:p>
        </p:txBody>
      </p:sp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04" y="597231"/>
            <a:ext cx="10515600" cy="9302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İçerik</a:t>
            </a: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8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04" y="1"/>
            <a:ext cx="105156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YÖKAK Dereceli Değerlendirme Anahtarı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38083BDB-8AA9-6D14-6955-2A9AA835C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286" y="794657"/>
            <a:ext cx="9764485" cy="606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41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D033E-91C3-F7C0-A1C6-4C78FF56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1733107"/>
            <a:ext cx="9260958" cy="476338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KİDR hazırlanırken kılavuzda yer alan hususlara ilişkin “bu husus kurumumuzda mevcuttur”, “bu hususa ilişkin uygulama bulunmaktadır”, “kurumumuzda söz konusu sistem bulunmaktadır” şeklinde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kısa cevaplar </a:t>
            </a:r>
            <a:r>
              <a:rPr lang="tr-TR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verilmemelidir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Başlıklarda yer alan ilgili bilgilere ilk yıl raporunda yer verildikten sonra izleyen yıllarda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 bilgilerin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yeniden verilmesine gerek yoktur.</a:t>
            </a:r>
          </a:p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Yalnızca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değişen/geliştirilen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yönlere ve ilerleme kaydedilemeyen noktalara ilişkin açıklamalara yer verilmesi beklenmektedir.</a:t>
            </a:r>
          </a:p>
          <a:p>
            <a:pPr>
              <a:lnSpc>
                <a:spcPct val="11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YÖKAK raporlarındaki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 bildirimler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kapsamında gerçekleştirilen iyileştirme faaliyetlerine, bu kapsamdaki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somut iyileştirme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ilerleme kaydedilemeyen noktalar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bunların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verilmelidir</a:t>
            </a:r>
          </a:p>
        </p:txBody>
      </p:sp>
      <p:sp>
        <p:nvSpPr>
          <p:cNvPr id="5" name="Slayt Numarası Yer Tutucusu 1">
            <a:extLst>
              <a:ext uri="{FF2B5EF4-FFF2-40B4-BE49-F238E27FC236}">
                <a16:creationId xmlns:a16="http://schemas.microsoft.com/office/drawing/2014/main" id="{160B233F-57A3-96A9-3CBE-6FD836EF293F}"/>
              </a:ext>
            </a:extLst>
          </p:cNvPr>
          <p:cNvSpPr txBox="1">
            <a:spLocks/>
          </p:cNvSpPr>
          <p:nvPr/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4EFFA7-01A0-4922-A38A-728EA6C761BB}" type="slidenum">
              <a:rPr lang="tr-T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A4BC9C3-130C-7B87-8F7B-168A972E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04" y="597231"/>
            <a:ext cx="10515600" cy="9302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 Edilmesi Gereken Hususlar</a:t>
            </a:r>
          </a:p>
        </p:txBody>
      </p:sp>
      <p:pic>
        <p:nvPicPr>
          <p:cNvPr id="2" name="Picture 2" descr="Yalova Üniversitesi Logo | Retail logos, Yalova, Logo design">
            <a:extLst>
              <a:ext uri="{FF2B5EF4-FFF2-40B4-BE49-F238E27FC236}">
                <a16:creationId xmlns:a16="http://schemas.microsoft.com/office/drawing/2014/main" id="{045096E0-364C-5153-17B8-A2616DB58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50" y="5276850"/>
            <a:ext cx="1581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81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724</Words>
  <Application>Microsoft Macintosh PowerPoint</Application>
  <PresentationFormat>Geniş ekran</PresentationFormat>
  <Paragraphs>107</Paragraphs>
  <Slides>17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Teması</vt:lpstr>
      <vt:lpstr>15 ŞUBAT 2023 Yalova</vt:lpstr>
      <vt:lpstr>Giriş</vt:lpstr>
      <vt:lpstr>Amaç</vt:lpstr>
      <vt:lpstr>Amaç</vt:lpstr>
      <vt:lpstr>Amaç</vt:lpstr>
      <vt:lpstr>İçerik</vt:lpstr>
      <vt:lpstr>İçerik</vt:lpstr>
      <vt:lpstr>YÖKAK Dereceli Değerlendirme Anahtarı</vt:lpstr>
      <vt:lpstr>Dikkat Edilmesi Gereken Hususlar</vt:lpstr>
      <vt:lpstr>Dikkat Edilmesi Gereken Hususlar</vt:lpstr>
      <vt:lpstr>PowerPoint Sunusu</vt:lpstr>
      <vt:lpstr>PowerPoint Sunusu</vt:lpstr>
      <vt:lpstr>PowerPoint Sunusu</vt:lpstr>
      <vt:lpstr>PowerPoint Sunusu</vt:lpstr>
      <vt:lpstr>PowerPoint Sunusu</vt:lpstr>
      <vt:lpstr>Dikkat!!!</vt:lpstr>
      <vt:lpstr>  Teşekkürler     Yalova Üniversitesi  Kalite Koordinatörlüğü Şubat/2023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 ŞUBAT 2023 Yalova</dc:title>
  <dc:creator>Yasemin Korkut</dc:creator>
  <cp:lastModifiedBy>Murat Azaltun</cp:lastModifiedBy>
  <cp:revision>20</cp:revision>
  <dcterms:created xsi:type="dcterms:W3CDTF">2023-02-04T19:41:36Z</dcterms:created>
  <dcterms:modified xsi:type="dcterms:W3CDTF">2023-02-15T09:58:38Z</dcterms:modified>
</cp:coreProperties>
</file>