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9" r:id="rId6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p Eren Güney" userId="d5a54b784351e365" providerId="LiveId" clId="{51B0226B-0BC8-464A-9E57-76A5D8D0E3E3}"/>
    <pc:docChg chg="modSld">
      <pc:chgData name="Alp Eren Güney" userId="d5a54b784351e365" providerId="LiveId" clId="{51B0226B-0BC8-464A-9E57-76A5D8D0E3E3}" dt="2023-03-20T09:57:58.014" v="0" actId="14734"/>
      <pc:docMkLst>
        <pc:docMk/>
      </pc:docMkLst>
      <pc:sldChg chg="modSp mod">
        <pc:chgData name="Alp Eren Güney" userId="d5a54b784351e365" providerId="LiveId" clId="{51B0226B-0BC8-464A-9E57-76A5D8D0E3E3}" dt="2023-03-20T09:57:58.014" v="0" actId="14734"/>
        <pc:sldMkLst>
          <pc:docMk/>
          <pc:sldMk cId="2566615156" sldId="261"/>
        </pc:sldMkLst>
        <pc:graphicFrameChg chg="modGraphic">
          <ac:chgData name="Alp Eren Güney" userId="d5a54b784351e365" providerId="LiveId" clId="{51B0226B-0BC8-464A-9E57-76A5D8D0E3E3}" dt="2023-03-20T09:57:58.014" v="0" actId="14734"/>
          <ac:graphicFrameMkLst>
            <pc:docMk/>
            <pc:sldMk cId="2566615156" sldId="261"/>
            <ac:graphicFrameMk id="4" creationId="{82192C5E-99A0-0CE3-2C32-3221F4F9A31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6A24B-31DF-471B-8A27-B6941C845AD5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B5722-9ABC-4AA2-A9D9-7B830337A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4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8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5722-9ABC-4AA2-A9D9-7B830337A120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7C87C-8BC0-5A50-3624-D23D97AAA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C041CA-223C-6A69-6F17-C3C73BEDE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C70F06-EFF2-EAA7-5F18-783B4DF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3E1146-0E75-4C59-38F9-1E50C922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C2DFB-C195-02A5-2667-7533F8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3C6C8-E352-0441-6A14-8695923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736F44-97B0-1DDE-2F9C-DCC028365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6833CE-390F-3F49-90EF-2C96800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1B3295-DE4A-DC99-C1FC-19739F3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D1436-CA55-71BB-9865-DDA3D670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F53E7E-394E-B0FF-12AE-E1260EE9A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106FE3-6DF3-10D4-F1DE-3BB818DB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289CE6-8E11-2BEA-0C98-1DEC1B30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694626-25CC-F2A9-927B-1DDB6E28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0C8666-3C30-D20A-FFCD-893BEBF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3B51F2-6034-B569-5EFB-FD086CCD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29A26-3C8F-27B1-49D8-EBC28BF7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85246D-95A5-4007-2C3F-291FDC22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3CDC7F-1756-258B-FDEF-BA80922A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A77F49-8FB1-A040-766B-17F1F5A2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13488-1EBC-A5BD-EB9F-A9206B10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8794F6-F481-C904-15F0-1C35FEE4C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3A04B8-AA04-E481-D870-AA511F52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B7152-A4E2-A070-23F2-E0C1134F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4632A4-E113-6807-83D6-34ED2214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4CD500-87C8-D1CE-C930-B6324D29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433CC-C38F-CC07-FB5C-4F5C6144D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62848EE-ABEE-D159-8B92-A11FF3E08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AFD40A-BC49-CEAE-CE47-01788FB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20661D-AB71-44F8-EED6-2C934FE8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745CBF-523D-5A04-F242-C9BF316D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9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01F0F-422E-F2AB-D639-0F331A24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BD0252-FC1C-B809-A76D-04A44A9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17FED6-594B-9F94-8AB5-33AF0AB1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7BCCEBE-DFA5-DD6C-81E7-C4384C22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F898E4-F091-D0B6-55EE-F03C3648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59080B0-057A-39EC-3140-EB1C48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A6B27E6-429E-B22C-E40E-67FE0F35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95E5AFC-544D-143C-B5AE-7D4C1C7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892959-0E4C-A9D8-8BD8-3C115F4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857A73D-2FCC-B383-1266-3DF2ADD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345418-7F6F-31DC-E80B-5E41946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AD33510-6BD2-9884-3B41-414487C3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6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160EEC-896E-FCEF-9645-8693F82D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A7F95D-A833-1F9F-83BD-F55EDB0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F3A0BE5-2AE8-10F8-A9CD-E4FA82D2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9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83675-BC98-99C8-3A04-4678D0F0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62AABB-B0A8-EE91-F63C-05DD1E2E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830B65-CBEA-AEBB-1734-E6359DB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908877-0E96-DF36-970F-A10C83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506903-FFDD-9FC1-04D9-E1C0BF3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484EB2-39B3-DC05-2BD3-3A305EA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26712C-F6B3-90E8-8199-2066042F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D69587-9BD6-5DB4-710B-F5F03B2D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324B35-DCFC-EF43-CBA4-9F6C9038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F2B03-A34A-44F6-B1E5-391704A1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2D64DD-A9BD-8D77-F8B0-031D865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13947A-4EDF-E8E6-B4B5-47E9DD6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166008-06E6-E3E1-B390-483F027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B8F056-B70A-BF6E-910C-D0883057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F856D5-05DA-7209-A78B-3D4CE423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7598-207B-4EF4-ACF7-1DA737BCFC82}" type="datetimeFigureOut">
              <a:rPr lang="tr-TR" smtClean="0"/>
              <a:t>20.03.2023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A9844-9D03-3A2C-274B-B18775A33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0D193-EC8A-4B6F-0C91-EEC489DA4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yusem.yalova.edu.tr/egitim-413-insan-kaynaklari-yonetimi-ve-temel-calisma-mevzuati-sertifikali-kurs-programi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yusem.yalova.edu.tr/egitim-405-temel-bilgi-teknolojileri-sertifikali-kurs-program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usem.yalova.edu.tr/egitim-407-okul-oncesi-cocuk-gelisimi-ve-egitimi-sertifikali-kurs-programi" TargetMode="External"/><Relationship Id="rId5" Type="http://schemas.openxmlformats.org/officeDocument/2006/relationships/hyperlink" Target="https://yusem.yalova.edu.tr/egitim-411-hasta-kayit-ve-kabul-tip-sekreterligi-sertifikali-kurs-programi-" TargetMode="External"/><Relationship Id="rId4" Type="http://schemas.openxmlformats.org/officeDocument/2006/relationships/hyperlink" Target="https://yusem.yalova.edu.tr/egitim-376-manevi-rehberlik-egitimi-sertifika-programi-video-d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6A56BDA-D831-949B-8403-65F65E81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8073" y="1674777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(YUSEM)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4C16F1-3B9C-A318-EA1F-58DCC5163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>
                <a:solidFill>
                  <a:schemeClr val="bg1"/>
                </a:solidFill>
              </a:rPr>
              <a:t>2022 BİRİM FAALİYET RAPORU SUNUMU</a:t>
            </a:r>
          </a:p>
          <a:p>
            <a:pPr algn="l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B33A69-8AB2-8A63-76CA-465105196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489204"/>
            <a:ext cx="362304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>
            <a:extLst>
              <a:ext uri="{FF2B5EF4-FFF2-40B4-BE49-F238E27FC236}">
                <a16:creationId xmlns:a16="http://schemas.microsoft.com/office/drawing/2014/main" id="{AE41F54C-A748-E9C8-AF43-E80E16D3A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775" y="152077"/>
            <a:ext cx="1196050" cy="1538611"/>
          </a:xfrm>
          <a:prstGeom prst="rect">
            <a:avLst/>
          </a:prstGeom>
        </p:spPr>
      </p:pic>
      <p:sp>
        <p:nvSpPr>
          <p:cNvPr id="34" name="Başlık 33">
            <a:extLst>
              <a:ext uri="{FF2B5EF4-FFF2-40B4-BE49-F238E27FC236}">
                <a16:creationId xmlns:a16="http://schemas.microsoft.com/office/drawing/2014/main" id="{364B516C-0739-5999-2DD0-32FC9595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467" y="692502"/>
            <a:ext cx="6454422" cy="650875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PERSONEL BİLGİLERİ</a:t>
            </a:r>
          </a:p>
        </p:txBody>
      </p:sp>
      <p:graphicFrame>
        <p:nvGraphicFramePr>
          <p:cNvPr id="36" name="Tablo 35">
            <a:extLst>
              <a:ext uri="{FF2B5EF4-FFF2-40B4-BE49-F238E27FC236}">
                <a16:creationId xmlns:a16="http://schemas.microsoft.com/office/drawing/2014/main" id="{A3623F6C-3492-7484-A946-42DCE8FE3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50391"/>
              </p:ext>
            </p:extLst>
          </p:nvPr>
        </p:nvGraphicFramePr>
        <p:xfrm>
          <a:off x="1920870" y="2383985"/>
          <a:ext cx="7484534" cy="243650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667023">
                  <a:extLst>
                    <a:ext uri="{9D8B030D-6E8A-4147-A177-3AD203B41FA5}">
                      <a16:colId xmlns:a16="http://schemas.microsoft.com/office/drawing/2014/main" val="918840969"/>
                    </a:ext>
                  </a:extLst>
                </a:gridCol>
                <a:gridCol w="1817511">
                  <a:extLst>
                    <a:ext uri="{9D8B030D-6E8A-4147-A177-3AD203B41FA5}">
                      <a16:colId xmlns:a16="http://schemas.microsoft.com/office/drawing/2014/main" val="1154607444"/>
                    </a:ext>
                  </a:extLst>
                </a:gridCol>
              </a:tblGrid>
              <a:tr h="2485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PERSONEL BİLGİLERİ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7913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Daire Başkanı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9914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Şube Müdürü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261833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Tekniker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967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Bilgisayar İşletmeni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943807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798606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470720"/>
                  </a:ext>
                </a:extLst>
              </a:tr>
              <a:tr h="445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TOPLAM PERSONEL SAYISI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389714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6B12A29E-7A1C-0BD6-56AB-BCAC422935EC}"/>
              </a:ext>
            </a:extLst>
          </p:cNvPr>
          <p:cNvSpPr txBox="1"/>
          <p:nvPr/>
        </p:nvSpPr>
        <p:spPr>
          <a:xfrm>
            <a:off x="1920870" y="5159022"/>
            <a:ext cx="81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(Tabloyu biriminizin  personel dağılımına göre doldurunuz)</a:t>
            </a:r>
          </a:p>
        </p:txBody>
      </p:sp>
    </p:spTree>
    <p:extLst>
      <p:ext uri="{BB962C8B-B14F-4D97-AF65-F5344CB8AC3E}">
        <p14:creationId xmlns:p14="http://schemas.microsoft.com/office/powerpoint/2010/main" val="130747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593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latin typeface="Cambria" panose="02040503050406030204" pitchFamily="18" charset="0"/>
                <a:ea typeface="Cambria" panose="02040503050406030204" pitchFamily="18" charset="0"/>
              </a:rPr>
              <a:t>SÜREKLİ EĞİTİM MERKEZİ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509BC180-DF76-9F40-3FC0-759299E4C4EF}"/>
              </a:ext>
            </a:extLst>
          </p:cNvPr>
          <p:cNvSpPr txBox="1"/>
          <p:nvPr/>
        </p:nvSpPr>
        <p:spPr>
          <a:xfrm>
            <a:off x="2137559" y="4524499"/>
            <a:ext cx="7030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E64A2A4F-EEB1-8465-A9EF-0D94DE433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404475"/>
              </p:ext>
            </p:extLst>
          </p:nvPr>
        </p:nvGraphicFramePr>
        <p:xfrm>
          <a:off x="576943" y="1555845"/>
          <a:ext cx="10515600" cy="52561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694097">
                  <a:extLst>
                    <a:ext uri="{9D8B030D-6E8A-4147-A177-3AD203B41FA5}">
                      <a16:colId xmlns:a16="http://schemas.microsoft.com/office/drawing/2014/main" val="305471768"/>
                    </a:ext>
                  </a:extLst>
                </a:gridCol>
                <a:gridCol w="1636227">
                  <a:extLst>
                    <a:ext uri="{9D8B030D-6E8A-4147-A177-3AD203B41FA5}">
                      <a16:colId xmlns:a16="http://schemas.microsoft.com/office/drawing/2014/main" val="258335285"/>
                    </a:ext>
                  </a:extLst>
                </a:gridCol>
                <a:gridCol w="2119945">
                  <a:extLst>
                    <a:ext uri="{9D8B030D-6E8A-4147-A177-3AD203B41FA5}">
                      <a16:colId xmlns:a16="http://schemas.microsoft.com/office/drawing/2014/main" val="285454568"/>
                    </a:ext>
                  </a:extLst>
                </a:gridCol>
                <a:gridCol w="1251356">
                  <a:extLst>
                    <a:ext uri="{9D8B030D-6E8A-4147-A177-3AD203B41FA5}">
                      <a16:colId xmlns:a16="http://schemas.microsoft.com/office/drawing/2014/main" val="1661661787"/>
                    </a:ext>
                  </a:extLst>
                </a:gridCol>
                <a:gridCol w="1133582">
                  <a:extLst>
                    <a:ext uri="{9D8B030D-6E8A-4147-A177-3AD203B41FA5}">
                      <a16:colId xmlns:a16="http://schemas.microsoft.com/office/drawing/2014/main" val="1602016347"/>
                    </a:ext>
                  </a:extLst>
                </a:gridCol>
                <a:gridCol w="870692">
                  <a:extLst>
                    <a:ext uri="{9D8B030D-6E8A-4147-A177-3AD203B41FA5}">
                      <a16:colId xmlns:a16="http://schemas.microsoft.com/office/drawing/2014/main" val="4259621131"/>
                    </a:ext>
                  </a:extLst>
                </a:gridCol>
                <a:gridCol w="809701">
                  <a:extLst>
                    <a:ext uri="{9D8B030D-6E8A-4147-A177-3AD203B41FA5}">
                      <a16:colId xmlns:a16="http://schemas.microsoft.com/office/drawing/2014/main" val="1610044398"/>
                    </a:ext>
                  </a:extLst>
                </a:gridCol>
              </a:tblGrid>
              <a:tr h="688612"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Eğitimin Adı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Eğitimin Türü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(Sertifikalı/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Sertifikasız)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 Alan Grup Profili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(Bireysel/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Kurumsal)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Başlangıç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Tarihi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Bitiş Tarihi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Saati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Kişi Sayısı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25779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200"/>
                        </a:spcBef>
                        <a:spcAft>
                          <a:spcPts val="750"/>
                        </a:spcAft>
                      </a:pPr>
                      <a:r>
                        <a:rPr lang="tr-TR" sz="1150" b="1" u="sng" spc="10" dirty="0">
                          <a:solidFill>
                            <a:srgbClr val="6D5CA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Manevi Rehberlik Eğitimi Sertifika</a:t>
                      </a:r>
                      <a:r>
                        <a:rPr lang="tr-TR" sz="1150" b="1" spc="10" dirty="0">
                          <a:solidFill>
                            <a:srgbClr val="2C2C2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150" b="1" u="sng" spc="10" dirty="0">
                          <a:solidFill>
                            <a:srgbClr val="6D5CA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Programı</a:t>
                      </a:r>
                      <a:endParaRPr lang="tr-TR" sz="1100" b="1" dirty="0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Sertifikalı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Bireysel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20.06.2022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28.02.2022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27.07.2022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02.12.2022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180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algn="ctr"/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  <a:p>
                      <a:pPr algn="ctr"/>
                      <a:r>
                        <a:rPr lang="tr-T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140594"/>
                  </a:ext>
                </a:extLst>
              </a:tr>
              <a:tr h="255679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750"/>
                        </a:spcAft>
                      </a:pPr>
                      <a:r>
                        <a:rPr lang="tr-TR" sz="1150" b="1" u="sng" spc="10" dirty="0">
                          <a:solidFill>
                            <a:srgbClr val="6D5CA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Hasta Kayıt ve Kabul-Tıp Sekreterliği Sertifikalı Kurs Programı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Sertifikalı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Bireysel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20.06.2022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28.02.2022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27.07.2022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02.12.2022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120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25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079368"/>
                  </a:ext>
                </a:extLst>
              </a:tr>
              <a:tr h="358333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750"/>
                        </a:spcAft>
                      </a:pPr>
                      <a:r>
                        <a:rPr lang="tr-TR" sz="1150" b="1" u="sng" spc="10" dirty="0">
                          <a:solidFill>
                            <a:srgbClr val="6D5CA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Okul Öncesi Çocuk Gelişimi ve Eğitimi Sertifikalı Kurs Programı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Sertifikalı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Bireysel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20.06.2022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19.03.2022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31.08.2022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30.12.2022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480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6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111032"/>
                  </a:ext>
                </a:extLst>
              </a:tr>
              <a:tr h="354508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750"/>
                        </a:spcAft>
                      </a:pPr>
                      <a:r>
                        <a:rPr lang="tr-TR" sz="1150" b="1" u="sng" spc="10" dirty="0">
                          <a:solidFill>
                            <a:srgbClr val="6D5CA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Temel Bilgi Teknolojileri Sertifikalı Kurs Programı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Sertifikalı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Bireysel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20.06.2022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28.02.2022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27.07.2022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02.12.2022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160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-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317071"/>
                  </a:ext>
                </a:extLst>
              </a:tr>
              <a:tr h="450148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750"/>
                        </a:spcAft>
                      </a:pPr>
                      <a:r>
                        <a:rPr lang="tr-TR" sz="1150" b="1" u="sng" spc="10" dirty="0">
                          <a:solidFill>
                            <a:srgbClr val="6D5CA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İnsan Kaynakları Yönetimi ve Temel Çalışma Mevzuatı Sertifikalı Kurs Programı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Sertifikalı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Bireysel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19.01.2022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20.06.2022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31.10.2022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28.02.2022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27.07.2022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02.12.2022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90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       -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672499"/>
                  </a:ext>
                </a:extLst>
              </a:tr>
              <a:tr h="450148">
                <a:tc>
                  <a:txBody>
                    <a:bodyPr/>
                    <a:lstStyle/>
                    <a:p>
                      <a:r>
                        <a:rPr lang="tr-TR" sz="1500" u="sng" dirty="0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Gemi adamı eğitim programı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Sertifikalı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Bireysel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05.05.2022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10.05.2022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40</a:t>
                      </a:r>
                      <a:endParaRPr lang="tr-T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56</a:t>
                      </a:r>
                      <a:endParaRPr lang="tr-T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1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3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593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2000" b="1" dirty="0">
                <a:latin typeface="Cambria" panose="02040503050406030204" pitchFamily="18" charset="0"/>
                <a:ea typeface="Cambria" panose="02040503050406030204" pitchFamily="18" charset="0"/>
              </a:rPr>
              <a:t>PERFORMANS GÖSTERGELERİ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2192C5E-99A0-0CE3-2C32-3221F4F9A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49844"/>
              </p:ext>
            </p:extLst>
          </p:nvPr>
        </p:nvGraphicFramePr>
        <p:xfrm>
          <a:off x="771896" y="1851124"/>
          <a:ext cx="9743704" cy="113994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138419">
                  <a:extLst>
                    <a:ext uri="{9D8B030D-6E8A-4147-A177-3AD203B41FA5}">
                      <a16:colId xmlns:a16="http://schemas.microsoft.com/office/drawing/2014/main" val="216743474"/>
                    </a:ext>
                  </a:extLst>
                </a:gridCol>
                <a:gridCol w="1605285">
                  <a:extLst>
                    <a:ext uri="{9D8B030D-6E8A-4147-A177-3AD203B41FA5}">
                      <a16:colId xmlns:a16="http://schemas.microsoft.com/office/drawing/2014/main" val="503284720"/>
                    </a:ext>
                  </a:extLst>
                </a:gridCol>
              </a:tblGrid>
              <a:tr h="2485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Performans Göstergeleri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67167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Eğitim programlarına başvuran kişi sayısı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481977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Sürekli Eğitim Merkezi tarafından mesleki eğitime yönelik verilen sertifika sayısı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69255"/>
                  </a:ext>
                </a:extLst>
              </a:tr>
              <a:tr h="165253">
                <a:tc>
                  <a:txBody>
                    <a:bodyPr/>
                    <a:lstStyle/>
                    <a:p>
                      <a:r>
                        <a:rPr lang="tr-TR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Araştırma merkezinin gelir miktarı (TL)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134360TL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01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1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34" y="598735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GELİŞTİRİCİ FAALİYETLER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509BC180-DF76-9F40-3FC0-759299E4C4EF}"/>
              </a:ext>
            </a:extLst>
          </p:cNvPr>
          <p:cNvSpPr txBox="1"/>
          <p:nvPr/>
        </p:nvSpPr>
        <p:spPr>
          <a:xfrm rot="12270561">
            <a:off x="2137559" y="4524499"/>
            <a:ext cx="7030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40955992-558B-ED14-05D6-D23450F52AAD}"/>
              </a:ext>
            </a:extLst>
          </p:cNvPr>
          <p:cNvSpPr txBox="1"/>
          <p:nvPr/>
        </p:nvSpPr>
        <p:spPr>
          <a:xfrm>
            <a:off x="0" y="2088444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(Bu slaytta 2022 yılı içerisinde birimizde yapılan geliştirici uygulamalara (süreç oluşturulması, görev tanımı, yönerge, dokümanların oluşturulması vs.) ilişkin bilgi veriniz.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800" b="1" dirty="0">
                <a:solidFill>
                  <a:srgbClr val="23221C"/>
                </a:solidFill>
                <a:effectLst/>
                <a:latin typeface="*Calibri-Bold-9649-Identity-H"/>
                <a:ea typeface="Calibri" panose="020F0502020204030204" pitchFamily="34" charset="0"/>
                <a:cs typeface="*Calibri-Bold-9649-Identity-H"/>
              </a:rPr>
              <a:t>-YÜSEM yönetmeliğinin güncellenmesi ve eğitim yönergesi oluşturma çalışmaları.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>
                <a:solidFill>
                  <a:srgbClr val="23221C"/>
                </a:solidFill>
                <a:latin typeface="*Calibri-Bold-9649-Identity-H"/>
                <a:ea typeface="Calibri" panose="020F0502020204030204" pitchFamily="34" charset="0"/>
                <a:cs typeface="*Calibri-Bold-9649-Identity-H"/>
              </a:rPr>
              <a:t>-YÜSEM kurslarının yeniden organizasyonu çalışmaları.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1800" b="1" dirty="0">
                <a:solidFill>
                  <a:srgbClr val="23221C"/>
                </a:solidFill>
                <a:effectLst/>
                <a:latin typeface="*Calibri-Bold-9649-Identity-H"/>
                <a:ea typeface="Calibri" panose="020F0502020204030204" pitchFamily="34" charset="0"/>
                <a:cs typeface="*Calibri-Bold-9649-Identity-H"/>
              </a:rPr>
              <a:t>Eğitim modüllerinin çeşitlendirilmesi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b="1" dirty="0">
                <a:solidFill>
                  <a:srgbClr val="23221C"/>
                </a:solidFill>
                <a:latin typeface="*Calibri-Bold-9649-Identity-H"/>
                <a:ea typeface="Calibri" panose="020F0502020204030204" pitchFamily="34" charset="0"/>
                <a:cs typeface="*Calibri-Bold-9649-Identity-H"/>
              </a:rPr>
              <a:t>Fiziki alt yapının iyileştirilmesi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tr-TR" sz="1800" b="1" dirty="0">
                <a:solidFill>
                  <a:srgbClr val="23221C"/>
                </a:solidFill>
                <a:effectLst/>
                <a:latin typeface="*Calibri-Bold-9649-Identity-H"/>
                <a:ea typeface="Calibri" panose="020F0502020204030204" pitchFamily="34" charset="0"/>
                <a:cs typeface="*Calibri-Bold-9649-Identity-H"/>
              </a:rPr>
              <a:t>YÜSEM internet sayfasının güncellenmesi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="1" dirty="0">
              <a:solidFill>
                <a:srgbClr val="23221C"/>
              </a:solidFill>
              <a:effectLst/>
              <a:latin typeface="*Calibri-Bold-9649-Identity-H"/>
              <a:ea typeface="Calibri" panose="020F0502020204030204" pitchFamily="34" charset="0"/>
              <a:cs typeface="*Calibri-Bold-9649-Identity-H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16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220D03-21FF-4588-B1FA-5ABA85B9C815}">
  <we:reference id="4b785c87-866c-4bad-85d8-5d1ae467ac9a" version="3.5.0.0" store="EXCatalog" storeType="EXCatalog"/>
  <we:alternateReferences>
    <we:reference id="WA104381909" version="3.5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272</Words>
  <Application>Microsoft Office PowerPoint</Application>
  <PresentationFormat>Geniş ekran</PresentationFormat>
  <Paragraphs>128</Paragraphs>
  <Slides>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*Calibri-Bold-9649-Identity-H</vt:lpstr>
      <vt:lpstr>Arial</vt:lpstr>
      <vt:lpstr>Calibri</vt:lpstr>
      <vt:lpstr>Calibri Light</vt:lpstr>
      <vt:lpstr>Cambria</vt:lpstr>
      <vt:lpstr>Times New Roman</vt:lpstr>
      <vt:lpstr>Office Teması</vt:lpstr>
      <vt:lpstr>(YUSEM)</vt:lpstr>
      <vt:lpstr>PERSONEL BİLGİLERİ</vt:lpstr>
      <vt:lpstr>SÜREKLİ EĞİTİM MERKEZİ</vt:lpstr>
      <vt:lpstr>PERFORMANS GÖSTERGELERİ</vt:lpstr>
      <vt:lpstr>GELİŞTİRİCİ FAALİYETLER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(AKADEMİK BİRİM ADI)</dc:title>
  <dc:creator>TANER TURAN</dc:creator>
  <cp:lastModifiedBy>Alp Eren Güney</cp:lastModifiedBy>
  <cp:revision>58</cp:revision>
  <cp:lastPrinted>2023-01-17T07:33:59Z</cp:lastPrinted>
  <dcterms:created xsi:type="dcterms:W3CDTF">2023-01-04T06:47:36Z</dcterms:created>
  <dcterms:modified xsi:type="dcterms:W3CDTF">2023-03-20T09:58:06Z</dcterms:modified>
</cp:coreProperties>
</file>