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7" r:id="rId1"/>
  </p:sldMasterIdLst>
  <p:notesMasterIdLst>
    <p:notesMasterId r:id="rId40"/>
  </p:notesMasterIdLst>
  <p:sldIdLst>
    <p:sldId id="277" r:id="rId2"/>
    <p:sldId id="1960" r:id="rId3"/>
    <p:sldId id="1976" r:id="rId4"/>
    <p:sldId id="325" r:id="rId5"/>
    <p:sldId id="295" r:id="rId6"/>
    <p:sldId id="1975" r:id="rId7"/>
    <p:sldId id="903" r:id="rId8"/>
    <p:sldId id="1971" r:id="rId9"/>
    <p:sldId id="1972" r:id="rId10"/>
    <p:sldId id="1973" r:id="rId11"/>
    <p:sldId id="1974" r:id="rId12"/>
    <p:sldId id="1724" r:id="rId13"/>
    <p:sldId id="414" r:id="rId14"/>
    <p:sldId id="1876" r:id="rId15"/>
    <p:sldId id="1963" r:id="rId16"/>
    <p:sldId id="1962" r:id="rId17"/>
    <p:sldId id="1964" r:id="rId18"/>
    <p:sldId id="1965" r:id="rId19"/>
    <p:sldId id="1966" r:id="rId20"/>
    <p:sldId id="1967" r:id="rId21"/>
    <p:sldId id="1968" r:id="rId22"/>
    <p:sldId id="257" r:id="rId23"/>
    <p:sldId id="1991" r:id="rId24"/>
    <p:sldId id="1988" r:id="rId25"/>
    <p:sldId id="260" r:id="rId26"/>
    <p:sldId id="1989" r:id="rId27"/>
    <p:sldId id="1982" r:id="rId28"/>
    <p:sldId id="1990" r:id="rId29"/>
    <p:sldId id="1984" r:id="rId30"/>
    <p:sldId id="1985" r:id="rId31"/>
    <p:sldId id="1992" r:id="rId32"/>
    <p:sldId id="1986" r:id="rId33"/>
    <p:sldId id="1987" r:id="rId34"/>
    <p:sldId id="1977" r:id="rId35"/>
    <p:sldId id="1994" r:id="rId36"/>
    <p:sldId id="1978" r:id="rId37"/>
    <p:sldId id="1980" r:id="rId38"/>
    <p:sldId id="1970"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rt Eker" initials="M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p:cViewPr varScale="1">
        <p:scale>
          <a:sx n="104" d="100"/>
          <a:sy n="104" d="100"/>
        </p:scale>
        <p:origin x="75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FB70E3-7547-40B6-8CA6-AD1CBCF68F80}" type="datetimeFigureOut">
              <a:rPr lang="tr-TR" smtClean="0"/>
              <a:t>15.02.2023</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75975C-944C-41D2-93F2-E87C3994BE81}" type="slidenum">
              <a:rPr lang="tr-TR" smtClean="0"/>
              <a:t>‹#›</a:t>
            </a:fld>
            <a:endParaRPr lang="tr-TR"/>
          </a:p>
        </p:txBody>
      </p:sp>
    </p:spTree>
    <p:extLst>
      <p:ext uri="{BB962C8B-B14F-4D97-AF65-F5344CB8AC3E}">
        <p14:creationId xmlns:p14="http://schemas.microsoft.com/office/powerpoint/2010/main" val="1944893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3C5D5F52-EE4E-48B3-9391-713CE5EEB023}" type="slidenum">
              <a:rPr lang="tr-TR" smtClean="0"/>
              <a:t>1</a:t>
            </a:fld>
            <a:endParaRPr lang="tr-TR"/>
          </a:p>
        </p:txBody>
      </p:sp>
    </p:spTree>
    <p:extLst>
      <p:ext uri="{BB962C8B-B14F-4D97-AF65-F5344CB8AC3E}">
        <p14:creationId xmlns:p14="http://schemas.microsoft.com/office/powerpoint/2010/main" val="720684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5DCF58-1786-4691-8CE2-1A39648A2AF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C0D9724B-2C46-4D52-A43B-772CC422DD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8591201-9532-44FF-8848-AE50A677EC90}"/>
              </a:ext>
            </a:extLst>
          </p:cNvPr>
          <p:cNvSpPr>
            <a:spLocks noGrp="1"/>
          </p:cNvSpPr>
          <p:nvPr>
            <p:ph type="dt" sz="half" idx="10"/>
          </p:nvPr>
        </p:nvSpPr>
        <p:spPr/>
        <p:txBody>
          <a:bodyPr/>
          <a:lstStyle/>
          <a:p>
            <a:fld id="{2C6C2B16-C375-4BA1-A934-CC3F26B56F77}" type="datetime1">
              <a:rPr lang="tr-TR" smtClean="0"/>
              <a:t>15.02.2023</a:t>
            </a:fld>
            <a:endParaRPr lang="tr-TR"/>
          </a:p>
        </p:txBody>
      </p:sp>
      <p:sp>
        <p:nvSpPr>
          <p:cNvPr id="5" name="Alt Bilgi Yer Tutucusu 4">
            <a:extLst>
              <a:ext uri="{FF2B5EF4-FFF2-40B4-BE49-F238E27FC236}">
                <a16:creationId xmlns:a16="http://schemas.microsoft.com/office/drawing/2014/main" id="{B6CC90C3-7924-4808-B009-900ADA00C03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9A03D5C-B012-487F-85ED-8EAB6DE58A85}"/>
              </a:ext>
            </a:extLst>
          </p:cNvPr>
          <p:cNvSpPr>
            <a:spLocks noGrp="1"/>
          </p:cNvSpPr>
          <p:nvPr>
            <p:ph type="sldNum" sz="quarter" idx="12"/>
          </p:nvPr>
        </p:nvSpPr>
        <p:spPr/>
        <p:txBody>
          <a:bodyPr/>
          <a:lstStyle/>
          <a:p>
            <a:fld id="{FC4EFFA7-01A0-4922-A38A-728EA6C761BB}" type="slidenum">
              <a:rPr lang="tr-TR" smtClean="0"/>
              <a:t>‹#›</a:t>
            </a:fld>
            <a:endParaRPr lang="tr-TR"/>
          </a:p>
        </p:txBody>
      </p:sp>
    </p:spTree>
    <p:extLst>
      <p:ext uri="{BB962C8B-B14F-4D97-AF65-F5344CB8AC3E}">
        <p14:creationId xmlns:p14="http://schemas.microsoft.com/office/powerpoint/2010/main" val="1066818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86A96B-0C94-4637-A94A-DC044FFBC9F6}"/>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92FBC8C5-EEE7-497B-BC9E-18B752496C4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808A926-7513-4F2E-9CC0-BA5B8D82B3F7}"/>
              </a:ext>
            </a:extLst>
          </p:cNvPr>
          <p:cNvSpPr>
            <a:spLocks noGrp="1"/>
          </p:cNvSpPr>
          <p:nvPr>
            <p:ph type="dt" sz="half" idx="10"/>
          </p:nvPr>
        </p:nvSpPr>
        <p:spPr/>
        <p:txBody>
          <a:bodyPr/>
          <a:lstStyle/>
          <a:p>
            <a:fld id="{AC4E1D46-9F51-4B07-8712-076B594DBE61}" type="datetime1">
              <a:rPr lang="tr-TR" smtClean="0"/>
              <a:t>15.02.2023</a:t>
            </a:fld>
            <a:endParaRPr lang="tr-TR"/>
          </a:p>
        </p:txBody>
      </p:sp>
      <p:sp>
        <p:nvSpPr>
          <p:cNvPr id="5" name="Alt Bilgi Yer Tutucusu 4">
            <a:extLst>
              <a:ext uri="{FF2B5EF4-FFF2-40B4-BE49-F238E27FC236}">
                <a16:creationId xmlns:a16="http://schemas.microsoft.com/office/drawing/2014/main" id="{E4498D40-1A1E-4448-B14F-409391F31B3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8F1BAB4-2F5C-4ED7-A6F4-86FE03E3AB86}"/>
              </a:ext>
            </a:extLst>
          </p:cNvPr>
          <p:cNvSpPr>
            <a:spLocks noGrp="1"/>
          </p:cNvSpPr>
          <p:nvPr>
            <p:ph type="sldNum" sz="quarter" idx="12"/>
          </p:nvPr>
        </p:nvSpPr>
        <p:spPr/>
        <p:txBody>
          <a:bodyPr/>
          <a:lstStyle/>
          <a:p>
            <a:fld id="{FC4EFFA7-01A0-4922-A38A-728EA6C761BB}" type="slidenum">
              <a:rPr lang="tr-TR" smtClean="0"/>
              <a:t>‹#›</a:t>
            </a:fld>
            <a:endParaRPr lang="tr-TR"/>
          </a:p>
        </p:txBody>
      </p:sp>
    </p:spTree>
    <p:extLst>
      <p:ext uri="{BB962C8B-B14F-4D97-AF65-F5344CB8AC3E}">
        <p14:creationId xmlns:p14="http://schemas.microsoft.com/office/powerpoint/2010/main" val="300537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9EFE5966-9B67-472D-AF88-16458AB6C63D}"/>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52801B8-8A68-47AE-A556-1032A0CA659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549438F-F584-47C5-9930-E9571CC6401C}"/>
              </a:ext>
            </a:extLst>
          </p:cNvPr>
          <p:cNvSpPr>
            <a:spLocks noGrp="1"/>
          </p:cNvSpPr>
          <p:nvPr>
            <p:ph type="dt" sz="half" idx="10"/>
          </p:nvPr>
        </p:nvSpPr>
        <p:spPr/>
        <p:txBody>
          <a:bodyPr/>
          <a:lstStyle/>
          <a:p>
            <a:fld id="{0F2356F1-430A-4263-809E-118C5A7B2138}" type="datetime1">
              <a:rPr lang="tr-TR" smtClean="0"/>
              <a:t>15.02.2023</a:t>
            </a:fld>
            <a:endParaRPr lang="tr-TR"/>
          </a:p>
        </p:txBody>
      </p:sp>
      <p:sp>
        <p:nvSpPr>
          <p:cNvPr id="5" name="Alt Bilgi Yer Tutucusu 4">
            <a:extLst>
              <a:ext uri="{FF2B5EF4-FFF2-40B4-BE49-F238E27FC236}">
                <a16:creationId xmlns:a16="http://schemas.microsoft.com/office/drawing/2014/main" id="{DFD442D3-C414-43D9-AC03-00B11E302F9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27CC05A-C2F5-4EB8-85CB-B514883229B3}"/>
              </a:ext>
            </a:extLst>
          </p:cNvPr>
          <p:cNvSpPr>
            <a:spLocks noGrp="1"/>
          </p:cNvSpPr>
          <p:nvPr>
            <p:ph type="sldNum" sz="quarter" idx="12"/>
          </p:nvPr>
        </p:nvSpPr>
        <p:spPr/>
        <p:txBody>
          <a:bodyPr/>
          <a:lstStyle/>
          <a:p>
            <a:fld id="{FC4EFFA7-01A0-4922-A38A-728EA6C761BB}" type="slidenum">
              <a:rPr lang="tr-TR" smtClean="0"/>
              <a:t>‹#›</a:t>
            </a:fld>
            <a:endParaRPr lang="tr-TR"/>
          </a:p>
        </p:txBody>
      </p:sp>
    </p:spTree>
    <p:extLst>
      <p:ext uri="{BB962C8B-B14F-4D97-AF65-F5344CB8AC3E}">
        <p14:creationId xmlns:p14="http://schemas.microsoft.com/office/powerpoint/2010/main" val="17136883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oş Slayt">
    <p:spTree>
      <p:nvGrpSpPr>
        <p:cNvPr id="1" name=""/>
        <p:cNvGrpSpPr/>
        <p:nvPr/>
      </p:nvGrpSpPr>
      <p:grpSpPr>
        <a:xfrm>
          <a:off x="0" y="0"/>
          <a:ext cx="0" cy="0"/>
          <a:chOff x="0" y="0"/>
          <a:chExt cx="0" cy="0"/>
        </a:xfrm>
      </p:grpSpPr>
    </p:spTree>
    <p:extLst>
      <p:ext uri="{BB962C8B-B14F-4D97-AF65-F5344CB8AC3E}">
        <p14:creationId xmlns:p14="http://schemas.microsoft.com/office/powerpoint/2010/main" val="754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2851BB-3C4F-426D-8004-01F938A1F44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1BCB71C-E7F3-4052-A5F3-6053D13F6CA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F6F9346-52A5-438F-913D-263CDA81BBCE}"/>
              </a:ext>
            </a:extLst>
          </p:cNvPr>
          <p:cNvSpPr>
            <a:spLocks noGrp="1"/>
          </p:cNvSpPr>
          <p:nvPr>
            <p:ph type="dt" sz="half" idx="10"/>
          </p:nvPr>
        </p:nvSpPr>
        <p:spPr/>
        <p:txBody>
          <a:bodyPr/>
          <a:lstStyle/>
          <a:p>
            <a:fld id="{97788D7D-41B7-4C4F-8C47-BF6106180FBB}" type="datetime1">
              <a:rPr lang="tr-TR" smtClean="0"/>
              <a:t>15.02.2023</a:t>
            </a:fld>
            <a:endParaRPr lang="tr-TR"/>
          </a:p>
        </p:txBody>
      </p:sp>
      <p:sp>
        <p:nvSpPr>
          <p:cNvPr id="5" name="Alt Bilgi Yer Tutucusu 4">
            <a:extLst>
              <a:ext uri="{FF2B5EF4-FFF2-40B4-BE49-F238E27FC236}">
                <a16:creationId xmlns:a16="http://schemas.microsoft.com/office/drawing/2014/main" id="{11E17F6B-19DD-4093-A95E-BF7397D18CD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A36614-F7F5-4DFD-9002-C54A913C4322}"/>
              </a:ext>
            </a:extLst>
          </p:cNvPr>
          <p:cNvSpPr>
            <a:spLocks noGrp="1"/>
          </p:cNvSpPr>
          <p:nvPr>
            <p:ph type="sldNum" sz="quarter" idx="12"/>
          </p:nvPr>
        </p:nvSpPr>
        <p:spPr/>
        <p:txBody>
          <a:bodyPr/>
          <a:lstStyle/>
          <a:p>
            <a:fld id="{FC4EFFA7-01A0-4922-A38A-728EA6C761BB}" type="slidenum">
              <a:rPr lang="tr-TR" smtClean="0"/>
              <a:t>‹#›</a:t>
            </a:fld>
            <a:endParaRPr lang="tr-TR"/>
          </a:p>
        </p:txBody>
      </p:sp>
    </p:spTree>
    <p:extLst>
      <p:ext uri="{BB962C8B-B14F-4D97-AF65-F5344CB8AC3E}">
        <p14:creationId xmlns:p14="http://schemas.microsoft.com/office/powerpoint/2010/main" val="2037880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84F0A9-9915-4F02-8E4C-C0E006F35B1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F561ABBF-9D7C-492D-9DAE-34C5CB1722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FB4DBD28-4DD2-4AF5-9DB3-EC731E5BA5D5}"/>
              </a:ext>
            </a:extLst>
          </p:cNvPr>
          <p:cNvSpPr>
            <a:spLocks noGrp="1"/>
          </p:cNvSpPr>
          <p:nvPr>
            <p:ph type="dt" sz="half" idx="10"/>
          </p:nvPr>
        </p:nvSpPr>
        <p:spPr/>
        <p:txBody>
          <a:bodyPr/>
          <a:lstStyle/>
          <a:p>
            <a:fld id="{3579CCCC-BD49-4A9A-8A72-A00A155CF9E0}" type="datetime1">
              <a:rPr lang="tr-TR" smtClean="0"/>
              <a:t>15.02.2023</a:t>
            </a:fld>
            <a:endParaRPr lang="tr-TR"/>
          </a:p>
        </p:txBody>
      </p:sp>
      <p:sp>
        <p:nvSpPr>
          <p:cNvPr id="5" name="Alt Bilgi Yer Tutucusu 4">
            <a:extLst>
              <a:ext uri="{FF2B5EF4-FFF2-40B4-BE49-F238E27FC236}">
                <a16:creationId xmlns:a16="http://schemas.microsoft.com/office/drawing/2014/main" id="{91796D59-68A4-4ED4-A52D-89E8538F7FB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15DE197-1CAD-45C6-9EA7-9EEADAF65901}"/>
              </a:ext>
            </a:extLst>
          </p:cNvPr>
          <p:cNvSpPr>
            <a:spLocks noGrp="1"/>
          </p:cNvSpPr>
          <p:nvPr>
            <p:ph type="sldNum" sz="quarter" idx="12"/>
          </p:nvPr>
        </p:nvSpPr>
        <p:spPr/>
        <p:txBody>
          <a:bodyPr/>
          <a:lstStyle/>
          <a:p>
            <a:fld id="{FC4EFFA7-01A0-4922-A38A-728EA6C761BB}" type="slidenum">
              <a:rPr lang="tr-TR" smtClean="0"/>
              <a:t>‹#›</a:t>
            </a:fld>
            <a:endParaRPr lang="tr-TR"/>
          </a:p>
        </p:txBody>
      </p:sp>
    </p:spTree>
    <p:extLst>
      <p:ext uri="{BB962C8B-B14F-4D97-AF65-F5344CB8AC3E}">
        <p14:creationId xmlns:p14="http://schemas.microsoft.com/office/powerpoint/2010/main" val="267782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A1D511-FB74-4BED-9061-E962EEDB5FEF}"/>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86F0972-D3E6-4D5D-B38F-B03B55B9453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613F1FF0-7488-4917-9D22-395A93E3BE3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A454DD5-0BE8-4496-A46E-302B70E636AE}"/>
              </a:ext>
            </a:extLst>
          </p:cNvPr>
          <p:cNvSpPr>
            <a:spLocks noGrp="1"/>
          </p:cNvSpPr>
          <p:nvPr>
            <p:ph type="dt" sz="half" idx="10"/>
          </p:nvPr>
        </p:nvSpPr>
        <p:spPr/>
        <p:txBody>
          <a:bodyPr/>
          <a:lstStyle/>
          <a:p>
            <a:fld id="{599A1A6E-2757-4E1B-BB34-497FE19A7EB9}" type="datetime1">
              <a:rPr lang="tr-TR" smtClean="0"/>
              <a:t>15.02.2023</a:t>
            </a:fld>
            <a:endParaRPr lang="tr-TR"/>
          </a:p>
        </p:txBody>
      </p:sp>
      <p:sp>
        <p:nvSpPr>
          <p:cNvPr id="6" name="Alt Bilgi Yer Tutucusu 5">
            <a:extLst>
              <a:ext uri="{FF2B5EF4-FFF2-40B4-BE49-F238E27FC236}">
                <a16:creationId xmlns:a16="http://schemas.microsoft.com/office/drawing/2014/main" id="{636A21C9-2D8E-4F57-8A50-B8FCA129F34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D24EFC24-568A-4220-8185-C405D8709DAF}"/>
              </a:ext>
            </a:extLst>
          </p:cNvPr>
          <p:cNvSpPr>
            <a:spLocks noGrp="1"/>
          </p:cNvSpPr>
          <p:nvPr>
            <p:ph type="sldNum" sz="quarter" idx="12"/>
          </p:nvPr>
        </p:nvSpPr>
        <p:spPr/>
        <p:txBody>
          <a:bodyPr/>
          <a:lstStyle/>
          <a:p>
            <a:fld id="{FC4EFFA7-01A0-4922-A38A-728EA6C761BB}" type="slidenum">
              <a:rPr lang="tr-TR" smtClean="0"/>
              <a:t>‹#›</a:t>
            </a:fld>
            <a:endParaRPr lang="tr-TR"/>
          </a:p>
        </p:txBody>
      </p:sp>
    </p:spTree>
    <p:extLst>
      <p:ext uri="{BB962C8B-B14F-4D97-AF65-F5344CB8AC3E}">
        <p14:creationId xmlns:p14="http://schemas.microsoft.com/office/powerpoint/2010/main" val="167230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F6D25D-478B-4B8D-BE3E-484BFC1B9EF5}"/>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07DA269-F775-4D5B-87B7-A67AACF0C5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09EC32C-60F3-461F-95AF-2640B2DF7895}"/>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6855B0FE-A0F5-466E-8420-F984DA2797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DADE512-324E-448F-9A70-FA73980C796F}"/>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F8EA6D7C-FD67-45E7-B7B5-69B780D6EC5D}"/>
              </a:ext>
            </a:extLst>
          </p:cNvPr>
          <p:cNvSpPr>
            <a:spLocks noGrp="1"/>
          </p:cNvSpPr>
          <p:nvPr>
            <p:ph type="dt" sz="half" idx="10"/>
          </p:nvPr>
        </p:nvSpPr>
        <p:spPr/>
        <p:txBody>
          <a:bodyPr/>
          <a:lstStyle/>
          <a:p>
            <a:fld id="{4F4A88DD-A663-4D82-8892-77222908966E}" type="datetime1">
              <a:rPr lang="tr-TR" smtClean="0"/>
              <a:t>15.02.2023</a:t>
            </a:fld>
            <a:endParaRPr lang="tr-TR"/>
          </a:p>
        </p:txBody>
      </p:sp>
      <p:sp>
        <p:nvSpPr>
          <p:cNvPr id="8" name="Alt Bilgi Yer Tutucusu 7">
            <a:extLst>
              <a:ext uri="{FF2B5EF4-FFF2-40B4-BE49-F238E27FC236}">
                <a16:creationId xmlns:a16="http://schemas.microsoft.com/office/drawing/2014/main" id="{FE9AFB28-C40A-476B-A885-C7DB27B40803}"/>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6865A8E-A26D-47AE-9E8E-04CBDCEAA57B}"/>
              </a:ext>
            </a:extLst>
          </p:cNvPr>
          <p:cNvSpPr>
            <a:spLocks noGrp="1"/>
          </p:cNvSpPr>
          <p:nvPr>
            <p:ph type="sldNum" sz="quarter" idx="12"/>
          </p:nvPr>
        </p:nvSpPr>
        <p:spPr/>
        <p:txBody>
          <a:bodyPr/>
          <a:lstStyle/>
          <a:p>
            <a:fld id="{FC4EFFA7-01A0-4922-A38A-728EA6C761BB}" type="slidenum">
              <a:rPr lang="tr-TR" smtClean="0"/>
              <a:t>‹#›</a:t>
            </a:fld>
            <a:endParaRPr lang="tr-TR"/>
          </a:p>
        </p:txBody>
      </p:sp>
    </p:spTree>
    <p:extLst>
      <p:ext uri="{BB962C8B-B14F-4D97-AF65-F5344CB8AC3E}">
        <p14:creationId xmlns:p14="http://schemas.microsoft.com/office/powerpoint/2010/main" val="3083503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F7E6E85-61C7-4CEC-AEAF-2CEE3D1C53FC}"/>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9263E01-AB3A-431A-9E90-A545F8D67BDC}"/>
              </a:ext>
            </a:extLst>
          </p:cNvPr>
          <p:cNvSpPr>
            <a:spLocks noGrp="1"/>
          </p:cNvSpPr>
          <p:nvPr>
            <p:ph type="dt" sz="half" idx="10"/>
          </p:nvPr>
        </p:nvSpPr>
        <p:spPr/>
        <p:txBody>
          <a:bodyPr/>
          <a:lstStyle/>
          <a:p>
            <a:fld id="{5C1449E3-4EF4-4A0E-9A87-7C72E43D896A}" type="datetime1">
              <a:rPr lang="tr-TR" smtClean="0"/>
              <a:t>15.02.2023</a:t>
            </a:fld>
            <a:endParaRPr lang="tr-TR"/>
          </a:p>
        </p:txBody>
      </p:sp>
      <p:sp>
        <p:nvSpPr>
          <p:cNvPr id="4" name="Alt Bilgi Yer Tutucusu 3">
            <a:extLst>
              <a:ext uri="{FF2B5EF4-FFF2-40B4-BE49-F238E27FC236}">
                <a16:creationId xmlns:a16="http://schemas.microsoft.com/office/drawing/2014/main" id="{621249E3-2969-4156-8CBB-2EA3D09E7E94}"/>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C4FC3D15-4582-474D-AAD7-F22F81B81E85}"/>
              </a:ext>
            </a:extLst>
          </p:cNvPr>
          <p:cNvSpPr>
            <a:spLocks noGrp="1"/>
          </p:cNvSpPr>
          <p:nvPr>
            <p:ph type="sldNum" sz="quarter" idx="12"/>
          </p:nvPr>
        </p:nvSpPr>
        <p:spPr/>
        <p:txBody>
          <a:bodyPr/>
          <a:lstStyle/>
          <a:p>
            <a:fld id="{FC4EFFA7-01A0-4922-A38A-728EA6C761BB}" type="slidenum">
              <a:rPr lang="tr-TR" smtClean="0"/>
              <a:t>‹#›</a:t>
            </a:fld>
            <a:endParaRPr lang="tr-TR"/>
          </a:p>
        </p:txBody>
      </p:sp>
    </p:spTree>
    <p:extLst>
      <p:ext uri="{BB962C8B-B14F-4D97-AF65-F5344CB8AC3E}">
        <p14:creationId xmlns:p14="http://schemas.microsoft.com/office/powerpoint/2010/main" val="1829996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423B7D4-6577-4114-9EA8-CD7E2787FE1E}"/>
              </a:ext>
            </a:extLst>
          </p:cNvPr>
          <p:cNvSpPr>
            <a:spLocks noGrp="1"/>
          </p:cNvSpPr>
          <p:nvPr>
            <p:ph type="dt" sz="half" idx="10"/>
          </p:nvPr>
        </p:nvSpPr>
        <p:spPr/>
        <p:txBody>
          <a:bodyPr/>
          <a:lstStyle/>
          <a:p>
            <a:fld id="{2F25675A-DDCF-466D-9B4E-9ECD5D8AA485}" type="datetime1">
              <a:rPr lang="tr-TR" smtClean="0"/>
              <a:t>15.02.2023</a:t>
            </a:fld>
            <a:endParaRPr lang="tr-TR"/>
          </a:p>
        </p:txBody>
      </p:sp>
      <p:sp>
        <p:nvSpPr>
          <p:cNvPr id="3" name="Alt Bilgi Yer Tutucusu 2">
            <a:extLst>
              <a:ext uri="{FF2B5EF4-FFF2-40B4-BE49-F238E27FC236}">
                <a16:creationId xmlns:a16="http://schemas.microsoft.com/office/drawing/2014/main" id="{A494D207-9AFD-47DA-84A7-C2D238B72B1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91BBC5BB-53CA-4AEE-992F-952900B286C3}"/>
              </a:ext>
            </a:extLst>
          </p:cNvPr>
          <p:cNvSpPr>
            <a:spLocks noGrp="1"/>
          </p:cNvSpPr>
          <p:nvPr>
            <p:ph type="sldNum" sz="quarter" idx="12"/>
          </p:nvPr>
        </p:nvSpPr>
        <p:spPr/>
        <p:txBody>
          <a:bodyPr/>
          <a:lstStyle/>
          <a:p>
            <a:fld id="{FC4EFFA7-01A0-4922-A38A-728EA6C761BB}" type="slidenum">
              <a:rPr lang="tr-TR" smtClean="0"/>
              <a:t>‹#›</a:t>
            </a:fld>
            <a:endParaRPr lang="tr-TR"/>
          </a:p>
        </p:txBody>
      </p:sp>
    </p:spTree>
    <p:extLst>
      <p:ext uri="{BB962C8B-B14F-4D97-AF65-F5344CB8AC3E}">
        <p14:creationId xmlns:p14="http://schemas.microsoft.com/office/powerpoint/2010/main" val="47204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0AC8FC6-0635-4E04-9910-96B558D5888D}"/>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09CB8D3-66CC-405D-96BC-3362C9A8FB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84959E9-23B9-469B-8B3B-E3BD64E8E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5FA9EE9-0493-4A5C-AAEF-291510010452}"/>
              </a:ext>
            </a:extLst>
          </p:cNvPr>
          <p:cNvSpPr>
            <a:spLocks noGrp="1"/>
          </p:cNvSpPr>
          <p:nvPr>
            <p:ph type="dt" sz="half" idx="10"/>
          </p:nvPr>
        </p:nvSpPr>
        <p:spPr/>
        <p:txBody>
          <a:bodyPr/>
          <a:lstStyle/>
          <a:p>
            <a:fld id="{615863B4-C2EB-4249-A03D-269324AF8738}" type="datetime1">
              <a:rPr lang="tr-TR" smtClean="0"/>
              <a:t>15.02.2023</a:t>
            </a:fld>
            <a:endParaRPr lang="tr-TR"/>
          </a:p>
        </p:txBody>
      </p:sp>
      <p:sp>
        <p:nvSpPr>
          <p:cNvPr id="6" name="Alt Bilgi Yer Tutucusu 5">
            <a:extLst>
              <a:ext uri="{FF2B5EF4-FFF2-40B4-BE49-F238E27FC236}">
                <a16:creationId xmlns:a16="http://schemas.microsoft.com/office/drawing/2014/main" id="{E9E822A3-003B-46B3-9557-FD77F2478A5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F130387-1614-4F8D-8278-407E6A4C2E1B}"/>
              </a:ext>
            </a:extLst>
          </p:cNvPr>
          <p:cNvSpPr>
            <a:spLocks noGrp="1"/>
          </p:cNvSpPr>
          <p:nvPr>
            <p:ph type="sldNum" sz="quarter" idx="12"/>
          </p:nvPr>
        </p:nvSpPr>
        <p:spPr/>
        <p:txBody>
          <a:bodyPr/>
          <a:lstStyle/>
          <a:p>
            <a:fld id="{FC4EFFA7-01A0-4922-A38A-728EA6C761BB}" type="slidenum">
              <a:rPr lang="tr-TR" smtClean="0"/>
              <a:t>‹#›</a:t>
            </a:fld>
            <a:endParaRPr lang="tr-TR"/>
          </a:p>
        </p:txBody>
      </p:sp>
    </p:spTree>
    <p:extLst>
      <p:ext uri="{BB962C8B-B14F-4D97-AF65-F5344CB8AC3E}">
        <p14:creationId xmlns:p14="http://schemas.microsoft.com/office/powerpoint/2010/main" val="550159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C465B3F-16DF-440C-81F4-E1FEA82921E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3F0AA94F-EF0F-42C5-89E7-7724993879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D86B434-DA0C-46F6-8D52-746E355993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BB3A8DFE-8DC0-4ACE-89DF-615180A1B5F6}"/>
              </a:ext>
            </a:extLst>
          </p:cNvPr>
          <p:cNvSpPr>
            <a:spLocks noGrp="1"/>
          </p:cNvSpPr>
          <p:nvPr>
            <p:ph type="dt" sz="half" idx="10"/>
          </p:nvPr>
        </p:nvSpPr>
        <p:spPr/>
        <p:txBody>
          <a:bodyPr/>
          <a:lstStyle/>
          <a:p>
            <a:fld id="{85361F5E-8B7F-4A55-BE9E-A08D3A3BF9AC}" type="datetime1">
              <a:rPr lang="tr-TR" smtClean="0"/>
              <a:t>15.02.2023</a:t>
            </a:fld>
            <a:endParaRPr lang="tr-TR"/>
          </a:p>
        </p:txBody>
      </p:sp>
      <p:sp>
        <p:nvSpPr>
          <p:cNvPr id="6" name="Alt Bilgi Yer Tutucusu 5">
            <a:extLst>
              <a:ext uri="{FF2B5EF4-FFF2-40B4-BE49-F238E27FC236}">
                <a16:creationId xmlns:a16="http://schemas.microsoft.com/office/drawing/2014/main" id="{1FBB8DAD-C82E-4B50-BCAD-149426295850}"/>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C6F3AAD-7C72-41F0-A157-03BC77017157}"/>
              </a:ext>
            </a:extLst>
          </p:cNvPr>
          <p:cNvSpPr>
            <a:spLocks noGrp="1"/>
          </p:cNvSpPr>
          <p:nvPr>
            <p:ph type="sldNum" sz="quarter" idx="12"/>
          </p:nvPr>
        </p:nvSpPr>
        <p:spPr/>
        <p:txBody>
          <a:bodyPr/>
          <a:lstStyle/>
          <a:p>
            <a:fld id="{FC4EFFA7-01A0-4922-A38A-728EA6C761BB}" type="slidenum">
              <a:rPr lang="tr-TR" smtClean="0"/>
              <a:t>‹#›</a:t>
            </a:fld>
            <a:endParaRPr lang="tr-TR"/>
          </a:p>
        </p:txBody>
      </p:sp>
    </p:spTree>
    <p:extLst>
      <p:ext uri="{BB962C8B-B14F-4D97-AF65-F5344CB8AC3E}">
        <p14:creationId xmlns:p14="http://schemas.microsoft.com/office/powerpoint/2010/main" val="1470939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0"/>
            <a:lum/>
          </a:blip>
          <a:srcRect/>
          <a:stretch>
            <a:fillRect/>
          </a:stretch>
        </a:blipFill>
        <a:effectLst/>
      </p:bgPr>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0E94ACC-C171-4364-B78A-F6488EC81F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D8C9858-825A-4E31-92B4-0EC88B0298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2B6DC63-1AFB-4428-8CC7-8594CB8E8D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0D7C7A-91D7-4E95-846C-3DB417BE941B}" type="datetime1">
              <a:rPr lang="tr-TR" smtClean="0"/>
              <a:t>15.02.2023</a:t>
            </a:fld>
            <a:endParaRPr lang="tr-TR"/>
          </a:p>
        </p:txBody>
      </p:sp>
      <p:sp>
        <p:nvSpPr>
          <p:cNvPr id="5" name="Alt Bilgi Yer Tutucusu 4">
            <a:extLst>
              <a:ext uri="{FF2B5EF4-FFF2-40B4-BE49-F238E27FC236}">
                <a16:creationId xmlns:a16="http://schemas.microsoft.com/office/drawing/2014/main" id="{31511100-864A-4EB8-AA59-457D3AFFEA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60FB2A10-924B-4FB6-9514-46CA260F0E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4EFFA7-01A0-4922-A38A-728EA6C761BB}" type="slidenum">
              <a:rPr lang="tr-TR" smtClean="0"/>
              <a:t>‹#›</a:t>
            </a:fld>
            <a:endParaRPr lang="tr-TR"/>
          </a:p>
        </p:txBody>
      </p:sp>
    </p:spTree>
    <p:extLst>
      <p:ext uri="{BB962C8B-B14F-4D97-AF65-F5344CB8AC3E}">
        <p14:creationId xmlns:p14="http://schemas.microsoft.com/office/powerpoint/2010/main" val="3411662125"/>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B8ACC1-A682-4C2A-981B-FC8C81F8A08F}"/>
              </a:ext>
            </a:extLst>
          </p:cNvPr>
          <p:cNvSpPr>
            <a:spLocks noGrp="1"/>
          </p:cNvSpPr>
          <p:nvPr>
            <p:ph type="ctrTitle"/>
          </p:nvPr>
        </p:nvSpPr>
        <p:spPr>
          <a:xfrm>
            <a:off x="1683171" y="5124894"/>
            <a:ext cx="8825658" cy="1104862"/>
          </a:xfrm>
        </p:spPr>
        <p:txBody>
          <a:bodyPr anchor="ctr">
            <a:normAutofit/>
          </a:bodyPr>
          <a:lstStyle/>
          <a:p>
            <a:pPr algn="ctr"/>
            <a:r>
              <a:rPr lang="tr-TR" sz="3600" dirty="0">
                <a:latin typeface="Times New Roman" panose="02020603050405020304" pitchFamily="18" charset="0"/>
                <a:cs typeface="Times New Roman" panose="02020603050405020304" pitchFamily="18" charset="0"/>
              </a:rPr>
              <a:t>15 ŞUBAT 2023</a:t>
            </a:r>
            <a:br>
              <a:rPr lang="tr-TR" sz="3600" dirty="0">
                <a:latin typeface="Times New Roman" panose="02020603050405020304" pitchFamily="18" charset="0"/>
                <a:cs typeface="Times New Roman" panose="02020603050405020304" pitchFamily="18" charset="0"/>
              </a:rPr>
            </a:br>
            <a:r>
              <a:rPr lang="tr-TR" sz="2800" dirty="0">
                <a:latin typeface="Times New Roman" panose="02020603050405020304" pitchFamily="18" charset="0"/>
                <a:cs typeface="Times New Roman" panose="02020603050405020304" pitchFamily="18" charset="0"/>
              </a:rPr>
              <a:t>Yalova</a:t>
            </a:r>
            <a:endParaRPr lang="tr-TR" sz="3600" dirty="0">
              <a:latin typeface="Times New Roman" panose="02020603050405020304" pitchFamily="18" charset="0"/>
              <a:cs typeface="Times New Roman" panose="02020603050405020304" pitchFamily="18" charset="0"/>
            </a:endParaRPr>
          </a:p>
        </p:txBody>
      </p:sp>
      <p:sp>
        <p:nvSpPr>
          <p:cNvPr id="3" name="Başlık 1">
            <a:extLst>
              <a:ext uri="{FF2B5EF4-FFF2-40B4-BE49-F238E27FC236}">
                <a16:creationId xmlns:a16="http://schemas.microsoft.com/office/drawing/2014/main" id="{BC4CD07F-4645-41EE-9C45-E0A43C70ABCB}"/>
              </a:ext>
            </a:extLst>
          </p:cNvPr>
          <p:cNvSpPr txBox="1">
            <a:spLocks/>
          </p:cNvSpPr>
          <p:nvPr/>
        </p:nvSpPr>
        <p:spPr bwMode="gray">
          <a:xfrm>
            <a:off x="1683171" y="140026"/>
            <a:ext cx="8825658" cy="4400075"/>
          </a:xfrm>
          <a:prstGeom prst="rect">
            <a:avLst/>
          </a:prstGeom>
        </p:spPr>
        <p:txBody>
          <a:bodyPr vert="horz" lIns="91440" tIns="45720" rIns="91440" bIns="45720" rtlCol="0" anchor="b">
            <a:normAutofit/>
          </a:bodyPr>
          <a:lstStyle>
            <a:lvl1pPr algn="l" defTabSz="457200" rtl="0" eaLnBrk="1" latinLnBrk="0" hangingPunct="1">
              <a:spcBef>
                <a:spcPct val="0"/>
              </a:spcBef>
              <a:buNone/>
              <a:defRPr sz="54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4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r-TR" sz="4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tr-TR" sz="4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tr-TR" sz="4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YALOVA ÜNİVERSİTESİ</a:t>
            </a:r>
          </a:p>
          <a:p>
            <a:pPr algn="ctr"/>
            <a:r>
              <a:rPr lang="tr-TR" sz="4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AKREDİTASYON ÇALIŞMALARI TOPLANTISI-I</a:t>
            </a:r>
          </a:p>
        </p:txBody>
      </p:sp>
      <p:pic>
        <p:nvPicPr>
          <p:cNvPr id="1026" name="Picture 2" descr="Yalova Üniversitesi Logo | Retail logos, Yalova, Logo design">
            <a:extLst>
              <a:ext uri="{FF2B5EF4-FFF2-40B4-BE49-F238E27FC236}">
                <a16:creationId xmlns:a16="http://schemas.microsoft.com/office/drawing/2014/main" id="{9B871118-1D16-6993-2ECD-CB5F796BC7B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8438" y="190073"/>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5961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BF11CA-C90C-DB7F-252C-F2B125454151}"/>
              </a:ext>
            </a:extLst>
          </p:cNvPr>
          <p:cNvSpPr>
            <a:spLocks noGrp="1"/>
          </p:cNvSpPr>
          <p:nvPr>
            <p:ph type="title"/>
          </p:nvPr>
        </p:nvSpPr>
        <p:spPr>
          <a:xfrm>
            <a:off x="233916" y="365125"/>
            <a:ext cx="11812772" cy="941391"/>
          </a:xfrm>
        </p:spPr>
        <p:txBody>
          <a:bodyPr>
            <a:normAutofit/>
          </a:bodyPr>
          <a:lstStyle/>
          <a:p>
            <a:pPr algn="ctr"/>
            <a:r>
              <a:rPr lang="tr-TR"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C. ARAŞTIRMA VE GELİŞTİRME </a:t>
            </a:r>
            <a:r>
              <a:rPr lang="tr-TR" sz="4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(200/1000 Puan)</a:t>
            </a:r>
          </a:p>
        </p:txBody>
      </p:sp>
      <p:sp>
        <p:nvSpPr>
          <p:cNvPr id="5" name="Slayt Numarası Yer Tutucusu 1">
            <a:extLst>
              <a:ext uri="{FF2B5EF4-FFF2-40B4-BE49-F238E27FC236}">
                <a16:creationId xmlns:a16="http://schemas.microsoft.com/office/drawing/2014/main" id="{160B233F-57A3-96A9-3CBE-6FD836EF293F}"/>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10</a:t>
            </a:fld>
            <a:endParaRPr lang="tr-TR" sz="1800" dirty="0">
              <a:latin typeface="Times New Roman" panose="02020603050405020304" pitchFamily="18" charset="0"/>
              <a:cs typeface="Times New Roman" panose="02020603050405020304" pitchFamily="18" charset="0"/>
            </a:endParaRPr>
          </a:p>
        </p:txBody>
      </p:sp>
      <p:graphicFrame>
        <p:nvGraphicFramePr>
          <p:cNvPr id="3" name="Tablo 2">
            <a:extLst>
              <a:ext uri="{FF2B5EF4-FFF2-40B4-BE49-F238E27FC236}">
                <a16:creationId xmlns:a16="http://schemas.microsoft.com/office/drawing/2014/main" id="{643341C3-AF26-ABEC-526E-C3A553E107A6}"/>
              </a:ext>
            </a:extLst>
          </p:cNvPr>
          <p:cNvGraphicFramePr>
            <a:graphicFrameLocks noGrp="1"/>
          </p:cNvGraphicFramePr>
          <p:nvPr>
            <p:extLst>
              <p:ext uri="{D42A27DB-BD31-4B8C-83A1-F6EECF244321}">
                <p14:modId xmlns:p14="http://schemas.microsoft.com/office/powerpoint/2010/main" val="985820778"/>
              </p:ext>
            </p:extLst>
          </p:nvPr>
        </p:nvGraphicFramePr>
        <p:xfrm>
          <a:off x="510362" y="1369385"/>
          <a:ext cx="11313042" cy="4779645"/>
        </p:xfrm>
        <a:graphic>
          <a:graphicData uri="http://schemas.openxmlformats.org/drawingml/2006/table">
            <a:tbl>
              <a:tblPr>
                <a:tableStyleId>{5C22544A-7EE6-4342-B048-85BDC9FD1C3A}</a:tableStyleId>
              </a:tblPr>
              <a:tblGrid>
                <a:gridCol w="4221126">
                  <a:extLst>
                    <a:ext uri="{9D8B030D-6E8A-4147-A177-3AD203B41FA5}">
                      <a16:colId xmlns:a16="http://schemas.microsoft.com/office/drawing/2014/main" val="597821989"/>
                    </a:ext>
                  </a:extLst>
                </a:gridCol>
                <a:gridCol w="7091916">
                  <a:extLst>
                    <a:ext uri="{9D8B030D-6E8A-4147-A177-3AD203B41FA5}">
                      <a16:colId xmlns:a16="http://schemas.microsoft.com/office/drawing/2014/main" val="4272230126"/>
                    </a:ext>
                  </a:extLst>
                </a:gridCol>
              </a:tblGrid>
              <a:tr h="190500">
                <a:tc rowSpan="3">
                  <a:txBody>
                    <a:bodyPr/>
                    <a:lstStyle/>
                    <a:p>
                      <a:pPr algn="l" fontAlgn="ctr"/>
                      <a:r>
                        <a:rPr lang="tr-TR" sz="2800" u="none" strike="noStrike" dirty="0">
                          <a:effectLst/>
                        </a:rPr>
                        <a:t>C.1. Araştırma Süreçlerinin Yönetimi ve Araştırma Kaynakları </a:t>
                      </a:r>
                      <a:r>
                        <a:rPr lang="tr-TR" sz="2800" u="none" strike="noStrike" dirty="0">
                          <a:solidFill>
                            <a:srgbClr val="FF0000"/>
                          </a:solidFill>
                          <a:effectLst>
                            <a:outerShdw blurRad="38100" dist="38100" dir="2700000" algn="tl">
                              <a:srgbClr val="000000">
                                <a:alpha val="43137"/>
                              </a:srgbClr>
                            </a:outerShdw>
                          </a:effectLst>
                        </a:rPr>
                        <a:t>(50 Puan)</a:t>
                      </a:r>
                    </a:p>
                    <a:p>
                      <a:pPr algn="l" fontAlgn="ctr"/>
                      <a:r>
                        <a:rPr lang="tr-TR" sz="2000" b="0" i="0" u="none" strike="noStrike" dirty="0">
                          <a:solidFill>
                            <a:srgbClr val="FF0000"/>
                          </a:solidFill>
                          <a:effectLst>
                            <a:outerShdw blurRad="38100" dist="38100" dir="2700000" algn="tl">
                              <a:srgbClr val="000000">
                                <a:alpha val="43137"/>
                              </a:srgbClr>
                            </a:outerShdw>
                          </a:effectLst>
                          <a:latin typeface="Calibri" panose="020F0502020204030204" pitchFamily="34" charset="0"/>
                        </a:rPr>
                        <a:t>  </a:t>
                      </a:r>
                      <a:endParaRPr lang="tr-TR" sz="2800" b="0" i="0" u="none" strike="noStrike" dirty="0">
                        <a:solidFill>
                          <a:srgbClr val="FF0000"/>
                        </a:solidFill>
                        <a:effectLst>
                          <a:outerShdw blurRad="38100" dist="38100" dir="2700000" algn="tl">
                            <a:srgbClr val="000000">
                              <a:alpha val="43137"/>
                            </a:srgbClr>
                          </a:outerShdw>
                        </a:effectLst>
                        <a:latin typeface="Calibri" panose="020F0502020204030204" pitchFamily="34" charset="0"/>
                      </a:endParaRPr>
                    </a:p>
                    <a:p>
                      <a:pPr algn="l" fontAlgn="ctr"/>
                      <a:r>
                        <a:rPr lang="tr-TR" sz="1050" b="0" i="0" u="none" strike="noStrike" dirty="0">
                          <a:solidFill>
                            <a:srgbClr val="FF0000"/>
                          </a:solidFill>
                          <a:effectLst>
                            <a:outerShdw blurRad="38100" dist="38100" dir="2700000" algn="tl">
                              <a:srgbClr val="000000">
                                <a:alpha val="43137"/>
                              </a:srgbClr>
                            </a:outerShdw>
                          </a:effectLst>
                          <a:latin typeface="Calibri" panose="020F0502020204030204" pitchFamily="34" charset="0"/>
                        </a:rPr>
                        <a:t>  </a:t>
                      </a:r>
                      <a:endParaRPr lang="tr-TR"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tr-TR" sz="2800" u="none" strike="noStrike">
                          <a:effectLst/>
                        </a:rPr>
                        <a:t>C.1.1. Araştırma süreçlerinin yönetimi</a:t>
                      </a:r>
                      <a:endParaRPr lang="tr-TR"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72782851"/>
                  </a:ext>
                </a:extLst>
              </a:tr>
              <a:tr h="190500">
                <a:tc vMerge="1">
                  <a:txBody>
                    <a:bodyPr/>
                    <a:lstStyle/>
                    <a:p>
                      <a:endParaRPr lang="tr-TR"/>
                    </a:p>
                  </a:txBody>
                  <a:tcPr/>
                </a:tc>
                <a:tc>
                  <a:txBody>
                    <a:bodyPr/>
                    <a:lstStyle/>
                    <a:p>
                      <a:pPr algn="l" fontAlgn="b"/>
                      <a:r>
                        <a:rPr lang="tr-TR" sz="2800" u="none" strike="noStrike">
                          <a:effectLst/>
                        </a:rPr>
                        <a:t>C.1.2. İç ve dış kaynaklar</a:t>
                      </a:r>
                      <a:endParaRPr lang="tr-TR"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6605012"/>
                  </a:ext>
                </a:extLst>
              </a:tr>
              <a:tr h="190500">
                <a:tc vMerge="1">
                  <a:txBody>
                    <a:bodyPr/>
                    <a:lstStyle/>
                    <a:p>
                      <a:endParaRPr lang="tr-TR"/>
                    </a:p>
                  </a:txBody>
                  <a:tcPr/>
                </a:tc>
                <a:tc>
                  <a:txBody>
                    <a:bodyPr/>
                    <a:lstStyle/>
                    <a:p>
                      <a:pPr algn="l" fontAlgn="b"/>
                      <a:r>
                        <a:rPr lang="tr-TR" sz="2800" u="none" strike="noStrike">
                          <a:effectLst/>
                        </a:rPr>
                        <a:t>C.1.3. Doktora programları ve doktora sonrası imkanlar</a:t>
                      </a:r>
                      <a:endParaRPr lang="tr-TR"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4137354"/>
                  </a:ext>
                </a:extLst>
              </a:tr>
              <a:tr h="190500">
                <a:tc row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2800" u="none" strike="noStrike" dirty="0">
                          <a:effectLst/>
                        </a:rPr>
                        <a:t>C.2. Araştırma Yetkinliği, İş birlikleri ve Destekler </a:t>
                      </a:r>
                    </a:p>
                    <a:p>
                      <a:pPr marL="0" marR="0" indent="0" algn="l" defTabSz="914400" rtl="0" eaLnBrk="1" fontAlgn="ctr" latinLnBrk="0" hangingPunct="1">
                        <a:lnSpc>
                          <a:spcPct val="100000"/>
                        </a:lnSpc>
                        <a:spcBef>
                          <a:spcPts val="0"/>
                        </a:spcBef>
                        <a:spcAft>
                          <a:spcPts val="0"/>
                        </a:spcAft>
                        <a:buClrTx/>
                        <a:buSzTx/>
                        <a:buFontTx/>
                        <a:buNone/>
                        <a:tabLst/>
                        <a:defRPr/>
                      </a:pPr>
                      <a:r>
                        <a:rPr lang="tr-TR" sz="2800" u="none" strike="noStrike" dirty="0">
                          <a:solidFill>
                            <a:srgbClr val="FF0000"/>
                          </a:solidFill>
                          <a:effectLst>
                            <a:outerShdw blurRad="38100" dist="38100" dir="2700000" algn="tl">
                              <a:srgbClr val="000000">
                                <a:alpha val="43137"/>
                              </a:srgbClr>
                            </a:outerShdw>
                          </a:effectLst>
                        </a:rPr>
                        <a:t>(50 Puan)</a:t>
                      </a:r>
                      <a:endParaRPr lang="tr-TR"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tr-TR" sz="2800" u="none" strike="noStrike">
                          <a:effectLst/>
                        </a:rPr>
                        <a:t>C.2.1. Araştırma yetkinlikleri ve gelişimi</a:t>
                      </a:r>
                      <a:endParaRPr lang="tr-TR"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86613263"/>
                  </a:ext>
                </a:extLst>
              </a:tr>
              <a:tr h="190500">
                <a:tc vMerge="1">
                  <a:txBody>
                    <a:bodyPr/>
                    <a:lstStyle/>
                    <a:p>
                      <a:endParaRPr lang="tr-TR"/>
                    </a:p>
                  </a:txBody>
                  <a:tcPr/>
                </a:tc>
                <a:tc>
                  <a:txBody>
                    <a:bodyPr/>
                    <a:lstStyle/>
                    <a:p>
                      <a:pPr algn="l" fontAlgn="b"/>
                      <a:r>
                        <a:rPr lang="tr-TR" sz="2800" u="none" strike="noStrike">
                          <a:effectLst/>
                        </a:rPr>
                        <a:t>C.2.2. Ulusal ve uluslararası ortak programlar ve ortak araştırma birimleri</a:t>
                      </a:r>
                      <a:endParaRPr lang="tr-TR"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48091794"/>
                  </a:ext>
                </a:extLst>
              </a:tr>
              <a:tr h="190500">
                <a:tc rowSpan="2">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2800" u="none" strike="noStrike" dirty="0">
                          <a:effectLst/>
                        </a:rPr>
                        <a:t>C.3. Araştırma Performansı </a:t>
                      </a:r>
                      <a:r>
                        <a:rPr lang="tr-TR" sz="2800" u="none" strike="noStrike" dirty="0">
                          <a:solidFill>
                            <a:srgbClr val="FF0000"/>
                          </a:solidFill>
                          <a:effectLst>
                            <a:outerShdw blurRad="38100" dist="38100" dir="2700000" algn="tl">
                              <a:srgbClr val="000000">
                                <a:alpha val="43137"/>
                              </a:srgbClr>
                            </a:outerShdw>
                          </a:effectLst>
                        </a:rPr>
                        <a:t>(100 Puan)</a:t>
                      </a:r>
                      <a:endParaRPr lang="tr-TR" sz="2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tr-TR" sz="2800" u="none" strike="noStrike">
                          <a:effectLst/>
                        </a:rPr>
                        <a:t>C.3.1. Araştırma performansının izlenmesi ve değerlendirilmesi</a:t>
                      </a:r>
                      <a:endParaRPr lang="tr-TR" sz="2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77538236"/>
                  </a:ext>
                </a:extLst>
              </a:tr>
              <a:tr h="190500">
                <a:tc vMerge="1">
                  <a:txBody>
                    <a:bodyPr/>
                    <a:lstStyle/>
                    <a:p>
                      <a:endParaRPr lang="tr-TR"/>
                    </a:p>
                  </a:txBody>
                  <a:tcPr/>
                </a:tc>
                <a:tc>
                  <a:txBody>
                    <a:bodyPr/>
                    <a:lstStyle/>
                    <a:p>
                      <a:pPr algn="l" fontAlgn="b"/>
                      <a:r>
                        <a:rPr lang="tr-TR" sz="2800" u="none" strike="noStrike" dirty="0">
                          <a:effectLst/>
                        </a:rPr>
                        <a:t>C.3.2. Öğretim elemanı/araştırmacı performansının değerlendirilmesi</a:t>
                      </a:r>
                      <a:endParaRPr lang="tr-TR" sz="2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82370354"/>
                  </a:ext>
                </a:extLst>
              </a:tr>
            </a:tbl>
          </a:graphicData>
        </a:graphic>
      </p:graphicFrame>
      <p:pic>
        <p:nvPicPr>
          <p:cNvPr id="4" name="Picture 2" descr="Yalova Üniversitesi Logo | Retail logos, Yalova, Logo design">
            <a:extLst>
              <a:ext uri="{FF2B5EF4-FFF2-40B4-BE49-F238E27FC236}">
                <a16:creationId xmlns:a16="http://schemas.microsoft.com/office/drawing/2014/main" id="{A51971A1-1047-1360-6A78-FFCFF1CFB5E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0850" y="5276850"/>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968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BF11CA-C90C-DB7F-252C-F2B125454151}"/>
              </a:ext>
            </a:extLst>
          </p:cNvPr>
          <p:cNvSpPr>
            <a:spLocks noGrp="1"/>
          </p:cNvSpPr>
          <p:nvPr>
            <p:ph type="title"/>
          </p:nvPr>
        </p:nvSpPr>
        <p:spPr>
          <a:xfrm>
            <a:off x="838200" y="4907"/>
            <a:ext cx="10515600" cy="1068981"/>
          </a:xfrm>
        </p:spPr>
        <p:txBody>
          <a:bodyPr>
            <a:normAutofit/>
          </a:bodyPr>
          <a:lstStyle/>
          <a:p>
            <a:pPr algn="ct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D. TOPLUMSAL KATKI</a:t>
            </a:r>
            <a:r>
              <a:rPr lang="tr-TR" sz="44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(100/1000 Puan)</a:t>
            </a:r>
            <a:endParaRPr lang="tr-TR" sz="4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Slayt Numarası Yer Tutucusu 1">
            <a:extLst>
              <a:ext uri="{FF2B5EF4-FFF2-40B4-BE49-F238E27FC236}">
                <a16:creationId xmlns:a16="http://schemas.microsoft.com/office/drawing/2014/main" id="{160B233F-57A3-96A9-3CBE-6FD836EF293F}"/>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11</a:t>
            </a:fld>
            <a:endParaRPr lang="tr-TR" sz="1800" dirty="0">
              <a:latin typeface="Times New Roman" panose="02020603050405020304" pitchFamily="18" charset="0"/>
              <a:cs typeface="Times New Roman" panose="02020603050405020304" pitchFamily="18" charset="0"/>
            </a:endParaRPr>
          </a:p>
        </p:txBody>
      </p:sp>
      <p:graphicFrame>
        <p:nvGraphicFramePr>
          <p:cNvPr id="6" name="Tablo 5">
            <a:extLst>
              <a:ext uri="{FF2B5EF4-FFF2-40B4-BE49-F238E27FC236}">
                <a16:creationId xmlns:a16="http://schemas.microsoft.com/office/drawing/2014/main" id="{0809AB18-DE34-42DE-2D34-27AFF7C2BEB6}"/>
              </a:ext>
            </a:extLst>
          </p:cNvPr>
          <p:cNvGraphicFramePr>
            <a:graphicFrameLocks noGrp="1"/>
          </p:cNvGraphicFramePr>
          <p:nvPr>
            <p:extLst>
              <p:ext uri="{D42A27DB-BD31-4B8C-83A1-F6EECF244321}">
                <p14:modId xmlns:p14="http://schemas.microsoft.com/office/powerpoint/2010/main" val="1456216792"/>
              </p:ext>
            </p:extLst>
          </p:nvPr>
        </p:nvGraphicFramePr>
        <p:xfrm>
          <a:off x="404038" y="1519228"/>
          <a:ext cx="11291777" cy="3859530"/>
        </p:xfrm>
        <a:graphic>
          <a:graphicData uri="http://schemas.openxmlformats.org/drawingml/2006/table">
            <a:tbl>
              <a:tblPr>
                <a:tableStyleId>{5C22544A-7EE6-4342-B048-85BDC9FD1C3A}</a:tableStyleId>
              </a:tblPr>
              <a:tblGrid>
                <a:gridCol w="4922875">
                  <a:extLst>
                    <a:ext uri="{9D8B030D-6E8A-4147-A177-3AD203B41FA5}">
                      <a16:colId xmlns:a16="http://schemas.microsoft.com/office/drawing/2014/main" val="1985922261"/>
                    </a:ext>
                  </a:extLst>
                </a:gridCol>
                <a:gridCol w="6368902">
                  <a:extLst>
                    <a:ext uri="{9D8B030D-6E8A-4147-A177-3AD203B41FA5}">
                      <a16:colId xmlns:a16="http://schemas.microsoft.com/office/drawing/2014/main" val="429193074"/>
                    </a:ext>
                  </a:extLst>
                </a:gridCol>
              </a:tblGrid>
              <a:tr h="1340930">
                <a:tc rowSpan="2">
                  <a:txBody>
                    <a:bodyPr/>
                    <a:lstStyle/>
                    <a:p>
                      <a:pPr algn="l" fontAlgn="ctr"/>
                      <a:r>
                        <a:rPr lang="tr-TR" sz="3600" u="none" strike="noStrike" dirty="0">
                          <a:effectLst/>
                        </a:rPr>
                        <a:t>D.1. Toplumsal Katkı Süreçlerinin Yönetimi ve Toplumsal Katkı Kaynakları</a:t>
                      </a:r>
                    </a:p>
                    <a:p>
                      <a:pPr algn="l" fontAlgn="ctr"/>
                      <a:r>
                        <a:rPr lang="tr-TR" sz="3600" b="0" i="0" u="none" strike="noStrike" dirty="0">
                          <a:solidFill>
                            <a:srgbClr val="FF0000"/>
                          </a:solidFill>
                          <a:effectLst>
                            <a:outerShdw blurRad="38100" dist="38100" dir="2700000" algn="tl">
                              <a:srgbClr val="000000">
                                <a:alpha val="43137"/>
                              </a:srgbClr>
                            </a:outerShdw>
                          </a:effectLst>
                          <a:latin typeface="Calibri" panose="020F0502020204030204" pitchFamily="34" charset="0"/>
                        </a:rPr>
                        <a:t>(40 Puan)</a:t>
                      </a:r>
                    </a:p>
                    <a:p>
                      <a:pPr algn="l" fontAlgn="ctr"/>
                      <a:endParaRPr lang="tr-TR" sz="3600" b="0" i="0" u="none" strike="noStrike" dirty="0">
                        <a:solidFill>
                          <a:srgbClr val="FF0000"/>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tc>
                <a:tc>
                  <a:txBody>
                    <a:bodyPr/>
                    <a:lstStyle/>
                    <a:p>
                      <a:pPr algn="l" fontAlgn="b"/>
                      <a:r>
                        <a:rPr lang="tr-TR" sz="3200" u="none" strike="noStrike" dirty="0">
                          <a:effectLst/>
                        </a:rPr>
                        <a:t>D.1.1. Toplumsal katkı süreçlerinin yönetimi</a:t>
                      </a:r>
                      <a:endParaRPr lang="tr-TR" sz="3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952384436"/>
                  </a:ext>
                </a:extLst>
              </a:tr>
              <a:tr h="190500">
                <a:tc vMerge="1">
                  <a:txBody>
                    <a:bodyPr/>
                    <a:lstStyle/>
                    <a:p>
                      <a:endParaRPr lang="tr-TR"/>
                    </a:p>
                  </a:txBody>
                  <a:tcPr/>
                </a:tc>
                <a:tc>
                  <a:txBody>
                    <a:bodyPr/>
                    <a:lstStyle/>
                    <a:p>
                      <a:pPr algn="l" fontAlgn="b"/>
                      <a:r>
                        <a:rPr lang="tr-TR" sz="3200" u="none" strike="noStrike" dirty="0">
                          <a:effectLst/>
                        </a:rPr>
                        <a:t>D.1.2. Kaynaklar</a:t>
                      </a:r>
                      <a:endParaRPr lang="tr-TR" sz="3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250585518"/>
                  </a:ext>
                </a:extLst>
              </a:tr>
              <a:tr h="190500">
                <a:tc>
                  <a:txBody>
                    <a:bodyPr/>
                    <a:lstStyle/>
                    <a:p>
                      <a:pPr algn="l" fontAlgn="b"/>
                      <a:r>
                        <a:rPr lang="tr-TR" sz="3600" u="none" strike="noStrike" dirty="0">
                          <a:effectLst/>
                        </a:rPr>
                        <a:t>D.2. Toplumsal Katkı Performansı </a:t>
                      </a:r>
                      <a:r>
                        <a:rPr lang="tr-TR" sz="3600" u="none" strike="noStrike" dirty="0">
                          <a:solidFill>
                            <a:srgbClr val="FF0000"/>
                          </a:solidFill>
                          <a:effectLst>
                            <a:outerShdw blurRad="38100" dist="38100" dir="2700000" algn="tl">
                              <a:srgbClr val="000000">
                                <a:alpha val="43137"/>
                              </a:srgbClr>
                            </a:outerShdw>
                          </a:effectLst>
                        </a:rPr>
                        <a:t>(60 Puan)</a:t>
                      </a:r>
                      <a:endParaRPr lang="tr-TR" sz="36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tr-TR" sz="3200" u="none" strike="noStrike" dirty="0">
                          <a:effectLst/>
                        </a:rPr>
                        <a:t>D.2.1.Toplumsal katkı performansının izlenmesi ve değerlendirilmesi</a:t>
                      </a:r>
                      <a:endParaRPr lang="tr-TR" sz="3200" b="0"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333716201"/>
                  </a:ext>
                </a:extLst>
              </a:tr>
            </a:tbl>
          </a:graphicData>
        </a:graphic>
      </p:graphicFrame>
      <p:pic>
        <p:nvPicPr>
          <p:cNvPr id="4" name="Picture 2" descr="Yalova Üniversitesi Logo | Retail logos, Yalova, Logo design">
            <a:extLst>
              <a:ext uri="{FF2B5EF4-FFF2-40B4-BE49-F238E27FC236}">
                <a16:creationId xmlns:a16="http://schemas.microsoft.com/office/drawing/2014/main" id="{A51971A1-1047-1360-6A78-FFCFF1CFB5E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0850" y="5276850"/>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4200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L-Şekli 94">
            <a:extLst>
              <a:ext uri="{FF2B5EF4-FFF2-40B4-BE49-F238E27FC236}">
                <a16:creationId xmlns:a16="http://schemas.microsoft.com/office/drawing/2014/main" id="{01151AD4-AC12-47CB-A273-311D88D49CC0}"/>
              </a:ext>
            </a:extLst>
          </p:cNvPr>
          <p:cNvSpPr/>
          <p:nvPr/>
        </p:nvSpPr>
        <p:spPr>
          <a:xfrm rot="5400000">
            <a:off x="2283146" y="2705745"/>
            <a:ext cx="1261599" cy="2099273"/>
          </a:xfrm>
          <a:prstGeom prst="corner">
            <a:avLst>
              <a:gd name="adj1" fmla="val 16120"/>
              <a:gd name="adj2" fmla="val 16110"/>
            </a:avLst>
          </a:prstGeom>
          <a:solidFill>
            <a:srgbClr val="8BC145">
              <a:hueOff val="0"/>
              <a:satOff val="0"/>
              <a:lumOff val="0"/>
              <a:alphaOff val="0"/>
            </a:srgbClr>
          </a:solidFill>
          <a:ln w="12700" cap="flat" cmpd="sng" algn="ctr">
            <a:solidFill>
              <a:srgbClr val="8BC145">
                <a:hueOff val="0"/>
                <a:satOff val="0"/>
                <a:lumOff val="0"/>
                <a:alphaOff val="0"/>
              </a:srgbClr>
            </a:solidFill>
            <a:prstDash val="solid"/>
            <a:miter lim="800000"/>
          </a:ln>
          <a:effectLst/>
        </p:spPr>
      </p:sp>
      <p:sp>
        <p:nvSpPr>
          <p:cNvPr id="96" name="Serbest Form: Şekil 95">
            <a:extLst>
              <a:ext uri="{FF2B5EF4-FFF2-40B4-BE49-F238E27FC236}">
                <a16:creationId xmlns:a16="http://schemas.microsoft.com/office/drawing/2014/main" id="{F10BB462-BFBD-4B4F-82E7-CF6E8502793E}"/>
              </a:ext>
            </a:extLst>
          </p:cNvPr>
          <p:cNvSpPr/>
          <p:nvPr/>
        </p:nvSpPr>
        <p:spPr>
          <a:xfrm>
            <a:off x="2072554" y="3332975"/>
            <a:ext cx="1895234" cy="1732222"/>
          </a:xfrm>
          <a:custGeom>
            <a:avLst/>
            <a:gdLst>
              <a:gd name="connsiteX0" fmla="*/ 0 w 3791456"/>
              <a:gd name="connsiteY0" fmla="*/ 0 h 3323434"/>
              <a:gd name="connsiteX1" fmla="*/ 3791456 w 3791456"/>
              <a:gd name="connsiteY1" fmla="*/ 0 h 3323434"/>
              <a:gd name="connsiteX2" fmla="*/ 3791456 w 3791456"/>
              <a:gd name="connsiteY2" fmla="*/ 3323434 h 3323434"/>
              <a:gd name="connsiteX3" fmla="*/ 0 w 3791456"/>
              <a:gd name="connsiteY3" fmla="*/ 3323434 h 3323434"/>
              <a:gd name="connsiteX4" fmla="*/ 0 w 3791456"/>
              <a:gd name="connsiteY4" fmla="*/ 0 h 3323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1456" h="3323434">
                <a:moveTo>
                  <a:pt x="0" y="0"/>
                </a:moveTo>
                <a:lnTo>
                  <a:pt x="3791456" y="0"/>
                </a:lnTo>
                <a:lnTo>
                  <a:pt x="3791456" y="3323434"/>
                </a:lnTo>
                <a:lnTo>
                  <a:pt x="0" y="3323434"/>
                </a:lnTo>
                <a:lnTo>
                  <a:pt x="0" y="0"/>
                </a:lnTo>
                <a:close/>
              </a:path>
            </a:pathLst>
          </a:custGeom>
          <a:noFill/>
          <a:ln>
            <a:noFill/>
          </a:ln>
          <a:effectLst/>
        </p:spPr>
        <p:txBody>
          <a:bodyPr spcFirstLastPara="0" vert="horz" wrap="square" lIns="38090" tIns="38090" rIns="38090" bIns="38090" numCol="1" spcCol="1270" anchor="t" anchorCtr="0">
            <a:noAutofit/>
          </a:bodyPr>
          <a:lstStyle/>
          <a:p>
            <a:pPr algn="ctr" defTabSz="444322">
              <a:spcBef>
                <a:spcPct val="0"/>
              </a:spcBef>
              <a:defRPr/>
            </a:pPr>
            <a:r>
              <a:rPr lang="tr-TR" sz="2000" b="1"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rPr>
              <a:t>2. seviye için</a:t>
            </a:r>
            <a:r>
              <a:rPr lang="tr-TR" sz="2000"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rPr>
              <a:t>;  </a:t>
            </a:r>
          </a:p>
          <a:p>
            <a:pPr algn="ctr" defTabSz="444322">
              <a:spcBef>
                <a:spcPct val="0"/>
              </a:spcBef>
              <a:defRPr/>
            </a:pPr>
            <a:r>
              <a:rPr lang="tr-TR" sz="2000" u="sng" kern="0" dirty="0">
                <a:solidFill>
                  <a:srgbClr val="C00000"/>
                </a:solidFill>
                <a:effectLst>
                  <a:outerShdw blurRad="38100" dist="38100" dir="2700000" algn="tl">
                    <a:srgbClr val="000000">
                      <a:alpha val="43137"/>
                    </a:srgbClr>
                  </a:outerShdw>
                </a:effectLst>
                <a:latin typeface="Times New Roman" panose="02020603050405020304" pitchFamily="18" charset="0"/>
                <a:ea typeface="CamberW01-Light" panose="01000000000000000000" pitchFamily="2" charset="0"/>
                <a:cs typeface="Times New Roman" panose="02020603050405020304" pitchFamily="18" charset="0"/>
              </a:rPr>
              <a:t>Planlama</a:t>
            </a:r>
            <a:r>
              <a:rPr lang="tr-TR" sz="2000" kern="0" dirty="0">
                <a:solidFill>
                  <a:prstClr val="black">
                    <a:hueOff val="0"/>
                    <a:satOff val="0"/>
                    <a:lumOff val="0"/>
                    <a:alphaOff val="0"/>
                  </a:prstClr>
                </a:solidFill>
                <a:effectLst>
                  <a:outerShdw blurRad="38100" dist="38100" dir="2700000" algn="tl">
                    <a:srgbClr val="000000">
                      <a:alpha val="43137"/>
                    </a:srgbClr>
                  </a:outerShdw>
                </a:effectLst>
                <a:latin typeface="Times New Roman" panose="02020603050405020304" pitchFamily="18" charset="0"/>
                <a:ea typeface="CamberW01-Light" panose="01000000000000000000" pitchFamily="2" charset="0"/>
                <a:cs typeface="Times New Roman" panose="02020603050405020304" pitchFamily="18" charset="0"/>
              </a:rPr>
              <a:t> </a:t>
            </a:r>
            <a:endParaRPr lang="tr-TR" sz="2000"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endParaRPr>
          </a:p>
          <a:p>
            <a:pPr algn="ctr" defTabSz="444322">
              <a:spcBef>
                <a:spcPct val="0"/>
              </a:spcBef>
              <a:defRPr/>
            </a:pPr>
            <a:r>
              <a:rPr lang="tr-TR" sz="2000"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rPr>
              <a:t>Tanımlı süreçler bulunmakta; ancak herhangi bir uygulama bulunmamaktadır</a:t>
            </a:r>
          </a:p>
        </p:txBody>
      </p:sp>
      <p:sp>
        <p:nvSpPr>
          <p:cNvPr id="97" name="İkizkenar Üçgen 96">
            <a:extLst>
              <a:ext uri="{FF2B5EF4-FFF2-40B4-BE49-F238E27FC236}">
                <a16:creationId xmlns:a16="http://schemas.microsoft.com/office/drawing/2014/main" id="{BEE53EC7-F16F-40EB-97BF-7E5D41F10340}"/>
              </a:ext>
            </a:extLst>
          </p:cNvPr>
          <p:cNvSpPr/>
          <p:nvPr/>
        </p:nvSpPr>
        <p:spPr>
          <a:xfrm>
            <a:off x="3610198" y="2551195"/>
            <a:ext cx="357591" cy="357591"/>
          </a:xfrm>
          <a:prstGeom prst="triangle">
            <a:avLst>
              <a:gd name="adj" fmla="val 100000"/>
            </a:avLst>
          </a:prstGeom>
          <a:solidFill>
            <a:srgbClr val="36AFCE">
              <a:hueOff val="0"/>
              <a:satOff val="0"/>
              <a:lumOff val="0"/>
              <a:alphaOff val="0"/>
            </a:srgbClr>
          </a:solidFill>
          <a:ln w="12700" cap="flat" cmpd="sng" algn="ctr">
            <a:solidFill>
              <a:srgbClr val="36AFCE">
                <a:hueOff val="0"/>
                <a:satOff val="0"/>
                <a:lumOff val="0"/>
                <a:alphaOff val="0"/>
              </a:srgbClr>
            </a:solidFill>
            <a:prstDash val="solid"/>
            <a:miter lim="800000"/>
          </a:ln>
          <a:effectLst/>
        </p:spPr>
      </p:sp>
      <p:sp>
        <p:nvSpPr>
          <p:cNvPr id="98" name="L-Şekli 97">
            <a:extLst>
              <a:ext uri="{FF2B5EF4-FFF2-40B4-BE49-F238E27FC236}">
                <a16:creationId xmlns:a16="http://schemas.microsoft.com/office/drawing/2014/main" id="{B7F37BD3-E3CA-4492-9250-87D09FAD0552}"/>
              </a:ext>
            </a:extLst>
          </p:cNvPr>
          <p:cNvSpPr/>
          <p:nvPr/>
        </p:nvSpPr>
        <p:spPr>
          <a:xfrm rot="5400000">
            <a:off x="4536562" y="2064903"/>
            <a:ext cx="1261599" cy="2232715"/>
          </a:xfrm>
          <a:prstGeom prst="corner">
            <a:avLst>
              <a:gd name="adj1" fmla="val 16120"/>
              <a:gd name="adj2" fmla="val 16110"/>
            </a:avLst>
          </a:prstGeom>
          <a:solidFill>
            <a:srgbClr val="1D6FA9">
              <a:hueOff val="0"/>
              <a:satOff val="0"/>
              <a:lumOff val="0"/>
              <a:alphaOff val="0"/>
            </a:srgbClr>
          </a:solidFill>
          <a:ln w="12700" cap="flat" cmpd="sng" algn="ctr">
            <a:solidFill>
              <a:srgbClr val="1D6FA9">
                <a:hueOff val="0"/>
                <a:satOff val="0"/>
                <a:lumOff val="0"/>
                <a:alphaOff val="0"/>
              </a:srgbClr>
            </a:solidFill>
            <a:prstDash val="solid"/>
            <a:miter lim="800000"/>
          </a:ln>
          <a:effectLst/>
        </p:spPr>
      </p:sp>
      <p:sp>
        <p:nvSpPr>
          <p:cNvPr id="99" name="Serbest Form: Şekil 98">
            <a:extLst>
              <a:ext uri="{FF2B5EF4-FFF2-40B4-BE49-F238E27FC236}">
                <a16:creationId xmlns:a16="http://schemas.microsoft.com/office/drawing/2014/main" id="{AB906B1B-9AF9-41CE-93F0-F5B65374AEF8}"/>
              </a:ext>
            </a:extLst>
          </p:cNvPr>
          <p:cNvSpPr/>
          <p:nvPr/>
        </p:nvSpPr>
        <p:spPr>
          <a:xfrm>
            <a:off x="4253023" y="2758856"/>
            <a:ext cx="2328530" cy="2427104"/>
          </a:xfrm>
          <a:custGeom>
            <a:avLst/>
            <a:gdLst>
              <a:gd name="connsiteX0" fmla="*/ 0 w 3791456"/>
              <a:gd name="connsiteY0" fmla="*/ 0 h 3323434"/>
              <a:gd name="connsiteX1" fmla="*/ 3791456 w 3791456"/>
              <a:gd name="connsiteY1" fmla="*/ 0 h 3323434"/>
              <a:gd name="connsiteX2" fmla="*/ 3791456 w 3791456"/>
              <a:gd name="connsiteY2" fmla="*/ 3323434 h 3323434"/>
              <a:gd name="connsiteX3" fmla="*/ 0 w 3791456"/>
              <a:gd name="connsiteY3" fmla="*/ 3323434 h 3323434"/>
              <a:gd name="connsiteX4" fmla="*/ 0 w 3791456"/>
              <a:gd name="connsiteY4" fmla="*/ 0 h 3323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1456" h="3323434">
                <a:moveTo>
                  <a:pt x="0" y="0"/>
                </a:moveTo>
                <a:lnTo>
                  <a:pt x="3791456" y="0"/>
                </a:lnTo>
                <a:lnTo>
                  <a:pt x="3791456" y="3323434"/>
                </a:lnTo>
                <a:lnTo>
                  <a:pt x="0" y="3323434"/>
                </a:lnTo>
                <a:lnTo>
                  <a:pt x="0" y="0"/>
                </a:lnTo>
                <a:close/>
              </a:path>
            </a:pathLst>
          </a:custGeom>
          <a:noFill/>
          <a:ln>
            <a:noFill/>
          </a:ln>
          <a:effectLst/>
        </p:spPr>
        <p:txBody>
          <a:bodyPr spcFirstLastPara="0" vert="horz" wrap="square" lIns="38090" tIns="38090" rIns="38090" bIns="38090" numCol="1" spcCol="1270" anchor="t" anchorCtr="0">
            <a:noAutofit/>
          </a:bodyPr>
          <a:lstStyle/>
          <a:p>
            <a:pPr algn="ctr" defTabSz="444322">
              <a:spcBef>
                <a:spcPct val="0"/>
              </a:spcBef>
              <a:defRPr/>
            </a:pPr>
            <a:r>
              <a:rPr lang="tr-TR" b="1"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rPr>
              <a:t>3. seviye için; </a:t>
            </a:r>
            <a:r>
              <a:rPr lang="tr-TR" u="sng" kern="0" dirty="0">
                <a:solidFill>
                  <a:srgbClr val="C00000"/>
                </a:solidFill>
                <a:effectLst>
                  <a:outerShdw blurRad="38100" dist="38100" dir="2700000" algn="tl">
                    <a:srgbClr val="000000">
                      <a:alpha val="43137"/>
                    </a:srgbClr>
                  </a:outerShdw>
                </a:effectLst>
                <a:latin typeface="Times New Roman" panose="02020603050405020304" pitchFamily="18" charset="0"/>
                <a:ea typeface="CamberW01-Light" panose="01000000000000000000" pitchFamily="2" charset="0"/>
                <a:cs typeface="Times New Roman" panose="02020603050405020304" pitchFamily="18" charset="0"/>
              </a:rPr>
              <a:t>Planlama-uygulama </a:t>
            </a:r>
            <a:r>
              <a:rPr lang="tr-TR" kern="0" dirty="0">
                <a:latin typeface="Times New Roman" panose="02020603050405020304" pitchFamily="18" charset="0"/>
                <a:ea typeface="CamberW01-Light" panose="01000000000000000000" pitchFamily="2" charset="0"/>
                <a:cs typeface="Times New Roman" panose="02020603050405020304" pitchFamily="18" charset="0"/>
              </a:rPr>
              <a:t>Tüm alanları/ birimleri kapsayan uygulamalar bulunmaktadır ve uygulamalardan bazı</a:t>
            </a:r>
          </a:p>
          <a:p>
            <a:pPr algn="ctr" defTabSz="444322">
              <a:spcBef>
                <a:spcPct val="0"/>
              </a:spcBef>
              <a:defRPr/>
            </a:pPr>
            <a:r>
              <a:rPr lang="tr-TR" kern="0" dirty="0">
                <a:latin typeface="Times New Roman" panose="02020603050405020304" pitchFamily="18" charset="0"/>
                <a:ea typeface="CamberW01-Light" panose="01000000000000000000" pitchFamily="2" charset="0"/>
                <a:cs typeface="Times New Roman" panose="02020603050405020304" pitchFamily="18" charset="0"/>
              </a:rPr>
              <a:t>sonuçlar elde edilmiştir. Ancak bu sonuçların izlenmesi yapılmamakta veya kısmen</a:t>
            </a:r>
          </a:p>
          <a:p>
            <a:pPr algn="ctr" defTabSz="444322">
              <a:spcBef>
                <a:spcPct val="0"/>
              </a:spcBef>
              <a:defRPr/>
            </a:pPr>
            <a:r>
              <a:rPr lang="tr-TR" kern="0" dirty="0">
                <a:latin typeface="Times New Roman" panose="02020603050405020304" pitchFamily="18" charset="0"/>
                <a:ea typeface="CamberW01-Light" panose="01000000000000000000" pitchFamily="2" charset="0"/>
                <a:cs typeface="Times New Roman" panose="02020603050405020304" pitchFamily="18" charset="0"/>
              </a:rPr>
              <a:t>yapılmaktadır.</a:t>
            </a:r>
            <a:endParaRPr lang="tr-TR" u="sng" kern="0" dirty="0">
              <a:solidFill>
                <a:srgbClr val="C00000"/>
              </a:solidFill>
              <a:effectLst>
                <a:outerShdw blurRad="38100" dist="38100" dir="2700000" algn="tl">
                  <a:srgbClr val="000000">
                    <a:alpha val="43137"/>
                  </a:srgbClr>
                </a:outerShdw>
              </a:effectLst>
              <a:latin typeface="Times New Roman" panose="02020603050405020304" pitchFamily="18" charset="0"/>
              <a:ea typeface="CamberW01-Light" panose="01000000000000000000" pitchFamily="2" charset="0"/>
              <a:cs typeface="Times New Roman" panose="02020603050405020304" pitchFamily="18" charset="0"/>
            </a:endParaRPr>
          </a:p>
        </p:txBody>
      </p:sp>
      <p:sp>
        <p:nvSpPr>
          <p:cNvPr id="100" name="İkizkenar Üçgen 99">
            <a:extLst>
              <a:ext uri="{FF2B5EF4-FFF2-40B4-BE49-F238E27FC236}">
                <a16:creationId xmlns:a16="http://schemas.microsoft.com/office/drawing/2014/main" id="{F6A876E8-3C95-423E-B416-296ACAD886CD}"/>
              </a:ext>
            </a:extLst>
          </p:cNvPr>
          <p:cNvSpPr/>
          <p:nvPr/>
        </p:nvSpPr>
        <p:spPr>
          <a:xfrm>
            <a:off x="5930335" y="1977074"/>
            <a:ext cx="357591" cy="357591"/>
          </a:xfrm>
          <a:prstGeom prst="triangle">
            <a:avLst>
              <a:gd name="adj" fmla="val 100000"/>
            </a:avLst>
          </a:prstGeom>
          <a:solidFill>
            <a:srgbClr val="B74919">
              <a:hueOff val="0"/>
              <a:satOff val="0"/>
              <a:lumOff val="0"/>
              <a:alphaOff val="0"/>
            </a:srgbClr>
          </a:solidFill>
          <a:ln w="12700" cap="flat" cmpd="sng" algn="ctr">
            <a:solidFill>
              <a:srgbClr val="B74919">
                <a:hueOff val="0"/>
                <a:satOff val="0"/>
                <a:lumOff val="0"/>
                <a:alphaOff val="0"/>
              </a:srgbClr>
            </a:solidFill>
            <a:prstDash val="solid"/>
            <a:miter lim="800000"/>
          </a:ln>
          <a:effectLst/>
        </p:spPr>
      </p:sp>
      <p:sp>
        <p:nvSpPr>
          <p:cNvPr id="101" name="L-Şekli 100">
            <a:extLst>
              <a:ext uri="{FF2B5EF4-FFF2-40B4-BE49-F238E27FC236}">
                <a16:creationId xmlns:a16="http://schemas.microsoft.com/office/drawing/2014/main" id="{55151A24-A241-4FDD-BDE6-CB59A25BED41}"/>
              </a:ext>
            </a:extLst>
          </p:cNvPr>
          <p:cNvSpPr/>
          <p:nvPr/>
        </p:nvSpPr>
        <p:spPr>
          <a:xfrm rot="5400000">
            <a:off x="6866212" y="1500297"/>
            <a:ext cx="1261599" cy="2213690"/>
          </a:xfrm>
          <a:prstGeom prst="corner">
            <a:avLst>
              <a:gd name="adj1" fmla="val 16120"/>
              <a:gd name="adj2" fmla="val 16110"/>
            </a:avLst>
          </a:prstGeom>
          <a:solidFill>
            <a:srgbClr val="F19D19">
              <a:hueOff val="0"/>
              <a:satOff val="0"/>
              <a:lumOff val="0"/>
              <a:alphaOff val="0"/>
            </a:srgbClr>
          </a:solidFill>
          <a:ln w="12700" cap="flat" cmpd="sng" algn="ctr">
            <a:solidFill>
              <a:srgbClr val="F19D19">
                <a:hueOff val="0"/>
                <a:satOff val="0"/>
                <a:lumOff val="0"/>
                <a:alphaOff val="0"/>
              </a:srgbClr>
            </a:solidFill>
            <a:prstDash val="solid"/>
            <a:miter lim="800000"/>
          </a:ln>
          <a:effectLst/>
        </p:spPr>
      </p:sp>
      <p:sp>
        <p:nvSpPr>
          <p:cNvPr id="102" name="Serbest Form: Şekil 101">
            <a:extLst>
              <a:ext uri="{FF2B5EF4-FFF2-40B4-BE49-F238E27FC236}">
                <a16:creationId xmlns:a16="http://schemas.microsoft.com/office/drawing/2014/main" id="{AA9A323E-B8B5-4C95-B523-F54BF73A161D}"/>
              </a:ext>
            </a:extLst>
          </p:cNvPr>
          <p:cNvSpPr/>
          <p:nvPr/>
        </p:nvSpPr>
        <p:spPr>
          <a:xfrm>
            <a:off x="6581553" y="2134604"/>
            <a:ext cx="2349796" cy="3195303"/>
          </a:xfrm>
          <a:custGeom>
            <a:avLst/>
            <a:gdLst>
              <a:gd name="connsiteX0" fmla="*/ 0 w 3791456"/>
              <a:gd name="connsiteY0" fmla="*/ 0 h 3323434"/>
              <a:gd name="connsiteX1" fmla="*/ 3791456 w 3791456"/>
              <a:gd name="connsiteY1" fmla="*/ 0 h 3323434"/>
              <a:gd name="connsiteX2" fmla="*/ 3791456 w 3791456"/>
              <a:gd name="connsiteY2" fmla="*/ 3323434 h 3323434"/>
              <a:gd name="connsiteX3" fmla="*/ 0 w 3791456"/>
              <a:gd name="connsiteY3" fmla="*/ 3323434 h 3323434"/>
              <a:gd name="connsiteX4" fmla="*/ 0 w 3791456"/>
              <a:gd name="connsiteY4" fmla="*/ 0 h 3323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1456" h="3323434">
                <a:moveTo>
                  <a:pt x="0" y="0"/>
                </a:moveTo>
                <a:lnTo>
                  <a:pt x="3791456" y="0"/>
                </a:lnTo>
                <a:lnTo>
                  <a:pt x="3791456" y="3323434"/>
                </a:lnTo>
                <a:lnTo>
                  <a:pt x="0" y="3323434"/>
                </a:lnTo>
                <a:lnTo>
                  <a:pt x="0" y="0"/>
                </a:lnTo>
                <a:close/>
              </a:path>
            </a:pathLst>
          </a:custGeom>
          <a:noFill/>
          <a:ln>
            <a:noFill/>
          </a:ln>
          <a:effectLst/>
        </p:spPr>
        <p:txBody>
          <a:bodyPr spcFirstLastPara="0" vert="horz" wrap="square" lIns="38090" tIns="38090" rIns="38090" bIns="38090" numCol="1" spcCol="1270" anchor="t" anchorCtr="0">
            <a:noAutofit/>
          </a:bodyPr>
          <a:lstStyle/>
          <a:p>
            <a:pPr algn="ctr" defTabSz="444322">
              <a:spcBef>
                <a:spcPct val="0"/>
              </a:spcBef>
              <a:defRPr/>
            </a:pPr>
            <a:r>
              <a:rPr lang="tr-TR" b="1"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rPr>
              <a:t>4. seviye için</a:t>
            </a:r>
            <a:r>
              <a:rPr lang="tr-TR"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rPr>
              <a:t>; </a:t>
            </a:r>
          </a:p>
          <a:p>
            <a:pPr algn="ctr" defTabSz="444322">
              <a:spcBef>
                <a:spcPct val="0"/>
              </a:spcBef>
              <a:defRPr/>
            </a:pPr>
            <a:r>
              <a:rPr lang="tr-TR" u="sng" kern="0" dirty="0">
                <a:solidFill>
                  <a:srgbClr val="C00000"/>
                </a:solidFill>
                <a:effectLst>
                  <a:outerShdw blurRad="38100" dist="38100" dir="2700000" algn="tl">
                    <a:srgbClr val="000000">
                      <a:alpha val="43137"/>
                    </a:srgbClr>
                  </a:outerShdw>
                </a:effectLst>
                <a:latin typeface="Times New Roman" panose="02020603050405020304" pitchFamily="18" charset="0"/>
                <a:ea typeface="CamberW01-Light" panose="01000000000000000000" pitchFamily="2" charset="0"/>
                <a:cs typeface="Times New Roman" panose="02020603050405020304" pitchFamily="18" charset="0"/>
              </a:rPr>
              <a:t>Planlama-uygulama-Kontrol-Önlem</a:t>
            </a:r>
          </a:p>
          <a:p>
            <a:pPr algn="ctr" defTabSz="444322">
              <a:spcBef>
                <a:spcPct val="0"/>
              </a:spcBef>
              <a:defRPr/>
            </a:pPr>
            <a:r>
              <a:rPr lang="tr-TR"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rPr>
              <a:t>Kurum genelindeki tüm birimleri kapsayan uygulamaların sonuçları ve paydaş görüşleri sistematik ve kurumun iç kalite güvencesi sistemiyle uyumlu olarak izlenmekte ve paydaşlarla birlikte değerlendirilerek önlemeler alınmaktadır.</a:t>
            </a:r>
          </a:p>
        </p:txBody>
      </p:sp>
      <p:sp>
        <p:nvSpPr>
          <p:cNvPr id="103" name="İkizkenar Üçgen 102">
            <a:extLst>
              <a:ext uri="{FF2B5EF4-FFF2-40B4-BE49-F238E27FC236}">
                <a16:creationId xmlns:a16="http://schemas.microsoft.com/office/drawing/2014/main" id="{71F9C0F8-178B-4B5F-9269-18DA64149BFE}"/>
              </a:ext>
            </a:extLst>
          </p:cNvPr>
          <p:cNvSpPr/>
          <p:nvPr/>
        </p:nvSpPr>
        <p:spPr>
          <a:xfrm>
            <a:off x="8250473" y="1402954"/>
            <a:ext cx="357591" cy="357591"/>
          </a:xfrm>
          <a:prstGeom prst="triangle">
            <a:avLst>
              <a:gd name="adj" fmla="val 100000"/>
            </a:avLst>
          </a:prstGeom>
          <a:solidFill>
            <a:srgbClr val="8BC145">
              <a:hueOff val="0"/>
              <a:satOff val="0"/>
              <a:lumOff val="0"/>
              <a:alphaOff val="0"/>
            </a:srgbClr>
          </a:solidFill>
          <a:ln w="12700" cap="flat" cmpd="sng" algn="ctr">
            <a:solidFill>
              <a:srgbClr val="8BC145">
                <a:hueOff val="0"/>
                <a:satOff val="0"/>
                <a:lumOff val="0"/>
                <a:alphaOff val="0"/>
              </a:srgbClr>
            </a:solidFill>
            <a:prstDash val="solid"/>
            <a:miter lim="800000"/>
          </a:ln>
          <a:effectLst/>
        </p:spPr>
      </p:sp>
      <p:sp>
        <p:nvSpPr>
          <p:cNvPr id="104" name="L-Şekli 103">
            <a:extLst>
              <a:ext uri="{FF2B5EF4-FFF2-40B4-BE49-F238E27FC236}">
                <a16:creationId xmlns:a16="http://schemas.microsoft.com/office/drawing/2014/main" id="{35D92D94-CDA3-4F8B-A2DE-11FD20646CF5}"/>
              </a:ext>
            </a:extLst>
          </p:cNvPr>
          <p:cNvSpPr/>
          <p:nvPr/>
        </p:nvSpPr>
        <p:spPr>
          <a:xfrm rot="5400000">
            <a:off x="9378544" y="848401"/>
            <a:ext cx="1261599" cy="2369239"/>
          </a:xfrm>
          <a:prstGeom prst="corner">
            <a:avLst>
              <a:gd name="adj1" fmla="val 16120"/>
              <a:gd name="adj2" fmla="val 16110"/>
            </a:avLst>
          </a:prstGeom>
          <a:solidFill>
            <a:srgbClr val="36AFCE">
              <a:hueOff val="0"/>
              <a:satOff val="0"/>
              <a:lumOff val="0"/>
              <a:alphaOff val="0"/>
            </a:srgbClr>
          </a:solidFill>
          <a:ln w="12700" cap="flat" cmpd="sng" algn="ctr">
            <a:solidFill>
              <a:srgbClr val="36AFCE">
                <a:hueOff val="0"/>
                <a:satOff val="0"/>
                <a:lumOff val="0"/>
                <a:alphaOff val="0"/>
              </a:srgbClr>
            </a:solidFill>
            <a:prstDash val="solid"/>
            <a:miter lim="800000"/>
          </a:ln>
          <a:effectLst/>
        </p:spPr>
      </p:sp>
      <p:sp>
        <p:nvSpPr>
          <p:cNvPr id="105" name="Serbest Form: Şekil 104">
            <a:extLst>
              <a:ext uri="{FF2B5EF4-FFF2-40B4-BE49-F238E27FC236}">
                <a16:creationId xmlns:a16="http://schemas.microsoft.com/office/drawing/2014/main" id="{D091777A-C101-40D8-8CFE-92517946C1EE}"/>
              </a:ext>
            </a:extLst>
          </p:cNvPr>
          <p:cNvSpPr/>
          <p:nvPr/>
        </p:nvSpPr>
        <p:spPr>
          <a:xfrm>
            <a:off x="9027042" y="1610613"/>
            <a:ext cx="2679405" cy="3083949"/>
          </a:xfrm>
          <a:custGeom>
            <a:avLst/>
            <a:gdLst>
              <a:gd name="connsiteX0" fmla="*/ 0 w 3791456"/>
              <a:gd name="connsiteY0" fmla="*/ 0 h 3323434"/>
              <a:gd name="connsiteX1" fmla="*/ 3791456 w 3791456"/>
              <a:gd name="connsiteY1" fmla="*/ 0 h 3323434"/>
              <a:gd name="connsiteX2" fmla="*/ 3791456 w 3791456"/>
              <a:gd name="connsiteY2" fmla="*/ 3323434 h 3323434"/>
              <a:gd name="connsiteX3" fmla="*/ 0 w 3791456"/>
              <a:gd name="connsiteY3" fmla="*/ 3323434 h 3323434"/>
              <a:gd name="connsiteX4" fmla="*/ 0 w 3791456"/>
              <a:gd name="connsiteY4" fmla="*/ 0 h 33234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1456" h="3323434">
                <a:moveTo>
                  <a:pt x="0" y="0"/>
                </a:moveTo>
                <a:lnTo>
                  <a:pt x="3791456" y="0"/>
                </a:lnTo>
                <a:lnTo>
                  <a:pt x="3791456" y="3323434"/>
                </a:lnTo>
                <a:lnTo>
                  <a:pt x="0" y="3323434"/>
                </a:lnTo>
                <a:lnTo>
                  <a:pt x="0" y="0"/>
                </a:lnTo>
                <a:close/>
              </a:path>
            </a:pathLst>
          </a:custGeom>
          <a:noFill/>
          <a:ln>
            <a:noFill/>
          </a:ln>
          <a:effectLst/>
        </p:spPr>
        <p:txBody>
          <a:bodyPr spcFirstLastPara="0" vert="horz" wrap="square" lIns="38090" tIns="38090" rIns="38090" bIns="38090" numCol="1" spcCol="1270" anchor="t" anchorCtr="0">
            <a:noAutofit/>
          </a:bodyPr>
          <a:lstStyle/>
          <a:p>
            <a:pPr algn="ctr" defTabSz="444322">
              <a:spcBef>
                <a:spcPct val="0"/>
              </a:spcBef>
              <a:defRPr/>
            </a:pPr>
            <a:r>
              <a:rPr lang="tr-TR" b="1"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rPr>
              <a:t>5. seviye için; </a:t>
            </a:r>
          </a:p>
          <a:p>
            <a:pPr algn="ctr" defTabSz="444322">
              <a:spcBef>
                <a:spcPct val="0"/>
              </a:spcBef>
              <a:defRPr/>
            </a:pPr>
            <a:r>
              <a:rPr lang="tr-TR" u="sng" kern="0" dirty="0">
                <a:solidFill>
                  <a:srgbClr val="C00000"/>
                </a:solidFill>
                <a:effectLst>
                  <a:outerShdw blurRad="38100" dist="38100" dir="2700000" algn="tl">
                    <a:srgbClr val="000000">
                      <a:alpha val="43137"/>
                    </a:srgbClr>
                  </a:outerShdw>
                </a:effectLst>
                <a:latin typeface="Times New Roman" panose="02020603050405020304" pitchFamily="18" charset="0"/>
                <a:ea typeface="CamberW01-Light" panose="01000000000000000000" pitchFamily="2" charset="0"/>
                <a:cs typeface="Times New Roman" panose="02020603050405020304" pitchFamily="18" charset="0"/>
              </a:rPr>
              <a:t>Örnek</a:t>
            </a:r>
            <a:r>
              <a:rPr lang="tr-TR" u="sng" kern="0" dirty="0">
                <a:solidFill>
                  <a:prstClr val="black">
                    <a:hueOff val="0"/>
                    <a:satOff val="0"/>
                    <a:lumOff val="0"/>
                    <a:alphaOff val="0"/>
                  </a:prstClr>
                </a:solidFill>
                <a:effectLst>
                  <a:outerShdw blurRad="38100" dist="38100" dir="2700000" algn="tl">
                    <a:srgbClr val="000000">
                      <a:alpha val="43137"/>
                    </a:srgbClr>
                  </a:outerShdw>
                </a:effectLst>
                <a:latin typeface="Times New Roman" panose="02020603050405020304" pitchFamily="18" charset="0"/>
                <a:ea typeface="CamberW01-Light" panose="01000000000000000000" pitchFamily="2" charset="0"/>
                <a:cs typeface="Times New Roman" panose="02020603050405020304" pitchFamily="18" charset="0"/>
              </a:rPr>
              <a:t> </a:t>
            </a:r>
            <a:r>
              <a:rPr lang="tr-TR" u="sng" kern="0" dirty="0">
                <a:solidFill>
                  <a:srgbClr val="C00000"/>
                </a:solidFill>
                <a:effectLst>
                  <a:outerShdw blurRad="38100" dist="38100" dir="2700000" algn="tl">
                    <a:srgbClr val="000000">
                      <a:alpha val="43137"/>
                    </a:srgbClr>
                  </a:outerShdw>
                </a:effectLst>
                <a:latin typeface="Times New Roman" panose="02020603050405020304" pitchFamily="18" charset="0"/>
                <a:ea typeface="CamberW01-Light" panose="01000000000000000000" pitchFamily="2" charset="0"/>
                <a:cs typeface="Times New Roman" panose="02020603050405020304" pitchFamily="18" charset="0"/>
              </a:rPr>
              <a:t>Gösterilebilir</a:t>
            </a:r>
          </a:p>
          <a:p>
            <a:pPr algn="ctr" defTabSz="444322">
              <a:spcBef>
                <a:spcPct val="0"/>
              </a:spcBef>
              <a:defRPr/>
            </a:pPr>
            <a:r>
              <a:rPr lang="tr-TR"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rPr>
              <a:t>Kurumsal amaçlar doğrultusunda, sürekli iyileştirmeyi</a:t>
            </a:r>
          </a:p>
          <a:p>
            <a:pPr algn="ctr" defTabSz="444322">
              <a:spcBef>
                <a:spcPct val="0"/>
              </a:spcBef>
              <a:defRPr/>
            </a:pPr>
            <a:r>
              <a:rPr lang="tr-TR"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rPr>
              <a:t>sağlamış-PUKÖ çevrimleri tamamlanmış uygulamalar kurumun tamamında</a:t>
            </a:r>
          </a:p>
          <a:p>
            <a:pPr algn="ctr" defTabSz="444322">
              <a:spcBef>
                <a:spcPct val="0"/>
              </a:spcBef>
              <a:defRPr/>
            </a:pPr>
            <a:r>
              <a:rPr lang="tr-TR" kern="0" dirty="0">
                <a:solidFill>
                  <a:prstClr val="black">
                    <a:hueOff val="0"/>
                    <a:satOff val="0"/>
                    <a:lumOff val="0"/>
                    <a:alphaOff val="0"/>
                  </a:prstClr>
                </a:solidFill>
                <a:latin typeface="Times New Roman" panose="02020603050405020304" pitchFamily="18" charset="0"/>
                <a:ea typeface="CamberW01-Light" panose="01000000000000000000" pitchFamily="2" charset="0"/>
                <a:cs typeface="Times New Roman" panose="02020603050405020304" pitchFamily="18" charset="0"/>
              </a:rPr>
              <a:t>benimsenmiş ve güvence altına alınmıştır. kurumun kendine özgü ve yenilikçi birçok uygulaması bulunmakta ve bu uygulamaların bir kısmı diğer kurumlar tarafından örnek alınmaktadır.</a:t>
            </a:r>
          </a:p>
        </p:txBody>
      </p:sp>
      <p:sp>
        <p:nvSpPr>
          <p:cNvPr id="107" name="Dikdörtgen 106">
            <a:extLst>
              <a:ext uri="{FF2B5EF4-FFF2-40B4-BE49-F238E27FC236}">
                <a16:creationId xmlns:a16="http://schemas.microsoft.com/office/drawing/2014/main" id="{85299ED7-4F76-4DE6-9C8A-A382C5441F10}"/>
              </a:ext>
            </a:extLst>
          </p:cNvPr>
          <p:cNvSpPr/>
          <p:nvPr/>
        </p:nvSpPr>
        <p:spPr>
          <a:xfrm>
            <a:off x="170122" y="6042392"/>
            <a:ext cx="11621386" cy="707886"/>
          </a:xfrm>
          <a:prstGeom prst="rect">
            <a:avLst/>
          </a:prstGeom>
          <a:noFill/>
        </p:spPr>
        <p:txBody>
          <a:bodyPr wrap="square">
            <a:spAutoFit/>
          </a:bodyPr>
          <a:lstStyle/>
          <a:p>
            <a:pPr algn="ctr" defTabSz="228508">
              <a:defRPr/>
            </a:pPr>
            <a:r>
              <a:rPr lang="tr-TR" sz="2000" kern="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NOT: Her bir olgunluk seviyesi bir basamaktır ve bir önceki seviye tamamlandıktan sonra bir sonraki seviyeye geçilebilir. </a:t>
            </a:r>
          </a:p>
        </p:txBody>
      </p:sp>
      <p:sp>
        <p:nvSpPr>
          <p:cNvPr id="112" name="TextBox 254">
            <a:extLst>
              <a:ext uri="{FF2B5EF4-FFF2-40B4-BE49-F238E27FC236}">
                <a16:creationId xmlns:a16="http://schemas.microsoft.com/office/drawing/2014/main" id="{0CF76485-C2AA-4321-8355-1F60103DA7BB}"/>
              </a:ext>
            </a:extLst>
          </p:cNvPr>
          <p:cNvSpPr txBox="1"/>
          <p:nvPr/>
        </p:nvSpPr>
        <p:spPr>
          <a:xfrm>
            <a:off x="606056" y="226350"/>
            <a:ext cx="10902453" cy="830997"/>
          </a:xfrm>
          <a:prstGeom prst="rect">
            <a:avLst/>
          </a:prstGeom>
          <a:noFill/>
        </p:spPr>
        <p:txBody>
          <a:bodyPr wrap="square" rtlCol="0">
            <a:spAutoFit/>
          </a:bodyPr>
          <a:lstStyle/>
          <a:p>
            <a:pPr algn="ctr" defTabSz="457109">
              <a:defRPr/>
            </a:pPr>
            <a:r>
              <a:rPr lang="tr-TR" sz="2400" b="1" dirty="0">
                <a:solidFill>
                  <a:srgbClr val="172144"/>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Dereceli Değerlendirme Anahtarı (</a:t>
            </a:r>
            <a:r>
              <a:rPr lang="tr-TR" sz="2400" b="1" dirty="0" err="1">
                <a:solidFill>
                  <a:srgbClr val="172144"/>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Rubrik</a:t>
            </a:r>
            <a:r>
              <a:rPr lang="tr-TR" sz="2400" b="1" dirty="0">
                <a:solidFill>
                  <a:srgbClr val="172144"/>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a:p>
            <a:pPr algn="ctr" defTabSz="457109">
              <a:defRPr/>
            </a:pPr>
            <a:r>
              <a:rPr lang="tr-TR" sz="2400" b="1" dirty="0">
                <a:solidFill>
                  <a:srgbClr val="172144"/>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Alt Ölçütlerin Olgunluk Seviyesi</a:t>
            </a:r>
          </a:p>
        </p:txBody>
      </p:sp>
      <p:sp>
        <p:nvSpPr>
          <p:cNvPr id="16" name="L-Şekli 15">
            <a:extLst>
              <a:ext uri="{FF2B5EF4-FFF2-40B4-BE49-F238E27FC236}">
                <a16:creationId xmlns:a16="http://schemas.microsoft.com/office/drawing/2014/main" id="{51D126E7-C766-4165-906A-9E02C420B966}"/>
              </a:ext>
            </a:extLst>
          </p:cNvPr>
          <p:cNvSpPr/>
          <p:nvPr/>
        </p:nvSpPr>
        <p:spPr>
          <a:xfrm rot="5400000">
            <a:off x="780344" y="3471416"/>
            <a:ext cx="611880" cy="1343228"/>
          </a:xfrm>
          <a:prstGeom prst="corner">
            <a:avLst>
              <a:gd name="adj1" fmla="val 16120"/>
              <a:gd name="adj2" fmla="val 16110"/>
            </a:avLst>
          </a:prstGeom>
          <a:solidFill>
            <a:srgbClr val="8B44AA"/>
          </a:solidFill>
          <a:ln w="12700" cap="flat" cmpd="sng" algn="ctr">
            <a:solidFill>
              <a:srgbClr val="8BC145">
                <a:hueOff val="0"/>
                <a:satOff val="0"/>
                <a:lumOff val="0"/>
                <a:alphaOff val="0"/>
              </a:srgbClr>
            </a:solidFill>
            <a:prstDash val="solid"/>
            <a:miter lim="800000"/>
          </a:ln>
          <a:effectLst/>
        </p:spPr>
      </p:sp>
      <p:sp>
        <p:nvSpPr>
          <p:cNvPr id="2" name="Metin kutusu 1">
            <a:extLst>
              <a:ext uri="{FF2B5EF4-FFF2-40B4-BE49-F238E27FC236}">
                <a16:creationId xmlns:a16="http://schemas.microsoft.com/office/drawing/2014/main" id="{92E4BEE5-BA28-4D73-8ADD-9B8DDA9BBF6F}"/>
              </a:ext>
            </a:extLst>
          </p:cNvPr>
          <p:cNvSpPr txBox="1"/>
          <p:nvPr/>
        </p:nvSpPr>
        <p:spPr>
          <a:xfrm>
            <a:off x="531628" y="4008620"/>
            <a:ext cx="1113605" cy="369332"/>
          </a:xfrm>
          <a:prstGeom prst="rect">
            <a:avLst/>
          </a:prstGeom>
          <a:noFill/>
        </p:spPr>
        <p:txBody>
          <a:bodyPr wrap="square" rtlCol="0">
            <a:spAutoFit/>
          </a:bodyPr>
          <a:lstStyle/>
          <a:p>
            <a:r>
              <a:rPr lang="tr-TR" b="1" dirty="0">
                <a:latin typeface="Times New Roman" panose="02020603050405020304" pitchFamily="18" charset="0"/>
                <a:cs typeface="Times New Roman" panose="02020603050405020304" pitchFamily="18" charset="0"/>
              </a:rPr>
              <a:t>1. seviye</a:t>
            </a:r>
          </a:p>
        </p:txBody>
      </p:sp>
      <p:sp>
        <p:nvSpPr>
          <p:cNvPr id="4" name="Slayt Numarası Yer Tutucusu 1">
            <a:extLst>
              <a:ext uri="{FF2B5EF4-FFF2-40B4-BE49-F238E27FC236}">
                <a16:creationId xmlns:a16="http://schemas.microsoft.com/office/drawing/2014/main" id="{9D30FF92-620C-5F73-4305-512DAC9DE8E5}"/>
              </a:ext>
            </a:extLst>
          </p:cNvPr>
          <p:cNvSpPr>
            <a:spLocks noGrp="1"/>
          </p:cNvSpPr>
          <p:nvPr>
            <p:ph type="sldNum" sz="quarter" idx="12"/>
          </p:nvPr>
        </p:nvSpPr>
        <p:spPr>
          <a:xfrm>
            <a:off x="9448800" y="0"/>
            <a:ext cx="2743200" cy="365125"/>
          </a:xfrm>
        </p:spPr>
        <p:txBody>
          <a:bodyPr/>
          <a:lstStyle/>
          <a:p>
            <a:fld id="{FC4EFFA7-01A0-4922-A38A-728EA6C761BB}" type="slidenum">
              <a:rPr lang="tr-TR" sz="1800" smtClean="0">
                <a:latin typeface="Times New Roman" panose="02020603050405020304" pitchFamily="18" charset="0"/>
                <a:cs typeface="Times New Roman" panose="02020603050405020304" pitchFamily="18" charset="0"/>
              </a:rPr>
              <a:t>12</a:t>
            </a:fld>
            <a:endParaRPr lang="tr-TR" sz="1800" dirty="0">
              <a:latin typeface="Times New Roman" panose="02020603050405020304" pitchFamily="18" charset="0"/>
              <a:cs typeface="Times New Roman" panose="02020603050405020304" pitchFamily="18" charset="0"/>
            </a:endParaRPr>
          </a:p>
        </p:txBody>
      </p:sp>
      <p:sp>
        <p:nvSpPr>
          <p:cNvPr id="5" name="Dikdörtgen 4"/>
          <p:cNvSpPr/>
          <p:nvPr/>
        </p:nvSpPr>
        <p:spPr>
          <a:xfrm>
            <a:off x="531628" y="4261125"/>
            <a:ext cx="1343228" cy="1154162"/>
          </a:xfrm>
          <a:prstGeom prst="rect">
            <a:avLst/>
          </a:prstGeom>
        </p:spPr>
        <p:txBody>
          <a:bodyPr wrap="square">
            <a:spAutoFit/>
          </a:bodyPr>
          <a:lstStyle/>
          <a:p>
            <a:endParaRPr lang="tr-TR" sz="900" dirty="0">
              <a:latin typeface="Times New Roman" panose="02020603050405020304" pitchFamily="18" charset="0"/>
              <a:cs typeface="Times New Roman" panose="02020603050405020304" pitchFamily="18" charset="0"/>
            </a:endParaRPr>
          </a:p>
          <a:p>
            <a:r>
              <a:rPr lang="tr-TR" sz="2000" dirty="0">
                <a:latin typeface="Times New Roman" panose="02020603050405020304" pitchFamily="18" charset="0"/>
                <a:cs typeface="Times New Roman" panose="02020603050405020304" pitchFamily="18" charset="0"/>
              </a:rPr>
              <a:t>Çalışma bulunma-maktadır. </a:t>
            </a:r>
          </a:p>
        </p:txBody>
      </p:sp>
      <p:sp>
        <p:nvSpPr>
          <p:cNvPr id="21" name="İkizkenar Üçgen 20">
            <a:extLst>
              <a:ext uri="{FF2B5EF4-FFF2-40B4-BE49-F238E27FC236}">
                <a16:creationId xmlns:a16="http://schemas.microsoft.com/office/drawing/2014/main" id="{BEE53EC7-F16F-40EB-97BF-7E5D41F10340}"/>
              </a:ext>
            </a:extLst>
          </p:cNvPr>
          <p:cNvSpPr/>
          <p:nvPr/>
        </p:nvSpPr>
        <p:spPr>
          <a:xfrm>
            <a:off x="1432204" y="3374664"/>
            <a:ext cx="357591" cy="357591"/>
          </a:xfrm>
          <a:prstGeom prst="triangle">
            <a:avLst>
              <a:gd name="adj" fmla="val 100000"/>
            </a:avLst>
          </a:prstGeom>
          <a:solidFill>
            <a:srgbClr val="FFFF00"/>
          </a:solidFill>
          <a:ln w="12700" cap="flat" cmpd="sng" algn="ctr">
            <a:solidFill>
              <a:srgbClr val="36AFCE">
                <a:hueOff val="0"/>
                <a:satOff val="0"/>
                <a:lumOff val="0"/>
                <a:alphaOff val="0"/>
              </a:srgbClr>
            </a:solidFill>
            <a:prstDash val="solid"/>
            <a:miter lim="800000"/>
          </a:ln>
          <a:effectLst/>
        </p:spPr>
      </p:sp>
    </p:spTree>
    <p:extLst>
      <p:ext uri="{BB962C8B-B14F-4D97-AF65-F5344CB8AC3E}">
        <p14:creationId xmlns:p14="http://schemas.microsoft.com/office/powerpoint/2010/main" val="8777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2" name="Group 41"/>
          <p:cNvGrpSpPr/>
          <p:nvPr/>
        </p:nvGrpSpPr>
        <p:grpSpPr>
          <a:xfrm>
            <a:off x="4190244" y="1692734"/>
            <a:ext cx="3900243" cy="3900243"/>
            <a:chOff x="1621376" y="2768619"/>
            <a:chExt cx="5011653" cy="5011653"/>
          </a:xfrm>
          <a:effectLst>
            <a:outerShdw blurRad="254000" dist="76200" dir="2700000" algn="tl" rotWithShape="0">
              <a:prstClr val="black">
                <a:alpha val="40000"/>
              </a:prstClr>
            </a:outerShdw>
          </a:effectLst>
        </p:grpSpPr>
        <p:sp>
          <p:nvSpPr>
            <p:cNvPr id="27" name="Oval 26"/>
            <p:cNvSpPr/>
            <p:nvPr/>
          </p:nvSpPr>
          <p:spPr>
            <a:xfrm>
              <a:off x="1621376" y="2768619"/>
              <a:ext cx="5011653" cy="5011653"/>
            </a:xfrm>
            <a:prstGeom prst="ellipse">
              <a:avLst/>
            </a:prstGeom>
            <a:gradFill flip="none" rotWithShape="1">
              <a:gsLst>
                <a:gs pos="1000">
                  <a:schemeClr val="accent2"/>
                </a:gs>
                <a:gs pos="100000">
                  <a:schemeClr val="accent2">
                    <a:lumMod val="75000"/>
                  </a:schemeClr>
                </a:gs>
              </a:gsLst>
              <a:lin ang="1080000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sp>
          <p:nvSpPr>
            <p:cNvPr id="28" name="Oval 27"/>
            <p:cNvSpPr/>
            <p:nvPr/>
          </p:nvSpPr>
          <p:spPr>
            <a:xfrm>
              <a:off x="1681037" y="2828280"/>
              <a:ext cx="4892330" cy="4892330"/>
            </a:xfrm>
            <a:prstGeom prst="ellipse">
              <a:avLst/>
            </a:prstGeom>
            <a:gradFill flip="none" rotWithShape="1">
              <a:gsLst>
                <a:gs pos="1000">
                  <a:schemeClr val="accent2"/>
                </a:gs>
                <a:gs pos="100000">
                  <a:schemeClr val="accent2">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grpSp>
      <p:grpSp>
        <p:nvGrpSpPr>
          <p:cNvPr id="19" name="Group 18"/>
          <p:cNvGrpSpPr/>
          <p:nvPr/>
        </p:nvGrpSpPr>
        <p:grpSpPr>
          <a:xfrm>
            <a:off x="1850571" y="2626392"/>
            <a:ext cx="2906971" cy="2906971"/>
            <a:chOff x="1379752" y="2720235"/>
            <a:chExt cx="3425438" cy="3425438"/>
          </a:xfrm>
          <a:effectLst>
            <a:outerShdw blurRad="254000" dist="76200" dir="2700000" algn="tl" rotWithShape="0">
              <a:prstClr val="black">
                <a:alpha val="40000"/>
              </a:prstClr>
            </a:outerShdw>
          </a:effectLst>
        </p:grpSpPr>
        <p:sp>
          <p:nvSpPr>
            <p:cNvPr id="13" name="Oval 12"/>
            <p:cNvSpPr/>
            <p:nvPr/>
          </p:nvSpPr>
          <p:spPr>
            <a:xfrm>
              <a:off x="1379752" y="2720235"/>
              <a:ext cx="3425438" cy="3425438"/>
            </a:xfrm>
            <a:prstGeom prst="ellipse">
              <a:avLst/>
            </a:prstGeom>
            <a:gradFill flip="none" rotWithShape="1">
              <a:gsLst>
                <a:gs pos="1000">
                  <a:schemeClr val="accent1"/>
                </a:gs>
                <a:gs pos="100000">
                  <a:schemeClr val="accent1">
                    <a:lumMod val="75000"/>
                  </a:schemeClr>
                </a:gs>
              </a:gsLst>
              <a:lin ang="1080000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sp>
          <p:nvSpPr>
            <p:cNvPr id="14" name="Oval 13"/>
            <p:cNvSpPr/>
            <p:nvPr/>
          </p:nvSpPr>
          <p:spPr>
            <a:xfrm>
              <a:off x="1420530" y="2761013"/>
              <a:ext cx="3343881" cy="3343881"/>
            </a:xfrm>
            <a:prstGeom prst="ellipse">
              <a:avLst/>
            </a:prstGeom>
            <a:gradFill flip="none" rotWithShape="1">
              <a:gsLst>
                <a:gs pos="1000">
                  <a:schemeClr val="accent1"/>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grpSp>
      <p:grpSp>
        <p:nvGrpSpPr>
          <p:cNvPr id="43" name="Group 42"/>
          <p:cNvGrpSpPr/>
          <p:nvPr/>
        </p:nvGrpSpPr>
        <p:grpSpPr>
          <a:xfrm>
            <a:off x="7573548" y="2715979"/>
            <a:ext cx="2767882" cy="2767883"/>
            <a:chOff x="5203971" y="4283468"/>
            <a:chExt cx="3556615" cy="3556615"/>
          </a:xfrm>
          <a:effectLst>
            <a:outerShdw blurRad="254000" dist="76200" dir="2700000" algn="tl" rotWithShape="0">
              <a:prstClr val="black">
                <a:alpha val="40000"/>
              </a:prstClr>
            </a:outerShdw>
          </a:effectLst>
        </p:grpSpPr>
        <p:sp>
          <p:nvSpPr>
            <p:cNvPr id="31" name="Oval 30"/>
            <p:cNvSpPr/>
            <p:nvPr/>
          </p:nvSpPr>
          <p:spPr>
            <a:xfrm>
              <a:off x="5203971" y="4283468"/>
              <a:ext cx="3556615" cy="3556615"/>
            </a:xfrm>
            <a:prstGeom prst="ellipse">
              <a:avLst/>
            </a:prstGeom>
            <a:gradFill flip="none" rotWithShape="1">
              <a:gsLst>
                <a:gs pos="1000">
                  <a:schemeClr val="accent2"/>
                </a:gs>
                <a:gs pos="100000">
                  <a:schemeClr val="accent3">
                    <a:lumMod val="75000"/>
                  </a:schemeClr>
                </a:gs>
              </a:gsLst>
              <a:lin ang="1080000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sp>
          <p:nvSpPr>
            <p:cNvPr id="32" name="Oval 31"/>
            <p:cNvSpPr/>
            <p:nvPr/>
          </p:nvSpPr>
          <p:spPr>
            <a:xfrm>
              <a:off x="5246311" y="4325808"/>
              <a:ext cx="3471935" cy="3471935"/>
            </a:xfrm>
            <a:prstGeom prst="ellipse">
              <a:avLst/>
            </a:prstGeom>
            <a:gradFill flip="none" rotWithShape="1">
              <a:gsLst>
                <a:gs pos="1000">
                  <a:schemeClr val="accent3"/>
                </a:gs>
                <a:gs pos="100000">
                  <a:schemeClr val="accent3">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grpSp>
      <p:cxnSp>
        <p:nvCxnSpPr>
          <p:cNvPr id="56" name="Straight Connector 55"/>
          <p:cNvCxnSpPr/>
          <p:nvPr/>
        </p:nvCxnSpPr>
        <p:spPr>
          <a:xfrm>
            <a:off x="6044894" y="1311218"/>
            <a:ext cx="0" cy="1333275"/>
          </a:xfrm>
          <a:prstGeom prst="line">
            <a:avLst/>
          </a:prstGeom>
          <a:ln w="38100">
            <a:solidFill>
              <a:schemeClr val="tx1">
                <a:lumMod val="90000"/>
                <a:lumOff val="10000"/>
              </a:schemeClr>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3234816" y="1311218"/>
            <a:ext cx="0" cy="2036174"/>
          </a:xfrm>
          <a:prstGeom prst="line">
            <a:avLst/>
          </a:prstGeom>
          <a:ln w="38100">
            <a:solidFill>
              <a:schemeClr val="tx1">
                <a:lumMod val="90000"/>
                <a:lumOff val="10000"/>
              </a:schemeClr>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a:cxnSpLocks/>
          </p:cNvCxnSpPr>
          <p:nvPr/>
        </p:nvCxnSpPr>
        <p:spPr>
          <a:xfrm>
            <a:off x="8932734" y="1311218"/>
            <a:ext cx="0" cy="2331637"/>
          </a:xfrm>
          <a:prstGeom prst="line">
            <a:avLst/>
          </a:prstGeom>
          <a:ln w="38100">
            <a:solidFill>
              <a:schemeClr val="tx1">
                <a:lumMod val="90000"/>
                <a:lumOff val="10000"/>
              </a:schemeClr>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2337018" y="652684"/>
            <a:ext cx="2055496" cy="461665"/>
          </a:xfrm>
          <a:prstGeom prst="rect">
            <a:avLst/>
          </a:prstGeom>
        </p:spPr>
        <p:txBody>
          <a:bodyPr wrap="square" anchor="ctr">
            <a:spAutoFit/>
          </a:bodyPr>
          <a:lstStyle/>
          <a:p>
            <a:pPr algn="ctr" defTabSz="914217">
              <a:defRPr/>
            </a:pPr>
            <a:r>
              <a:rPr lang="tr-TR" sz="2400" b="1" dirty="0">
                <a:solidFill>
                  <a:srgbClr val="4472C4"/>
                </a:solidFill>
                <a:latin typeface="Times New Roman" panose="02020603050405020304" pitchFamily="18" charset="0"/>
                <a:cs typeface="Times New Roman" panose="02020603050405020304" pitchFamily="18" charset="0"/>
              </a:rPr>
              <a:t>500-649 Puan</a:t>
            </a:r>
          </a:p>
        </p:txBody>
      </p:sp>
      <p:grpSp>
        <p:nvGrpSpPr>
          <p:cNvPr id="4" name="Group 3"/>
          <p:cNvGrpSpPr/>
          <p:nvPr/>
        </p:nvGrpSpPr>
        <p:grpSpPr>
          <a:xfrm>
            <a:off x="8059340" y="380288"/>
            <a:ext cx="2055496" cy="830868"/>
            <a:chOff x="6409373" y="-1563676"/>
            <a:chExt cx="2929612" cy="5242395"/>
          </a:xfrm>
        </p:grpSpPr>
        <p:sp>
          <p:nvSpPr>
            <p:cNvPr id="62" name="Rectangle 61"/>
            <p:cNvSpPr/>
            <p:nvPr/>
          </p:nvSpPr>
          <p:spPr>
            <a:xfrm>
              <a:off x="6409373" y="409406"/>
              <a:ext cx="2929612" cy="2912894"/>
            </a:xfrm>
            <a:prstGeom prst="rect">
              <a:avLst/>
            </a:prstGeom>
          </p:spPr>
          <p:txBody>
            <a:bodyPr wrap="square" anchor="ctr">
              <a:spAutoFit/>
            </a:bodyPr>
            <a:lstStyle/>
            <a:p>
              <a:pPr defTabSz="914217">
                <a:defRPr/>
              </a:pPr>
              <a:r>
                <a:rPr lang="tr-TR" sz="2400" b="1" dirty="0">
                  <a:solidFill>
                    <a:prstClr val="white">
                      <a:lumMod val="50000"/>
                    </a:prstClr>
                  </a:solidFill>
                  <a:latin typeface="Times New Roman" panose="02020603050405020304" pitchFamily="18" charset="0"/>
                  <a:cs typeface="Times New Roman" panose="02020603050405020304" pitchFamily="18" charset="0"/>
                </a:rPr>
                <a:t>500 Puan altı</a:t>
              </a:r>
            </a:p>
          </p:txBody>
        </p:sp>
        <p:sp>
          <p:nvSpPr>
            <p:cNvPr id="68" name="Rectangle 67"/>
            <p:cNvSpPr/>
            <p:nvPr/>
          </p:nvSpPr>
          <p:spPr>
            <a:xfrm>
              <a:off x="6657545" y="-1563676"/>
              <a:ext cx="263289" cy="5242395"/>
            </a:xfrm>
            <a:prstGeom prst="rect">
              <a:avLst/>
            </a:prstGeom>
          </p:spPr>
          <p:txBody>
            <a:bodyPr wrap="none" anchor="ctr">
              <a:spAutoFit/>
            </a:bodyPr>
            <a:lstStyle/>
            <a:p>
              <a:pPr defTabSz="457018">
                <a:defRPr/>
              </a:pPr>
              <a:endParaRPr lang="en-US" sz="4799" b="1" dirty="0">
                <a:solidFill>
                  <a:prstClr val="black"/>
                </a:solidFill>
                <a:latin typeface="Times New Roman" panose="02020603050405020304" pitchFamily="18" charset="0"/>
                <a:ea typeface="Open Sans" panose="020B0606030504020204" pitchFamily="34" charset="0"/>
                <a:cs typeface="Times New Roman" panose="02020603050405020304" pitchFamily="18" charset="0"/>
              </a:endParaRPr>
            </a:p>
          </p:txBody>
        </p:sp>
      </p:grpSp>
      <p:sp>
        <p:nvSpPr>
          <p:cNvPr id="16" name="Dikdörtgen 15">
            <a:extLst>
              <a:ext uri="{FF2B5EF4-FFF2-40B4-BE49-F238E27FC236}">
                <a16:creationId xmlns:a16="http://schemas.microsoft.com/office/drawing/2014/main" id="{A36D6087-907F-A443-B528-07CD26FC0898}"/>
              </a:ext>
            </a:extLst>
          </p:cNvPr>
          <p:cNvSpPr/>
          <p:nvPr/>
        </p:nvSpPr>
        <p:spPr>
          <a:xfrm>
            <a:off x="5089288" y="679294"/>
            <a:ext cx="2125903" cy="461665"/>
          </a:xfrm>
          <a:prstGeom prst="rect">
            <a:avLst/>
          </a:prstGeom>
        </p:spPr>
        <p:txBody>
          <a:bodyPr wrap="none">
            <a:spAutoFit/>
          </a:bodyPr>
          <a:lstStyle/>
          <a:p>
            <a:pPr defTabSz="914217">
              <a:defRPr/>
            </a:pPr>
            <a:r>
              <a:rPr lang="tr-TR" sz="2400" b="1" dirty="0">
                <a:solidFill>
                  <a:srgbClr val="D74601"/>
                </a:solidFill>
                <a:latin typeface="Times New Roman" panose="02020603050405020304" pitchFamily="18" charset="0"/>
                <a:cs typeface="Times New Roman" panose="02020603050405020304" pitchFamily="18" charset="0"/>
              </a:rPr>
              <a:t>650-1000 Puan</a:t>
            </a:r>
          </a:p>
        </p:txBody>
      </p:sp>
      <p:grpSp>
        <p:nvGrpSpPr>
          <p:cNvPr id="10" name="Group 9"/>
          <p:cNvGrpSpPr/>
          <p:nvPr/>
        </p:nvGrpSpPr>
        <p:grpSpPr>
          <a:xfrm>
            <a:off x="7978157" y="3225150"/>
            <a:ext cx="1982325" cy="1890324"/>
            <a:chOff x="5949520" y="5205917"/>
            <a:chExt cx="2220641" cy="2220642"/>
          </a:xfrm>
        </p:grpSpPr>
        <p:grpSp>
          <p:nvGrpSpPr>
            <p:cNvPr id="46" name="Group 45"/>
            <p:cNvGrpSpPr/>
            <p:nvPr/>
          </p:nvGrpSpPr>
          <p:grpSpPr>
            <a:xfrm>
              <a:off x="5949520" y="5205917"/>
              <a:ext cx="2220641" cy="2220642"/>
              <a:chOff x="5771040" y="4850537"/>
              <a:chExt cx="2422477" cy="2422477"/>
            </a:xfrm>
            <a:effectLst>
              <a:outerShdw blurRad="254000" dist="76200" dir="2700000" algn="tl" rotWithShape="0">
                <a:prstClr val="black">
                  <a:alpha val="40000"/>
                </a:prstClr>
              </a:outerShdw>
            </a:effectLst>
          </p:grpSpPr>
          <p:sp>
            <p:nvSpPr>
              <p:cNvPr id="33" name="Oval 32"/>
              <p:cNvSpPr/>
              <p:nvPr/>
            </p:nvSpPr>
            <p:spPr>
              <a:xfrm>
                <a:off x="5771040" y="4850537"/>
                <a:ext cx="2422477" cy="2422477"/>
              </a:xfrm>
              <a:prstGeom prst="ellipse">
                <a:avLst/>
              </a:prstGeom>
              <a:gradFill flip="none" rotWithShape="1">
                <a:gsLst>
                  <a:gs pos="1000">
                    <a:srgbClr val="FFFFFF"/>
                  </a:gs>
                  <a:gs pos="100000">
                    <a:srgbClr val="D9D9D9"/>
                  </a:gs>
                </a:gsLst>
                <a:lin ang="1080000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sp>
            <p:nvSpPr>
              <p:cNvPr id="34" name="Oval 33"/>
              <p:cNvSpPr/>
              <p:nvPr/>
            </p:nvSpPr>
            <p:spPr>
              <a:xfrm>
                <a:off x="5799879" y="4879376"/>
                <a:ext cx="2364800" cy="2364800"/>
              </a:xfrm>
              <a:prstGeom prst="ellipse">
                <a:avLst/>
              </a:prstGeom>
              <a:gradFill flip="none" rotWithShape="1">
                <a:gsLst>
                  <a:gs pos="1000">
                    <a:srgbClr val="FFFFFF"/>
                  </a:gs>
                  <a:gs pos="100000">
                    <a:srgbClr val="D9D9D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grpSp>
        <p:sp>
          <p:nvSpPr>
            <p:cNvPr id="35" name="Oval 34"/>
            <p:cNvSpPr/>
            <p:nvPr/>
          </p:nvSpPr>
          <p:spPr>
            <a:xfrm>
              <a:off x="6101789" y="5423759"/>
              <a:ext cx="1990315" cy="1784957"/>
            </a:xfrm>
            <a:prstGeom prst="ellipse">
              <a:avLst/>
            </a:prstGeom>
            <a:gradFill flip="none" rotWithShape="1">
              <a:gsLst>
                <a:gs pos="1000">
                  <a:srgbClr val="FFFFFF"/>
                </a:gs>
                <a:gs pos="100000">
                  <a:srgbClr val="D9D9D9"/>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r>
                <a:rPr lang="tr-TR" sz="2000" b="1" dirty="0">
                  <a:solidFill>
                    <a:srgbClr val="3C3C3C"/>
                  </a:solidFill>
                  <a:latin typeface="Times New Roman" panose="02020603050405020304" pitchFamily="18" charset="0"/>
                  <a:ea typeface="Open Sans Bold" panose="020B0806030504020204" pitchFamily="34" charset="0"/>
                  <a:cs typeface="Times New Roman" panose="02020603050405020304" pitchFamily="18" charset="0"/>
                </a:rPr>
                <a:t>RET</a:t>
              </a:r>
            </a:p>
            <a:p>
              <a:pPr algn="ctr" defTabSz="914217"/>
              <a:r>
                <a:rPr lang="tr-TR" sz="1400" b="1" dirty="0">
                  <a:solidFill>
                    <a:srgbClr val="3C3C3C"/>
                  </a:solidFill>
                  <a:latin typeface="Times New Roman" panose="02020603050405020304" pitchFamily="18" charset="0"/>
                  <a:ea typeface="Open Sans Bold" panose="020B0806030504020204" pitchFamily="34" charset="0"/>
                  <a:cs typeface="Times New Roman" panose="02020603050405020304" pitchFamily="18" charset="0"/>
                </a:rPr>
                <a:t>2 Yıl geçmeden yeniden başvuru yapamaz</a:t>
              </a:r>
              <a:endParaRPr lang="en-US" sz="1400" b="1" dirty="0">
                <a:solidFill>
                  <a:srgbClr val="3C3C3C"/>
                </a:solidFill>
                <a:latin typeface="Times New Roman" panose="02020603050405020304" pitchFamily="18" charset="0"/>
                <a:ea typeface="Open Sans Bold" panose="020B0806030504020204" pitchFamily="34" charset="0"/>
                <a:cs typeface="Times New Roman" panose="02020603050405020304" pitchFamily="18" charset="0"/>
              </a:endParaRPr>
            </a:p>
          </p:txBody>
        </p:sp>
      </p:grpSp>
      <p:grpSp>
        <p:nvGrpSpPr>
          <p:cNvPr id="9" name="Group 8"/>
          <p:cNvGrpSpPr/>
          <p:nvPr/>
        </p:nvGrpSpPr>
        <p:grpSpPr>
          <a:xfrm>
            <a:off x="4772348" y="2423025"/>
            <a:ext cx="2656528" cy="2656528"/>
            <a:chOff x="2472627" y="4029946"/>
            <a:chExt cx="3129122" cy="3129122"/>
          </a:xfrm>
        </p:grpSpPr>
        <p:grpSp>
          <p:nvGrpSpPr>
            <p:cNvPr id="47" name="Group 46"/>
            <p:cNvGrpSpPr/>
            <p:nvPr/>
          </p:nvGrpSpPr>
          <p:grpSpPr>
            <a:xfrm>
              <a:off x="2472627" y="4029946"/>
              <a:ext cx="3129122" cy="3129122"/>
              <a:chOff x="2420438" y="3567681"/>
              <a:chExt cx="3413530" cy="3413530"/>
            </a:xfrm>
            <a:effectLst>
              <a:outerShdw blurRad="254000" dist="76200" dir="2700000" algn="tl" rotWithShape="0">
                <a:prstClr val="black">
                  <a:alpha val="40000"/>
                </a:prstClr>
              </a:outerShdw>
            </a:effectLst>
          </p:grpSpPr>
          <p:sp>
            <p:nvSpPr>
              <p:cNvPr id="24" name="Oval 23"/>
              <p:cNvSpPr/>
              <p:nvPr/>
            </p:nvSpPr>
            <p:spPr>
              <a:xfrm>
                <a:off x="2420438" y="3567681"/>
                <a:ext cx="3413530" cy="3413530"/>
              </a:xfrm>
              <a:prstGeom prst="ellipse">
                <a:avLst/>
              </a:prstGeom>
              <a:gradFill flip="none" rotWithShape="1">
                <a:gsLst>
                  <a:gs pos="1000">
                    <a:srgbClr val="FFFFFF"/>
                  </a:gs>
                  <a:gs pos="100000">
                    <a:srgbClr val="D9D9D9"/>
                  </a:gs>
                </a:gsLst>
                <a:lin ang="1080000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sp>
            <p:nvSpPr>
              <p:cNvPr id="25" name="Oval 24"/>
              <p:cNvSpPr/>
              <p:nvPr/>
            </p:nvSpPr>
            <p:spPr>
              <a:xfrm>
                <a:off x="2461074" y="3608317"/>
                <a:ext cx="3332258" cy="3332258"/>
              </a:xfrm>
              <a:prstGeom prst="ellipse">
                <a:avLst/>
              </a:prstGeom>
              <a:gradFill flip="none" rotWithShape="1">
                <a:gsLst>
                  <a:gs pos="1000">
                    <a:srgbClr val="FFFFFF"/>
                  </a:gs>
                  <a:gs pos="100000">
                    <a:srgbClr val="D9D9D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dirty="0">
                  <a:solidFill>
                    <a:prstClr val="white"/>
                  </a:solidFill>
                  <a:latin typeface="Times New Roman" panose="02020603050405020304" pitchFamily="18" charset="0"/>
                  <a:cs typeface="Times New Roman" panose="02020603050405020304" pitchFamily="18" charset="0"/>
                </a:endParaRPr>
              </a:p>
            </p:txBody>
          </p:sp>
        </p:grpSp>
        <p:sp>
          <p:nvSpPr>
            <p:cNvPr id="26" name="Oval 25"/>
            <p:cNvSpPr/>
            <p:nvPr/>
          </p:nvSpPr>
          <p:spPr>
            <a:xfrm>
              <a:off x="2807793" y="4447017"/>
              <a:ext cx="2593262" cy="2294981"/>
            </a:xfrm>
            <a:prstGeom prst="ellipse">
              <a:avLst/>
            </a:prstGeom>
            <a:gradFill flip="none" rotWithShape="1">
              <a:gsLst>
                <a:gs pos="1000">
                  <a:srgbClr val="FFFFFF"/>
                </a:gs>
                <a:gs pos="100000">
                  <a:srgbClr val="D9D9D9"/>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r>
                <a:rPr lang="en-US" b="1" dirty="0">
                  <a:solidFill>
                    <a:schemeClr val="tx1"/>
                  </a:solidFill>
                  <a:latin typeface="Times New Roman" panose="02020603050405020304" pitchFamily="18" charset="0"/>
                  <a:ea typeface="Open Sans Bold" panose="020B0806030504020204" pitchFamily="34" charset="0"/>
                  <a:cs typeface="Times New Roman" panose="02020603050405020304" pitchFamily="18" charset="0"/>
                </a:rPr>
                <a:t>Tam </a:t>
              </a:r>
              <a:r>
                <a:rPr lang="en-US" b="1" dirty="0" err="1">
                  <a:solidFill>
                    <a:schemeClr val="tx1"/>
                  </a:solidFill>
                  <a:latin typeface="Times New Roman" panose="02020603050405020304" pitchFamily="18" charset="0"/>
                  <a:ea typeface="Open Sans Bold" panose="020B0806030504020204" pitchFamily="34" charset="0"/>
                  <a:cs typeface="Times New Roman" panose="02020603050405020304" pitchFamily="18" charset="0"/>
                </a:rPr>
                <a:t>Akreditasyon</a:t>
              </a:r>
              <a:r>
                <a:rPr lang="en-US" b="1" dirty="0">
                  <a:solidFill>
                    <a:schemeClr val="tx1"/>
                  </a:solidFill>
                  <a:latin typeface="Times New Roman" panose="02020603050405020304" pitchFamily="18" charset="0"/>
                  <a:ea typeface="Open Sans Bold" panose="020B0806030504020204" pitchFamily="34" charset="0"/>
                  <a:cs typeface="Times New Roman" panose="02020603050405020304" pitchFamily="18" charset="0"/>
                </a:rPr>
                <a:t> </a:t>
              </a:r>
            </a:p>
            <a:p>
              <a:pPr algn="ctr" defTabSz="914217"/>
              <a:r>
                <a:rPr lang="en-US" sz="2000" b="1" dirty="0">
                  <a:solidFill>
                    <a:schemeClr val="tx1"/>
                  </a:solidFill>
                  <a:latin typeface="Times New Roman" panose="02020603050405020304" pitchFamily="18" charset="0"/>
                  <a:ea typeface="Open Sans Bold" panose="020B0806030504020204" pitchFamily="34" charset="0"/>
                  <a:cs typeface="Times New Roman" panose="02020603050405020304" pitchFamily="18" charset="0"/>
                </a:rPr>
                <a:t>5 </a:t>
              </a:r>
              <a:r>
                <a:rPr lang="en-US" sz="2000" b="1" dirty="0" err="1">
                  <a:solidFill>
                    <a:schemeClr val="tx1"/>
                  </a:solidFill>
                  <a:latin typeface="Times New Roman" panose="02020603050405020304" pitchFamily="18" charset="0"/>
                  <a:ea typeface="Open Sans Bold" panose="020B0806030504020204" pitchFamily="34" charset="0"/>
                  <a:cs typeface="Times New Roman" panose="02020603050405020304" pitchFamily="18" charset="0"/>
                </a:rPr>
                <a:t>yıl</a:t>
              </a:r>
              <a:endParaRPr lang="en-US" sz="2000" b="1" dirty="0">
                <a:solidFill>
                  <a:schemeClr val="tx1"/>
                </a:solidFill>
                <a:latin typeface="Times New Roman" panose="02020603050405020304" pitchFamily="18" charset="0"/>
                <a:ea typeface="Open Sans Bold" panose="020B0806030504020204" pitchFamily="34" charset="0"/>
                <a:cs typeface="Times New Roman" panose="02020603050405020304" pitchFamily="18" charset="0"/>
              </a:endParaRPr>
            </a:p>
          </p:txBody>
        </p:sp>
      </p:grpSp>
      <p:grpSp>
        <p:nvGrpSpPr>
          <p:cNvPr id="6" name="Group 5"/>
          <p:cNvGrpSpPr/>
          <p:nvPr/>
        </p:nvGrpSpPr>
        <p:grpSpPr>
          <a:xfrm>
            <a:off x="2266821" y="3049167"/>
            <a:ext cx="1979992" cy="1979992"/>
            <a:chOff x="295030" y="4857891"/>
            <a:chExt cx="2332231" cy="2332231"/>
          </a:xfrm>
        </p:grpSpPr>
        <p:grpSp>
          <p:nvGrpSpPr>
            <p:cNvPr id="48" name="Group 47"/>
            <p:cNvGrpSpPr/>
            <p:nvPr/>
          </p:nvGrpSpPr>
          <p:grpSpPr>
            <a:xfrm>
              <a:off x="295030" y="4857891"/>
              <a:ext cx="2332231" cy="2332231"/>
              <a:chOff x="44917" y="4470879"/>
              <a:chExt cx="2544209" cy="2544209"/>
            </a:xfrm>
            <a:effectLst>
              <a:outerShdw blurRad="254000" dist="76200" dir="2700000" algn="tl" rotWithShape="0">
                <a:prstClr val="black">
                  <a:alpha val="40000"/>
                </a:prstClr>
              </a:outerShdw>
            </a:effectLst>
          </p:grpSpPr>
          <p:sp>
            <p:nvSpPr>
              <p:cNvPr id="7" name="Oval 6"/>
              <p:cNvSpPr/>
              <p:nvPr/>
            </p:nvSpPr>
            <p:spPr>
              <a:xfrm>
                <a:off x="44917" y="4470879"/>
                <a:ext cx="2544209" cy="2544209"/>
              </a:xfrm>
              <a:prstGeom prst="ellipse">
                <a:avLst/>
              </a:prstGeom>
              <a:gradFill flip="none" rotWithShape="1">
                <a:gsLst>
                  <a:gs pos="1000">
                    <a:srgbClr val="FFFFFF"/>
                  </a:gs>
                  <a:gs pos="100000">
                    <a:srgbClr val="D9D9D9"/>
                  </a:gs>
                </a:gsLst>
                <a:lin ang="1080000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sp>
            <p:nvSpPr>
              <p:cNvPr id="8" name="Oval 7"/>
              <p:cNvSpPr/>
              <p:nvPr/>
            </p:nvSpPr>
            <p:spPr>
              <a:xfrm>
                <a:off x="75205" y="4501167"/>
                <a:ext cx="2483634" cy="2483634"/>
              </a:xfrm>
              <a:prstGeom prst="ellipse">
                <a:avLst/>
              </a:prstGeom>
              <a:gradFill flip="none" rotWithShape="1">
                <a:gsLst>
                  <a:gs pos="1000">
                    <a:srgbClr val="FFFFFF"/>
                  </a:gs>
                  <a:gs pos="100000">
                    <a:srgbClr val="D9D9D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100" b="1">
                  <a:solidFill>
                    <a:prstClr val="white"/>
                  </a:solidFill>
                  <a:latin typeface="Times New Roman" panose="02020603050405020304" pitchFamily="18" charset="0"/>
                  <a:cs typeface="Times New Roman" panose="02020603050405020304" pitchFamily="18" charset="0"/>
                </a:endParaRPr>
              </a:p>
            </p:txBody>
          </p:sp>
        </p:grpSp>
        <p:sp>
          <p:nvSpPr>
            <p:cNvPr id="15" name="Oval 14"/>
            <p:cNvSpPr/>
            <p:nvPr/>
          </p:nvSpPr>
          <p:spPr>
            <a:xfrm>
              <a:off x="400601" y="5052319"/>
              <a:ext cx="2119663" cy="1942696"/>
            </a:xfrm>
            <a:prstGeom prst="ellipse">
              <a:avLst/>
            </a:prstGeom>
            <a:gradFill flip="none" rotWithShape="1">
              <a:gsLst>
                <a:gs pos="1000">
                  <a:srgbClr val="FFFFFF"/>
                </a:gs>
                <a:gs pos="100000">
                  <a:srgbClr val="D9D9D9"/>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r>
                <a:rPr lang="tr-TR" sz="1400" b="1" dirty="0">
                  <a:solidFill>
                    <a:prstClr val="black"/>
                  </a:solidFill>
                  <a:latin typeface="Times New Roman" panose="02020603050405020304" pitchFamily="18" charset="0"/>
                  <a:cs typeface="Times New Roman" panose="02020603050405020304" pitchFamily="18" charset="0"/>
                </a:rPr>
                <a:t>Koşullu Akreditasyon</a:t>
              </a:r>
            </a:p>
            <a:p>
              <a:pPr algn="ctr" defTabSz="914217"/>
              <a:r>
                <a:rPr lang="tr-TR" sz="2000" b="1" dirty="0">
                  <a:solidFill>
                    <a:prstClr val="black"/>
                  </a:solidFill>
                  <a:latin typeface="Times New Roman" panose="02020603050405020304" pitchFamily="18" charset="0"/>
                  <a:cs typeface="Times New Roman" panose="02020603050405020304" pitchFamily="18" charset="0"/>
                </a:rPr>
                <a:t>2 Yıl</a:t>
              </a:r>
            </a:p>
          </p:txBody>
        </p:sp>
      </p:grpSp>
      <p:sp>
        <p:nvSpPr>
          <p:cNvPr id="2" name="Slayt Numarası Yer Tutucusu 1">
            <a:extLst>
              <a:ext uri="{FF2B5EF4-FFF2-40B4-BE49-F238E27FC236}">
                <a16:creationId xmlns:a16="http://schemas.microsoft.com/office/drawing/2014/main" id="{0A8ADBB3-389A-EECD-B688-625C42EF7C4A}"/>
              </a:ext>
            </a:extLst>
          </p:cNvPr>
          <p:cNvSpPr txBox="1">
            <a:spLocks/>
          </p:cNvSpPr>
          <p:nvPr/>
        </p:nvSpPr>
        <p:spPr>
          <a:xfrm>
            <a:off x="9448800" y="0"/>
            <a:ext cx="27432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C4EFFA7-01A0-4922-A38A-728EA6C761BB}" type="slidenum">
              <a:rPr lang="tr-TR" smtClean="0">
                <a:latin typeface="Times New Roman" panose="02020603050405020304" pitchFamily="18" charset="0"/>
                <a:cs typeface="Times New Roman" panose="02020603050405020304" pitchFamily="18" charset="0"/>
              </a:rPr>
              <a:pPr algn="r"/>
              <a:t>13</a:t>
            </a:fld>
            <a:endParaRPr lang="tr-TR" dirty="0">
              <a:latin typeface="Times New Roman" panose="02020603050405020304" pitchFamily="18" charset="0"/>
              <a:cs typeface="Times New Roman" panose="02020603050405020304" pitchFamily="18" charset="0"/>
            </a:endParaRPr>
          </a:p>
        </p:txBody>
      </p:sp>
      <p:pic>
        <p:nvPicPr>
          <p:cNvPr id="3" name="Picture 2" descr="Yalova Üniversitesi Logo | Retail logos, Yalova, Logo design">
            <a:extLst>
              <a:ext uri="{FF2B5EF4-FFF2-40B4-BE49-F238E27FC236}">
                <a16:creationId xmlns:a16="http://schemas.microsoft.com/office/drawing/2014/main" id="{FD1C9E06-C2B4-9035-C499-CC8B96901D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957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Yalova Üniversitesi Logo | Retail logos, Yalova, Logo design">
            <a:extLst>
              <a:ext uri="{FF2B5EF4-FFF2-40B4-BE49-F238E27FC236}">
                <a16:creationId xmlns:a16="http://schemas.microsoft.com/office/drawing/2014/main" id="{7BA7EB49-A9BE-D883-903A-A6B5106A0F5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0850" y="5276850"/>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60">
            <a:extLst>
              <a:ext uri="{FF2B5EF4-FFF2-40B4-BE49-F238E27FC236}">
                <a16:creationId xmlns:a16="http://schemas.microsoft.com/office/drawing/2014/main" id="{C7E6656D-394B-417E-AE43-47592A714411}"/>
              </a:ext>
            </a:extLst>
          </p:cNvPr>
          <p:cNvSpPr txBox="1"/>
          <p:nvPr/>
        </p:nvSpPr>
        <p:spPr>
          <a:xfrm>
            <a:off x="1802098" y="58096"/>
            <a:ext cx="9006796" cy="769313"/>
          </a:xfrm>
          <a:prstGeom prst="rect">
            <a:avLst/>
          </a:prstGeom>
          <a:noFill/>
        </p:spPr>
        <p:txBody>
          <a:bodyPr wrap="square" rtlCol="0">
            <a:spAutoFit/>
          </a:bodyPr>
          <a:lstStyle/>
          <a:p>
            <a:pPr algn="ctr" defTabSz="228508">
              <a:defRPr/>
            </a:pPr>
            <a:r>
              <a:rPr lang="tr-TR" sz="4399" dirty="0">
                <a:solidFill>
                  <a:srgbClr val="4472C4"/>
                </a:solidFill>
                <a:latin typeface="Times New Roman" panose="02020603050405020304" pitchFamily="18" charset="0"/>
                <a:cs typeface="Times New Roman" panose="02020603050405020304" pitchFamily="18" charset="0"/>
              </a:rPr>
              <a:t>Diğer Hükümler</a:t>
            </a:r>
            <a:endParaRPr lang="en-US" sz="4399" b="1" dirty="0">
              <a:solidFill>
                <a:srgbClr val="4472C4"/>
              </a:solidFill>
              <a:latin typeface="Times New Roman" panose="02020603050405020304" pitchFamily="18" charset="0"/>
              <a:cs typeface="Times New Roman" panose="02020603050405020304" pitchFamily="18" charset="0"/>
            </a:endParaRPr>
          </a:p>
        </p:txBody>
      </p:sp>
      <p:sp>
        <p:nvSpPr>
          <p:cNvPr id="7" name="TextBox 4">
            <a:extLst>
              <a:ext uri="{FF2B5EF4-FFF2-40B4-BE49-F238E27FC236}">
                <a16:creationId xmlns:a16="http://schemas.microsoft.com/office/drawing/2014/main" id="{4BBCCCF5-486B-4613-8F5B-E26F0C447962}"/>
              </a:ext>
            </a:extLst>
          </p:cNvPr>
          <p:cNvSpPr txBox="1"/>
          <p:nvPr/>
        </p:nvSpPr>
        <p:spPr>
          <a:xfrm>
            <a:off x="2373956" y="827409"/>
            <a:ext cx="8572466" cy="5478374"/>
          </a:xfrm>
          <a:prstGeom prst="rect">
            <a:avLst/>
          </a:prstGeom>
          <a:solidFill>
            <a:schemeClr val="tx1">
              <a:lumMod val="90000"/>
              <a:lumOff val="10000"/>
              <a:alpha val="9000"/>
            </a:schemeClr>
          </a:solidFill>
        </p:spPr>
        <p:txBody>
          <a:bodyPr wrap="square" lIns="457140" tIns="182856" rIns="228570" bIns="182856" rtlCol="0" anchor="ctr">
            <a:spAutoFit/>
          </a:bodyPr>
          <a:lstStyle/>
          <a:p>
            <a:pPr algn="just"/>
            <a:r>
              <a:rPr lang="pt-BR" sz="2400" dirty="0">
                <a:latin typeface="Times New Roman" panose="02020603050405020304" pitchFamily="18" charset="0"/>
                <a:cs typeface="Times New Roman" panose="02020603050405020304" pitchFamily="18" charset="0"/>
              </a:rPr>
              <a:t>Kurumsal akreditasyon programı kapsamında iki yıl süreyle koşullu akreditasyon alan yükseköğretim kurumlarına bu </a:t>
            </a:r>
            <a:r>
              <a:rPr lang="pt-BR"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iki yılın sonunda ara değerlendirme </a:t>
            </a:r>
            <a:r>
              <a:rPr lang="pt-BR" sz="2400" dirty="0">
                <a:latin typeface="Times New Roman" panose="02020603050405020304" pitchFamily="18" charset="0"/>
                <a:cs typeface="Times New Roman" panose="02020603050405020304" pitchFamily="18" charset="0"/>
              </a:rPr>
              <a:t>gerçekleştirilir. Ara değerlendirme neticesinde kurumsal akreditasyon raporunda yer alan </a:t>
            </a:r>
            <a:r>
              <a:rPr lang="pt-BR" sz="24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gelişmeye açık yanları iyileştiren kurumlara tam akreditasyon kararı </a:t>
            </a:r>
            <a:r>
              <a:rPr lang="pt-BR" sz="2400" dirty="0">
                <a:latin typeface="Times New Roman" panose="02020603050405020304" pitchFamily="18" charset="0"/>
                <a:cs typeface="Times New Roman" panose="02020603050405020304" pitchFamily="18" charset="0"/>
              </a:rPr>
              <a:t>verilir. Aksi durumda akreditasyonun reddi kararı verilir. </a:t>
            </a:r>
            <a:endParaRPr lang="tr-TR" sz="2400" dirty="0">
              <a:latin typeface="Times New Roman" panose="02020603050405020304" pitchFamily="18" charset="0"/>
              <a:cs typeface="Times New Roman" panose="02020603050405020304" pitchFamily="18" charset="0"/>
            </a:endParaRPr>
          </a:p>
          <a:p>
            <a:pPr algn="just"/>
            <a:endParaRPr lang="tr-TR" sz="4400" dirty="0">
              <a:latin typeface="Times New Roman" panose="02020603050405020304" pitchFamily="18" charset="0"/>
              <a:cs typeface="Times New Roman" panose="02020603050405020304" pitchFamily="18" charset="0"/>
            </a:endParaRPr>
          </a:p>
          <a:p>
            <a:pPr algn="just"/>
            <a:r>
              <a:rPr lang="pt-BR" sz="2400" dirty="0">
                <a:latin typeface="Times New Roman" panose="02020603050405020304" pitchFamily="18" charset="0"/>
                <a:cs typeface="Times New Roman" panose="02020603050405020304" pitchFamily="18" charset="0"/>
              </a:rPr>
              <a:t>Beş yıl süreyle tam akreditasyon alan yükseköğretim kurumlarına akreditasyonu izleyen en erken </a:t>
            </a:r>
            <a:r>
              <a:rPr lang="pt-BR" sz="24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ikinci yılda ara değerlendirme</a:t>
            </a:r>
            <a:r>
              <a:rPr lang="pt-BR" sz="2400" dirty="0">
                <a:latin typeface="Times New Roman" panose="02020603050405020304" pitchFamily="18" charset="0"/>
                <a:cs typeface="Times New Roman" panose="02020603050405020304" pitchFamily="18" charset="0"/>
              </a:rPr>
              <a:t> gerçekleştirilir. Ara değerlendirme neticesinde tam akreditasyon koşullarını sürdüremeyen yükseköğretim kurumları için akreditasyonun reddi kararı verilir.</a:t>
            </a:r>
            <a:endParaRPr lang="en-US" sz="2400" dirty="0">
              <a:latin typeface="Times New Roman" panose="02020603050405020304" pitchFamily="18" charset="0"/>
              <a:cs typeface="Times New Roman" panose="02020603050405020304" pitchFamily="18" charset="0"/>
            </a:endParaRPr>
          </a:p>
        </p:txBody>
      </p:sp>
      <p:sp>
        <p:nvSpPr>
          <p:cNvPr id="9" name="Slayt Numarası Yer Tutucusu 1">
            <a:extLst>
              <a:ext uri="{FF2B5EF4-FFF2-40B4-BE49-F238E27FC236}">
                <a16:creationId xmlns:a16="http://schemas.microsoft.com/office/drawing/2014/main" id="{DB2D9A00-460D-C79C-4AB0-53C0285DDB23}"/>
              </a:ext>
            </a:extLst>
          </p:cNvPr>
          <p:cNvSpPr txBox="1">
            <a:spLocks/>
          </p:cNvSpPr>
          <p:nvPr/>
        </p:nvSpPr>
        <p:spPr>
          <a:xfrm>
            <a:off x="9448800" y="0"/>
            <a:ext cx="2743200" cy="365125"/>
          </a:xfrm>
          <a:prstGeom prst="rect">
            <a:avLst/>
          </a:prstGeom>
        </p:spPr>
        <p:txBody>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FC4EFFA7-01A0-4922-A38A-728EA6C761BB}" type="slidenum">
              <a:rPr lang="tr-TR" smtClean="0">
                <a:latin typeface="Times New Roman" panose="02020603050405020304" pitchFamily="18" charset="0"/>
                <a:cs typeface="Times New Roman" panose="02020603050405020304" pitchFamily="18" charset="0"/>
              </a:rPr>
              <a:pPr algn="r"/>
              <a:t>14</a:t>
            </a:fld>
            <a:endParaRPr lang="tr-TR" dirty="0">
              <a:latin typeface="Times New Roman" panose="02020603050405020304" pitchFamily="18" charset="0"/>
              <a:cs typeface="Times New Roman" panose="02020603050405020304" pitchFamily="18" charset="0"/>
            </a:endParaRPr>
          </a:p>
        </p:txBody>
      </p:sp>
      <p:grpSp>
        <p:nvGrpSpPr>
          <p:cNvPr id="11" name="Group 18"/>
          <p:cNvGrpSpPr/>
          <p:nvPr/>
        </p:nvGrpSpPr>
        <p:grpSpPr>
          <a:xfrm>
            <a:off x="203135" y="365125"/>
            <a:ext cx="1955274" cy="2113890"/>
            <a:chOff x="1379752" y="2720235"/>
            <a:chExt cx="3425438" cy="3425438"/>
          </a:xfrm>
          <a:effectLst>
            <a:outerShdw blurRad="254000" dist="76200" dir="2700000" algn="tl" rotWithShape="0">
              <a:prstClr val="black">
                <a:alpha val="40000"/>
              </a:prstClr>
            </a:outerShdw>
          </a:effectLst>
        </p:grpSpPr>
        <p:sp>
          <p:nvSpPr>
            <p:cNvPr id="12" name="Oval 11"/>
            <p:cNvSpPr/>
            <p:nvPr/>
          </p:nvSpPr>
          <p:spPr>
            <a:xfrm>
              <a:off x="1379752" y="2720235"/>
              <a:ext cx="3425438" cy="3425438"/>
            </a:xfrm>
            <a:prstGeom prst="ellipse">
              <a:avLst/>
            </a:prstGeom>
            <a:gradFill flip="none" rotWithShape="1">
              <a:gsLst>
                <a:gs pos="1000">
                  <a:schemeClr val="accent1"/>
                </a:gs>
                <a:gs pos="100000">
                  <a:schemeClr val="accent1">
                    <a:lumMod val="75000"/>
                  </a:schemeClr>
                </a:gs>
              </a:gsLst>
              <a:lin ang="1080000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sp>
          <p:nvSpPr>
            <p:cNvPr id="13" name="Oval 12"/>
            <p:cNvSpPr/>
            <p:nvPr/>
          </p:nvSpPr>
          <p:spPr>
            <a:xfrm>
              <a:off x="1420530" y="2761013"/>
              <a:ext cx="3343881" cy="3343881"/>
            </a:xfrm>
            <a:prstGeom prst="ellipse">
              <a:avLst/>
            </a:prstGeom>
            <a:gradFill flip="none" rotWithShape="1">
              <a:gsLst>
                <a:gs pos="1000">
                  <a:schemeClr val="accent1"/>
                </a:gs>
                <a:gs pos="100000">
                  <a:schemeClr val="accent1">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grpSp>
      <p:grpSp>
        <p:nvGrpSpPr>
          <p:cNvPr id="16" name="Group 5"/>
          <p:cNvGrpSpPr/>
          <p:nvPr/>
        </p:nvGrpSpPr>
        <p:grpSpPr>
          <a:xfrm>
            <a:off x="467645" y="661450"/>
            <a:ext cx="1331774" cy="1439810"/>
            <a:chOff x="295030" y="4857891"/>
            <a:chExt cx="2332231" cy="2332231"/>
          </a:xfrm>
        </p:grpSpPr>
        <p:grpSp>
          <p:nvGrpSpPr>
            <p:cNvPr id="17" name="Group 47"/>
            <p:cNvGrpSpPr/>
            <p:nvPr/>
          </p:nvGrpSpPr>
          <p:grpSpPr>
            <a:xfrm>
              <a:off x="295030" y="4857891"/>
              <a:ext cx="2332231" cy="2332231"/>
              <a:chOff x="44917" y="4470879"/>
              <a:chExt cx="2544209" cy="2544209"/>
            </a:xfrm>
            <a:effectLst>
              <a:outerShdw blurRad="254000" dist="76200" dir="2700000" algn="tl" rotWithShape="0">
                <a:prstClr val="black">
                  <a:alpha val="40000"/>
                </a:prstClr>
              </a:outerShdw>
            </a:effectLst>
          </p:grpSpPr>
          <p:sp>
            <p:nvSpPr>
              <p:cNvPr id="19" name="Oval 18"/>
              <p:cNvSpPr/>
              <p:nvPr/>
            </p:nvSpPr>
            <p:spPr>
              <a:xfrm>
                <a:off x="44917" y="4470879"/>
                <a:ext cx="2544209" cy="2544209"/>
              </a:xfrm>
              <a:prstGeom prst="ellipse">
                <a:avLst/>
              </a:prstGeom>
              <a:gradFill flip="none" rotWithShape="1">
                <a:gsLst>
                  <a:gs pos="1000">
                    <a:srgbClr val="FFFFFF"/>
                  </a:gs>
                  <a:gs pos="100000">
                    <a:srgbClr val="D9D9D9"/>
                  </a:gs>
                </a:gsLst>
                <a:lin ang="1080000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sp>
            <p:nvSpPr>
              <p:cNvPr id="20" name="Oval 19"/>
              <p:cNvSpPr/>
              <p:nvPr/>
            </p:nvSpPr>
            <p:spPr>
              <a:xfrm>
                <a:off x="75204" y="4501166"/>
                <a:ext cx="2483634" cy="2483634"/>
              </a:xfrm>
              <a:prstGeom prst="ellipse">
                <a:avLst/>
              </a:prstGeom>
              <a:gradFill flip="none" rotWithShape="1">
                <a:gsLst>
                  <a:gs pos="1000">
                    <a:srgbClr val="FFFFFF"/>
                  </a:gs>
                  <a:gs pos="100000">
                    <a:srgbClr val="D9D9D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100" b="1">
                  <a:solidFill>
                    <a:prstClr val="white"/>
                  </a:solidFill>
                  <a:latin typeface="Times New Roman" panose="02020603050405020304" pitchFamily="18" charset="0"/>
                  <a:cs typeface="Times New Roman" panose="02020603050405020304" pitchFamily="18" charset="0"/>
                </a:endParaRPr>
              </a:p>
            </p:txBody>
          </p:sp>
        </p:grpSp>
        <p:sp>
          <p:nvSpPr>
            <p:cNvPr id="18" name="Oval 17"/>
            <p:cNvSpPr/>
            <p:nvPr/>
          </p:nvSpPr>
          <p:spPr>
            <a:xfrm>
              <a:off x="400600" y="5052319"/>
              <a:ext cx="2119663" cy="1942696"/>
            </a:xfrm>
            <a:prstGeom prst="ellipse">
              <a:avLst/>
            </a:prstGeom>
            <a:gradFill flip="none" rotWithShape="1">
              <a:gsLst>
                <a:gs pos="1000">
                  <a:srgbClr val="FFFFFF"/>
                </a:gs>
                <a:gs pos="100000">
                  <a:srgbClr val="D9D9D9"/>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r>
                <a:rPr lang="tr-TR" sz="1400" b="1" dirty="0">
                  <a:solidFill>
                    <a:prstClr val="black"/>
                  </a:solidFill>
                  <a:latin typeface="Times New Roman" panose="02020603050405020304" pitchFamily="18" charset="0"/>
                  <a:cs typeface="Times New Roman" panose="02020603050405020304" pitchFamily="18" charset="0"/>
                </a:rPr>
                <a:t>Koşullu </a:t>
              </a:r>
              <a:r>
                <a:rPr lang="tr-TR" sz="1400" b="1" dirty="0" err="1">
                  <a:solidFill>
                    <a:prstClr val="black"/>
                  </a:solidFill>
                  <a:latin typeface="Times New Roman" panose="02020603050405020304" pitchFamily="18" charset="0"/>
                  <a:cs typeface="Times New Roman" panose="02020603050405020304" pitchFamily="18" charset="0"/>
                </a:rPr>
                <a:t>Akredi-tasyon</a:t>
              </a:r>
              <a:endParaRPr lang="tr-TR" sz="1400" b="1" dirty="0">
                <a:solidFill>
                  <a:prstClr val="black"/>
                </a:solidFill>
                <a:latin typeface="Times New Roman" panose="02020603050405020304" pitchFamily="18" charset="0"/>
                <a:cs typeface="Times New Roman" panose="02020603050405020304" pitchFamily="18" charset="0"/>
              </a:endParaRPr>
            </a:p>
            <a:p>
              <a:pPr algn="ctr" defTabSz="914217"/>
              <a:r>
                <a:rPr lang="tr-TR" sz="2000" b="1" dirty="0">
                  <a:solidFill>
                    <a:prstClr val="black"/>
                  </a:solidFill>
                  <a:latin typeface="Times New Roman" panose="02020603050405020304" pitchFamily="18" charset="0"/>
                  <a:cs typeface="Times New Roman" panose="02020603050405020304" pitchFamily="18" charset="0"/>
                </a:rPr>
                <a:t>2 Yıl</a:t>
              </a:r>
            </a:p>
          </p:txBody>
        </p:sp>
      </p:grpSp>
      <p:grpSp>
        <p:nvGrpSpPr>
          <p:cNvPr id="24" name="Group 41"/>
          <p:cNvGrpSpPr/>
          <p:nvPr/>
        </p:nvGrpSpPr>
        <p:grpSpPr>
          <a:xfrm>
            <a:off x="116958" y="3762907"/>
            <a:ext cx="2593328" cy="2733586"/>
            <a:chOff x="1621376" y="2768619"/>
            <a:chExt cx="5011653" cy="5011653"/>
          </a:xfrm>
          <a:effectLst>
            <a:outerShdw blurRad="254000" dist="76200" dir="2700000" algn="tl" rotWithShape="0">
              <a:prstClr val="black">
                <a:alpha val="40000"/>
              </a:prstClr>
            </a:outerShdw>
          </a:effectLst>
        </p:grpSpPr>
        <p:sp>
          <p:nvSpPr>
            <p:cNvPr id="25" name="Oval 24"/>
            <p:cNvSpPr/>
            <p:nvPr/>
          </p:nvSpPr>
          <p:spPr>
            <a:xfrm>
              <a:off x="1621376" y="2768619"/>
              <a:ext cx="5011653" cy="5011653"/>
            </a:xfrm>
            <a:prstGeom prst="ellipse">
              <a:avLst/>
            </a:prstGeom>
            <a:gradFill flip="none" rotWithShape="1">
              <a:gsLst>
                <a:gs pos="1000">
                  <a:schemeClr val="accent2"/>
                </a:gs>
                <a:gs pos="100000">
                  <a:schemeClr val="accent2">
                    <a:lumMod val="75000"/>
                  </a:schemeClr>
                </a:gs>
              </a:gsLst>
              <a:lin ang="1080000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sp>
          <p:nvSpPr>
            <p:cNvPr id="26" name="Oval 25"/>
            <p:cNvSpPr/>
            <p:nvPr/>
          </p:nvSpPr>
          <p:spPr>
            <a:xfrm>
              <a:off x="1681037" y="2828280"/>
              <a:ext cx="4892330" cy="4892330"/>
            </a:xfrm>
            <a:prstGeom prst="ellipse">
              <a:avLst/>
            </a:prstGeom>
            <a:gradFill flip="none" rotWithShape="1">
              <a:gsLst>
                <a:gs pos="1000">
                  <a:schemeClr val="accent2"/>
                </a:gs>
                <a:gs pos="100000">
                  <a:schemeClr val="accent2">
                    <a:lumMod val="7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grpSp>
      <p:grpSp>
        <p:nvGrpSpPr>
          <p:cNvPr id="27" name="Group 8"/>
          <p:cNvGrpSpPr/>
          <p:nvPr/>
        </p:nvGrpSpPr>
        <p:grpSpPr>
          <a:xfrm>
            <a:off x="467645" y="4169367"/>
            <a:ext cx="1906311" cy="2047969"/>
            <a:chOff x="2130059" y="4029946"/>
            <a:chExt cx="3231308" cy="3148782"/>
          </a:xfrm>
        </p:grpSpPr>
        <p:grpSp>
          <p:nvGrpSpPr>
            <p:cNvPr id="28" name="Group 46"/>
            <p:cNvGrpSpPr/>
            <p:nvPr/>
          </p:nvGrpSpPr>
          <p:grpSpPr>
            <a:xfrm>
              <a:off x="2130059" y="4029946"/>
              <a:ext cx="3231308" cy="3148782"/>
              <a:chOff x="2046734" y="3567681"/>
              <a:chExt cx="3525003" cy="3434977"/>
            </a:xfrm>
            <a:effectLst>
              <a:outerShdw blurRad="254000" dist="76200" dir="2700000" algn="tl" rotWithShape="0">
                <a:prstClr val="black">
                  <a:alpha val="40000"/>
                </a:prstClr>
              </a:outerShdw>
            </a:effectLst>
          </p:grpSpPr>
          <p:sp>
            <p:nvSpPr>
              <p:cNvPr id="30" name="Oval 29"/>
              <p:cNvSpPr/>
              <p:nvPr/>
            </p:nvSpPr>
            <p:spPr>
              <a:xfrm>
                <a:off x="2158207" y="3567681"/>
                <a:ext cx="3413530" cy="3413530"/>
              </a:xfrm>
              <a:prstGeom prst="ellipse">
                <a:avLst/>
              </a:prstGeom>
              <a:gradFill flip="none" rotWithShape="1">
                <a:gsLst>
                  <a:gs pos="1000">
                    <a:srgbClr val="FFFFFF"/>
                  </a:gs>
                  <a:gs pos="100000">
                    <a:srgbClr val="D9D9D9"/>
                  </a:gs>
                </a:gsLst>
                <a:lin ang="10800000" scaled="1"/>
                <a:tileRect/>
              </a:gra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a:solidFill>
                    <a:prstClr val="white"/>
                  </a:solidFill>
                  <a:latin typeface="Times New Roman" panose="02020603050405020304" pitchFamily="18" charset="0"/>
                  <a:cs typeface="Times New Roman" panose="02020603050405020304" pitchFamily="18" charset="0"/>
                </a:endParaRPr>
              </a:p>
            </p:txBody>
          </p:sp>
          <p:sp>
            <p:nvSpPr>
              <p:cNvPr id="31" name="Oval 30"/>
              <p:cNvSpPr/>
              <p:nvPr/>
            </p:nvSpPr>
            <p:spPr>
              <a:xfrm>
                <a:off x="2046734" y="3670400"/>
                <a:ext cx="3332257" cy="3332258"/>
              </a:xfrm>
              <a:prstGeom prst="ellipse">
                <a:avLst/>
              </a:prstGeom>
              <a:gradFill flip="none" rotWithShape="1">
                <a:gsLst>
                  <a:gs pos="1000">
                    <a:srgbClr val="FFFFFF"/>
                  </a:gs>
                  <a:gs pos="100000">
                    <a:srgbClr val="D9D9D9"/>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endParaRPr lang="en-US" sz="1600" b="1" dirty="0">
                  <a:solidFill>
                    <a:prstClr val="white"/>
                  </a:solidFill>
                  <a:latin typeface="Times New Roman" panose="02020603050405020304" pitchFamily="18" charset="0"/>
                  <a:cs typeface="Times New Roman" panose="02020603050405020304" pitchFamily="18" charset="0"/>
                </a:endParaRPr>
              </a:p>
            </p:txBody>
          </p:sp>
        </p:grpSp>
        <p:sp>
          <p:nvSpPr>
            <p:cNvPr id="29" name="Oval 28"/>
            <p:cNvSpPr/>
            <p:nvPr/>
          </p:nvSpPr>
          <p:spPr>
            <a:xfrm>
              <a:off x="2472627" y="4503925"/>
              <a:ext cx="2376886" cy="2294982"/>
            </a:xfrm>
            <a:prstGeom prst="ellipse">
              <a:avLst/>
            </a:prstGeom>
            <a:gradFill flip="none" rotWithShape="1">
              <a:gsLst>
                <a:gs pos="1000">
                  <a:srgbClr val="FFFFFF"/>
                </a:gs>
                <a:gs pos="100000">
                  <a:srgbClr val="D9D9D9"/>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217"/>
              <a:r>
                <a:rPr lang="en-US" sz="1600" b="1" dirty="0">
                  <a:solidFill>
                    <a:srgbClr val="3C3C3C"/>
                  </a:solidFill>
                  <a:latin typeface="Times New Roman" panose="02020603050405020304" pitchFamily="18" charset="0"/>
                  <a:ea typeface="Open Sans Bold" panose="020B0806030504020204" pitchFamily="34" charset="0"/>
                  <a:cs typeface="Times New Roman" panose="02020603050405020304" pitchFamily="18" charset="0"/>
                </a:rPr>
                <a:t>Tam </a:t>
              </a:r>
              <a:r>
                <a:rPr lang="en-US" sz="1600" b="1" dirty="0" err="1">
                  <a:solidFill>
                    <a:srgbClr val="3C3C3C"/>
                  </a:solidFill>
                  <a:latin typeface="Times New Roman" panose="02020603050405020304" pitchFamily="18" charset="0"/>
                  <a:ea typeface="Open Sans Bold" panose="020B0806030504020204" pitchFamily="34" charset="0"/>
                  <a:cs typeface="Times New Roman" panose="02020603050405020304" pitchFamily="18" charset="0"/>
                </a:rPr>
                <a:t>Akredi-tasyon</a:t>
              </a:r>
              <a:r>
                <a:rPr lang="en-US" sz="1600" b="1" dirty="0">
                  <a:solidFill>
                    <a:srgbClr val="3C3C3C"/>
                  </a:solidFill>
                  <a:latin typeface="Times New Roman" panose="02020603050405020304" pitchFamily="18" charset="0"/>
                  <a:ea typeface="Open Sans Bold" panose="020B0806030504020204" pitchFamily="34" charset="0"/>
                  <a:cs typeface="Times New Roman" panose="02020603050405020304" pitchFamily="18" charset="0"/>
                </a:rPr>
                <a:t> </a:t>
              </a:r>
            </a:p>
            <a:p>
              <a:pPr algn="ctr" defTabSz="914217"/>
              <a:r>
                <a:rPr lang="en-US" sz="2000" b="1" dirty="0">
                  <a:solidFill>
                    <a:srgbClr val="3C3C3C"/>
                  </a:solidFill>
                  <a:latin typeface="Times New Roman" panose="02020603050405020304" pitchFamily="18" charset="0"/>
                  <a:ea typeface="Open Sans Bold" panose="020B0806030504020204" pitchFamily="34" charset="0"/>
                  <a:cs typeface="Times New Roman" panose="02020603050405020304" pitchFamily="18" charset="0"/>
                </a:rPr>
                <a:t>5 </a:t>
              </a:r>
              <a:r>
                <a:rPr lang="en-US" sz="2000" b="1" dirty="0" err="1">
                  <a:solidFill>
                    <a:srgbClr val="3C3C3C"/>
                  </a:solidFill>
                  <a:latin typeface="Times New Roman" panose="02020603050405020304" pitchFamily="18" charset="0"/>
                  <a:ea typeface="Open Sans Bold" panose="020B0806030504020204" pitchFamily="34" charset="0"/>
                  <a:cs typeface="Times New Roman" panose="02020603050405020304" pitchFamily="18" charset="0"/>
                </a:rPr>
                <a:t>yıl</a:t>
              </a:r>
              <a:endParaRPr lang="en-US" sz="2000" b="1" dirty="0">
                <a:solidFill>
                  <a:srgbClr val="3C3C3C"/>
                </a:solidFill>
                <a:latin typeface="Times New Roman" panose="02020603050405020304" pitchFamily="18" charset="0"/>
                <a:ea typeface="Open Sans Bold" panose="020B0806030504020204" pitchFamily="34" charset="0"/>
                <a:cs typeface="Times New Roman" panose="02020603050405020304" pitchFamily="18" charset="0"/>
              </a:endParaRPr>
            </a:p>
          </p:txBody>
        </p:sp>
      </p:grpSp>
    </p:spTree>
    <p:extLst>
      <p:ext uri="{BB962C8B-B14F-4D97-AF65-F5344CB8AC3E}">
        <p14:creationId xmlns:p14="http://schemas.microsoft.com/office/powerpoint/2010/main" val="2571999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BF11CA-C90C-DB7F-252C-F2B125454151}"/>
              </a:ext>
            </a:extLst>
          </p:cNvPr>
          <p:cNvSpPr>
            <a:spLocks noGrp="1"/>
          </p:cNvSpPr>
          <p:nvPr>
            <p:ph type="title"/>
          </p:nvPr>
        </p:nvSpPr>
        <p:spPr>
          <a:xfrm>
            <a:off x="867060" y="1443038"/>
            <a:ext cx="10787743" cy="4143375"/>
          </a:xfrm>
        </p:spPr>
        <p:txBody>
          <a:bodyPr>
            <a:noAutofit/>
          </a:bodyPr>
          <a:lstStyle/>
          <a:p>
            <a:pPr algn="ctr">
              <a:lnSpc>
                <a:spcPct val="110000"/>
              </a:lnSpc>
              <a:spcBef>
                <a:spcPts val="600"/>
              </a:spcBef>
              <a:spcAft>
                <a:spcPts val="600"/>
              </a:spcAft>
            </a:pPr>
            <a:r>
              <a:rPr lang="tr-TR" sz="6000"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Biz Neredeyiz?</a:t>
            </a:r>
            <a:br>
              <a:rPr lang="tr-TR" sz="6000"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br>
              <a:rPr lang="tr-TR"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3-4 Ekim 2022 İzleme Programı Kapsamında</a:t>
            </a:r>
            <a:br>
              <a:rPr lang="tr-TR"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Gelişmeye Açık Yönlerimiz </a:t>
            </a:r>
            <a:br>
              <a:rPr lang="tr-TR"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tr-TR" sz="3600" dirty="0">
                <a:solidFill>
                  <a:prstClr val="black"/>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(Değerlendirme Takımının Önerileri)</a:t>
            </a:r>
            <a:endParaRPr lang="tr-TR" sz="3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Slayt Numarası Yer Tutucusu 1">
            <a:extLst>
              <a:ext uri="{FF2B5EF4-FFF2-40B4-BE49-F238E27FC236}">
                <a16:creationId xmlns:a16="http://schemas.microsoft.com/office/drawing/2014/main" id="{160B233F-57A3-96A9-3CBE-6FD836EF293F}"/>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15</a:t>
            </a:fld>
            <a:endParaRPr lang="tr-TR" sz="1800" dirty="0">
              <a:latin typeface="Times New Roman" panose="02020603050405020304" pitchFamily="18" charset="0"/>
              <a:cs typeface="Times New Roman" panose="02020603050405020304" pitchFamily="18" charset="0"/>
            </a:endParaRPr>
          </a:p>
        </p:txBody>
      </p:sp>
      <p:pic>
        <p:nvPicPr>
          <p:cNvPr id="3" name="Picture 2" descr="Yalova Üniversitesi Logo | Retail logos, Yalova, Logo design">
            <a:extLst>
              <a:ext uri="{FF2B5EF4-FFF2-40B4-BE49-F238E27FC236}">
                <a16:creationId xmlns:a16="http://schemas.microsoft.com/office/drawing/2014/main" id="{D0943998-B092-C270-B44E-C501FFD3685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0016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Yalova Üniversitesi Logo | Retail logos, Yalova, Logo design">
            <a:extLst>
              <a:ext uri="{FF2B5EF4-FFF2-40B4-BE49-F238E27FC236}">
                <a16:creationId xmlns:a16="http://schemas.microsoft.com/office/drawing/2014/main" id="{A51971A1-1047-1360-6A78-FFCFF1CFB5E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2" name="Başlık 1">
            <a:extLst>
              <a:ext uri="{FF2B5EF4-FFF2-40B4-BE49-F238E27FC236}">
                <a16:creationId xmlns:a16="http://schemas.microsoft.com/office/drawing/2014/main" id="{F2BF11CA-C90C-DB7F-252C-F2B125454151}"/>
              </a:ext>
            </a:extLst>
          </p:cNvPr>
          <p:cNvSpPr>
            <a:spLocks noGrp="1"/>
          </p:cNvSpPr>
          <p:nvPr>
            <p:ph type="title"/>
          </p:nvPr>
        </p:nvSpPr>
        <p:spPr>
          <a:xfrm>
            <a:off x="838200" y="4907"/>
            <a:ext cx="10515600" cy="1325563"/>
          </a:xfrm>
        </p:spPr>
        <p:txBody>
          <a:bodyPr>
            <a:normAutofit/>
          </a:bodyPr>
          <a:lstStyle/>
          <a:p>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A. Liderlik, </a:t>
            </a:r>
            <a:r>
              <a:rPr lang="tr-TR" b="1" dirty="0">
                <a:latin typeface="Times New Roman" panose="02020603050405020304" pitchFamily="18" charset="0"/>
                <a:ea typeface="Calibri" panose="020F0502020204030204" pitchFamily="34" charset="0"/>
                <a:cs typeface="Times New Roman" panose="02020603050405020304" pitchFamily="18" charset="0"/>
              </a:rPr>
              <a:t>y</a:t>
            </a:r>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önetişim ve kalite</a:t>
            </a:r>
            <a:endParaRPr lang="tr-TR" dirty="0">
              <a:latin typeface="Times New Roman" panose="02020603050405020304" pitchFamily="18" charset="0"/>
              <a:cs typeface="Times New Roman" panose="02020603050405020304" pitchFamily="18" charset="0"/>
            </a:endParaRPr>
          </a:p>
        </p:txBody>
      </p:sp>
      <p:sp>
        <p:nvSpPr>
          <p:cNvPr id="3" name="İçerik Yer Tutucusu 2">
            <a:extLst>
              <a:ext uri="{FF2B5EF4-FFF2-40B4-BE49-F238E27FC236}">
                <a16:creationId xmlns:a16="http://schemas.microsoft.com/office/drawing/2014/main" id="{083D033E-91C3-F7C0-A1C6-4C78FF560129}"/>
              </a:ext>
            </a:extLst>
          </p:cNvPr>
          <p:cNvSpPr>
            <a:spLocks noGrp="1"/>
          </p:cNvSpPr>
          <p:nvPr>
            <p:ph idx="1"/>
          </p:nvPr>
        </p:nvSpPr>
        <p:spPr>
          <a:xfrm>
            <a:off x="563525" y="1253330"/>
            <a:ext cx="9824483" cy="4929755"/>
          </a:xfrm>
        </p:spPr>
        <p:txBody>
          <a:bodyPr>
            <a:noAutofit/>
          </a:bodyPr>
          <a:lstStyle/>
          <a:p>
            <a:pPr marL="342900" lvl="0" indent="-342900">
              <a:lnSpc>
                <a:spcPct val="107000"/>
              </a:lnSpc>
              <a:buFont typeface="Symbol" panose="05050102010706020507" pitchFamily="18" charset="2"/>
              <a:buChar char=""/>
            </a:pPr>
            <a:r>
              <a:rPr lang="tr-TR" dirty="0">
                <a:effectLst/>
                <a:latin typeface="Times New Roman" panose="02020603050405020304" pitchFamily="18" charset="0"/>
                <a:ea typeface="Calibri" panose="020F0502020204030204" pitchFamily="34" charset="0"/>
                <a:cs typeface="Times New Roman" panose="02020603050405020304" pitchFamily="18" charset="0"/>
              </a:rPr>
              <a:t>Hedefleri aşan göstergeler için revizyonlar, düşük gerçekleşen değerler için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eylem planlarının </a:t>
            </a:r>
            <a:r>
              <a:rPr lang="tr-TR" dirty="0">
                <a:effectLst/>
                <a:latin typeface="Times New Roman" panose="02020603050405020304" pitchFamily="18" charset="0"/>
                <a:ea typeface="Calibri" panose="020F0502020204030204" pitchFamily="34" charset="0"/>
                <a:cs typeface="Times New Roman" panose="02020603050405020304" pitchFamily="18" charset="0"/>
              </a:rPr>
              <a:t>oluşturulması gerekmektedir.</a:t>
            </a:r>
          </a:p>
          <a:p>
            <a:pPr marL="342900" lvl="0" indent="-342900">
              <a:lnSpc>
                <a:spcPct val="107000"/>
              </a:lnSpc>
              <a:buFont typeface="Symbol" panose="05050102010706020507" pitchFamily="18" charset="2"/>
              <a:buChar char=""/>
            </a:pP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Kalite</a:t>
            </a:r>
            <a:r>
              <a:rPr lang="tr-TR"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koordinatörlüğü </a:t>
            </a:r>
            <a:r>
              <a:rPr lang="tr-TR" dirty="0">
                <a:effectLst/>
                <a:latin typeface="Times New Roman" panose="02020603050405020304" pitchFamily="18" charset="0"/>
                <a:ea typeface="Calibri" panose="020F0502020204030204" pitchFamily="34" charset="0"/>
                <a:cs typeface="Times New Roman" panose="02020603050405020304" pitchFamily="18" charset="0"/>
              </a:rPr>
              <a:t>ile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kalite komisyonunun </a:t>
            </a:r>
            <a:r>
              <a:rPr lang="tr-TR" b="1" i="1" u="sng" dirty="0">
                <a:effectLst/>
                <a:latin typeface="Times New Roman" panose="02020603050405020304" pitchFamily="18" charset="0"/>
                <a:ea typeface="Calibri" panose="020F0502020204030204" pitchFamily="34" charset="0"/>
                <a:cs typeface="Times New Roman" panose="02020603050405020304" pitchFamily="18" charset="0"/>
              </a:rPr>
              <a:t>görev tanımlarının uygulanmasındaki </a:t>
            </a:r>
            <a:r>
              <a:rPr lang="tr-TR">
                <a:effectLst/>
                <a:latin typeface="Times New Roman" panose="02020603050405020304" pitchFamily="18" charset="0"/>
                <a:ea typeface="Calibri" panose="020F0502020204030204" pitchFamily="34" charset="0"/>
                <a:cs typeface="Times New Roman" panose="02020603050405020304" pitchFamily="18" charset="0"/>
              </a:rPr>
              <a:t>karışıklık giderilmelidir.</a:t>
            </a:r>
            <a:endParaRPr lang="tr-TR"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Paydaş görüş ve önerileri </a:t>
            </a:r>
            <a:r>
              <a:rPr lang="tr-TR" dirty="0">
                <a:effectLst/>
                <a:latin typeface="Times New Roman" panose="02020603050405020304" pitchFamily="18" charset="0"/>
                <a:ea typeface="Calibri" panose="020F0502020204030204" pitchFamily="34" charset="0"/>
                <a:cs typeface="Times New Roman" panose="02020603050405020304" pitchFamily="18" charset="0"/>
              </a:rPr>
              <a:t>kararlara </a:t>
            </a:r>
            <a:r>
              <a:rPr lang="tr-TR" b="1" i="1" u="sng" dirty="0">
                <a:effectLst/>
                <a:latin typeface="Times New Roman" panose="02020603050405020304" pitchFamily="18" charset="0"/>
                <a:ea typeface="Calibri" panose="020F0502020204030204" pitchFamily="34" charset="0"/>
                <a:cs typeface="Times New Roman" panose="02020603050405020304" pitchFamily="18" charset="0"/>
              </a:rPr>
              <a:t>sistematik</a:t>
            </a:r>
            <a:r>
              <a:rPr lang="tr-TR" dirty="0">
                <a:effectLst/>
                <a:latin typeface="Times New Roman" panose="02020603050405020304" pitchFamily="18" charset="0"/>
                <a:ea typeface="Calibri" panose="020F0502020204030204" pitchFamily="34" charset="0"/>
                <a:cs typeface="Times New Roman" panose="02020603050405020304" pitchFamily="18" charset="0"/>
              </a:rPr>
              <a:t> olarak yansıtılmalıdır.</a:t>
            </a:r>
          </a:p>
          <a:p>
            <a:pPr marL="342900" lvl="0" indent="-342900">
              <a:lnSpc>
                <a:spcPct val="107000"/>
              </a:lnSpc>
              <a:buFont typeface="Symbol" panose="05050102010706020507" pitchFamily="18" charset="2"/>
              <a:buChar char=""/>
            </a:pP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Mezun takip sisteminin </a:t>
            </a:r>
            <a:r>
              <a:rPr lang="tr-TR" dirty="0">
                <a:effectLst/>
                <a:latin typeface="Times New Roman" panose="02020603050405020304" pitchFamily="18" charset="0"/>
                <a:ea typeface="Calibri" panose="020F0502020204030204" pitchFamily="34" charset="0"/>
                <a:cs typeface="Times New Roman" panose="02020603050405020304" pitchFamily="18" charset="0"/>
              </a:rPr>
              <a:t>mezunlar tarafından </a:t>
            </a:r>
            <a:r>
              <a:rPr lang="tr-TR" b="1" i="1" u="sng" dirty="0">
                <a:effectLst/>
                <a:latin typeface="Times New Roman" panose="02020603050405020304" pitchFamily="18" charset="0"/>
                <a:ea typeface="Calibri" panose="020F0502020204030204" pitchFamily="34" charset="0"/>
                <a:cs typeface="Times New Roman" panose="02020603050405020304" pitchFamily="18" charset="0"/>
              </a:rPr>
              <a:t>benimsenmesi</a:t>
            </a:r>
            <a:r>
              <a:rPr lang="tr-TR" dirty="0">
                <a:effectLst/>
                <a:latin typeface="Times New Roman" panose="02020603050405020304" pitchFamily="18" charset="0"/>
                <a:ea typeface="Calibri" panose="020F0502020204030204" pitchFamily="34" charset="0"/>
                <a:cs typeface="Times New Roman" panose="02020603050405020304" pitchFamily="18" charset="0"/>
              </a:rPr>
              <a:t> ve </a:t>
            </a:r>
            <a:r>
              <a:rPr lang="tr-TR" b="1" i="1" u="sng" dirty="0">
                <a:effectLst/>
                <a:latin typeface="Times New Roman" panose="02020603050405020304" pitchFamily="18" charset="0"/>
                <a:ea typeface="Calibri" panose="020F0502020204030204" pitchFamily="34" charset="0"/>
                <a:cs typeface="Times New Roman" panose="02020603050405020304" pitchFamily="18" charset="0"/>
              </a:rPr>
              <a:t>yaygınlaşması</a:t>
            </a:r>
            <a:r>
              <a:rPr lang="tr-TR" dirty="0">
                <a:effectLst/>
                <a:latin typeface="Times New Roman" panose="02020603050405020304" pitchFamily="18" charset="0"/>
                <a:ea typeface="Calibri" panose="020F0502020204030204" pitchFamily="34" charset="0"/>
                <a:cs typeface="Times New Roman" panose="02020603050405020304" pitchFamily="18" charset="0"/>
              </a:rPr>
              <a:t> sağlanmalıdır.</a:t>
            </a:r>
          </a:p>
          <a:p>
            <a:pPr marL="342900" lvl="0" indent="-342900">
              <a:lnSpc>
                <a:spcPct val="107000"/>
              </a:lnSpc>
              <a:buFont typeface="Symbol" panose="05050102010706020507" pitchFamily="18" charset="2"/>
              <a:buChar char=""/>
            </a:pPr>
            <a:r>
              <a:rPr lang="tr-TR" dirty="0">
                <a:effectLst/>
                <a:latin typeface="Times New Roman" panose="02020603050405020304" pitchFamily="18" charset="0"/>
                <a:ea typeface="Calibri" panose="020F0502020204030204" pitchFamily="34" charset="0"/>
                <a:cs typeface="Times New Roman" panose="02020603050405020304" pitchFamily="18" charset="0"/>
              </a:rPr>
              <a:t>Kalite güvence konusunda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önlem alma mekanizmaları </a:t>
            </a:r>
            <a:r>
              <a:rPr lang="tr-TR" dirty="0">
                <a:effectLst/>
                <a:latin typeface="Times New Roman" panose="02020603050405020304" pitchFamily="18" charset="0"/>
                <a:ea typeface="Calibri" panose="020F0502020204030204" pitchFamily="34" charset="0"/>
                <a:cs typeface="Times New Roman" panose="02020603050405020304" pitchFamily="18" charset="0"/>
              </a:rPr>
              <a:t>için </a:t>
            </a:r>
            <a:r>
              <a:rPr lang="tr-TR" b="1" i="1" u="sng" dirty="0">
                <a:effectLst/>
                <a:latin typeface="Times New Roman" panose="02020603050405020304" pitchFamily="18" charset="0"/>
                <a:ea typeface="Calibri" panose="020F0502020204030204" pitchFamily="34" charset="0"/>
                <a:cs typeface="Times New Roman" panose="02020603050405020304" pitchFamily="18" charset="0"/>
              </a:rPr>
              <a:t>kanıtlar</a:t>
            </a:r>
            <a:r>
              <a:rPr lang="tr-TR" dirty="0">
                <a:effectLst/>
                <a:latin typeface="Times New Roman" panose="02020603050405020304" pitchFamily="18" charset="0"/>
                <a:ea typeface="Calibri" panose="020F0502020204030204" pitchFamily="34" charset="0"/>
                <a:cs typeface="Times New Roman" panose="02020603050405020304" pitchFamily="18" charset="0"/>
              </a:rPr>
              <a:t> yeterli düzeyde olmalıdır.</a:t>
            </a:r>
          </a:p>
        </p:txBody>
      </p:sp>
      <p:sp>
        <p:nvSpPr>
          <p:cNvPr id="5" name="Slayt Numarası Yer Tutucusu 1">
            <a:extLst>
              <a:ext uri="{FF2B5EF4-FFF2-40B4-BE49-F238E27FC236}">
                <a16:creationId xmlns:a16="http://schemas.microsoft.com/office/drawing/2014/main" id="{160B233F-57A3-96A9-3CBE-6FD836EF293F}"/>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16</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32246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F928C606-86AF-C161-3925-26F93741CC8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377D4A05-3FEC-1014-2D1D-2B203152ED99}"/>
              </a:ext>
            </a:extLst>
          </p:cNvPr>
          <p:cNvSpPr>
            <a:spLocks noGrp="1"/>
          </p:cNvSpPr>
          <p:nvPr>
            <p:ph idx="1"/>
          </p:nvPr>
        </p:nvSpPr>
        <p:spPr>
          <a:xfrm>
            <a:off x="838200" y="1330470"/>
            <a:ext cx="9486014" cy="4771698"/>
          </a:xfrm>
        </p:spPr>
        <p:txBody>
          <a:bodyPr>
            <a:noAutofit/>
          </a:bodyPr>
          <a:lstStyle/>
          <a:p>
            <a:pPr marL="342000" lvl="0" indent="-342900">
              <a:lnSpc>
                <a:spcPct val="100000"/>
              </a:lnSpc>
              <a:spcBef>
                <a:spcPts val="1200"/>
              </a:spcBef>
              <a:spcAft>
                <a:spcPts val="1200"/>
              </a:spcAft>
              <a:buFont typeface="Symbol" panose="05050102010706020507" pitchFamily="18" charset="2"/>
              <a:buChar char=""/>
            </a:pPr>
            <a:r>
              <a:rPr lang="tr-TR"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Üniversite yönetimi, kararlara akademik ve idari </a:t>
            </a:r>
            <a:r>
              <a:rPr lang="tr-TR" sz="2600"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personelin </a:t>
            </a:r>
            <a:r>
              <a:rPr lang="tr-TR" sz="2600" b="1" i="1" u="sng"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katılımının</a:t>
            </a:r>
            <a:r>
              <a:rPr lang="tr-TR" sz="2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tr-TR"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artırılması konusunda </a:t>
            </a:r>
            <a:r>
              <a:rPr lang="tr-TR" sz="2600" b="1" i="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çaba</a:t>
            </a:r>
            <a:r>
              <a:rPr lang="tr-TR" sz="2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göstermelidir.</a:t>
            </a:r>
            <a:endParaRPr lang="tr-TR" sz="2600" dirty="0">
              <a:effectLst/>
              <a:latin typeface="Calibri" panose="020F0502020204030204" pitchFamily="34" charset="0"/>
              <a:ea typeface="Calibri" panose="020F0502020204030204" pitchFamily="34" charset="0"/>
              <a:cs typeface="Times New Roman" panose="02020603050405020304" pitchFamily="18" charset="0"/>
            </a:endParaRPr>
          </a:p>
          <a:p>
            <a:pPr marL="342000" lvl="0" indent="-342900">
              <a:lnSpc>
                <a:spcPct val="100000"/>
              </a:lnSpc>
              <a:buFont typeface="Symbol" panose="05050102010706020507" pitchFamily="18" charset="2"/>
              <a:buChar char=""/>
            </a:pPr>
            <a:r>
              <a:rPr lang="tr-TR" sz="2600" dirty="0">
                <a:effectLst/>
                <a:latin typeface="Times New Roman" panose="02020603050405020304" pitchFamily="18" charset="0"/>
                <a:ea typeface="Times New Roman" panose="02020603050405020304" pitchFamily="18" charset="0"/>
                <a:cs typeface="Times New Roman" panose="02020603050405020304" pitchFamily="18" charset="0"/>
              </a:rPr>
              <a:t>Kurumdaki</a:t>
            </a:r>
            <a:r>
              <a:rPr lang="tr-TR"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6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idari kadroların</a:t>
            </a:r>
            <a:r>
              <a:rPr lang="tr-TR" sz="2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sz="26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aidiyet duygusu </a:t>
            </a:r>
            <a:r>
              <a:rPr lang="tr-TR" sz="2600" dirty="0">
                <a:effectLst/>
                <a:latin typeface="Times New Roman" panose="02020603050405020304" pitchFamily="18" charset="0"/>
                <a:ea typeface="Times New Roman" panose="02020603050405020304" pitchFamily="18" charset="0"/>
                <a:cs typeface="Times New Roman" panose="02020603050405020304" pitchFamily="18" charset="0"/>
              </a:rPr>
              <a:t>ile kurumun amaçları doğrultusunda aktif çalışanlardan oluşmasının sağlanması doğrultusunda </a:t>
            </a:r>
            <a:r>
              <a:rPr lang="tr-TR" sz="2600" b="1" i="1" dirty="0">
                <a:effectLst/>
                <a:latin typeface="Times New Roman" panose="02020603050405020304" pitchFamily="18" charset="0"/>
                <a:ea typeface="Times New Roman" panose="02020603050405020304" pitchFamily="18" charset="0"/>
                <a:cs typeface="Times New Roman" panose="02020603050405020304" pitchFamily="18" charset="0"/>
              </a:rPr>
              <a:t>adımlar</a:t>
            </a:r>
            <a:r>
              <a:rPr lang="tr-TR" sz="2600" dirty="0">
                <a:effectLst/>
                <a:latin typeface="Times New Roman" panose="02020603050405020304" pitchFamily="18" charset="0"/>
                <a:ea typeface="Times New Roman" panose="02020603050405020304" pitchFamily="18" charset="0"/>
                <a:cs typeface="Times New Roman" panose="02020603050405020304" pitchFamily="18" charset="0"/>
              </a:rPr>
              <a:t> atılmalıdır.</a:t>
            </a:r>
            <a:endParaRPr lang="tr-TR" sz="2600" dirty="0">
              <a:effectLst/>
              <a:latin typeface="Calibri" panose="020F0502020204030204" pitchFamily="34" charset="0"/>
              <a:ea typeface="Calibri" panose="020F0502020204030204" pitchFamily="34" charset="0"/>
              <a:cs typeface="Times New Roman" panose="02020603050405020304" pitchFamily="18" charset="0"/>
            </a:endParaRPr>
          </a:p>
          <a:p>
            <a:pPr marL="342000" lvl="0" indent="-342900">
              <a:lnSpc>
                <a:spcPct val="100000"/>
              </a:lnSpc>
              <a:spcAft>
                <a:spcPts val="800"/>
              </a:spcAft>
              <a:buFont typeface="Symbol" panose="05050102010706020507" pitchFamily="18" charset="2"/>
              <a:buChar char=""/>
            </a:pPr>
            <a:r>
              <a:rPr lang="tr-TR" sz="2600"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Hizmet içi eğitim faaliyetlerine katılım oranları</a:t>
            </a:r>
            <a:r>
              <a:rPr lang="tr-TR" sz="2600" dirty="0">
                <a:effectLst/>
                <a:latin typeface="Times New Roman" panose="02020603050405020304" pitchFamily="18" charset="0"/>
                <a:ea typeface="Times New Roman" panose="02020603050405020304" pitchFamily="18" charset="0"/>
                <a:cs typeface="Times New Roman" panose="02020603050405020304" pitchFamily="18" charset="0"/>
              </a:rPr>
              <a:t>nın artırılması doğrultusunda </a:t>
            </a:r>
            <a:r>
              <a:rPr lang="tr-TR" sz="2600" b="1" i="1" dirty="0">
                <a:effectLst/>
                <a:latin typeface="Times New Roman" panose="02020603050405020304" pitchFamily="18" charset="0"/>
                <a:ea typeface="Times New Roman" panose="02020603050405020304" pitchFamily="18" charset="0"/>
                <a:cs typeface="Times New Roman" panose="02020603050405020304" pitchFamily="18" charset="0"/>
              </a:rPr>
              <a:t>çaba</a:t>
            </a:r>
            <a:r>
              <a:rPr lang="tr-TR" sz="2600" dirty="0">
                <a:effectLst/>
                <a:latin typeface="Times New Roman" panose="02020603050405020304" pitchFamily="18" charset="0"/>
                <a:ea typeface="Times New Roman" panose="02020603050405020304" pitchFamily="18" charset="0"/>
                <a:cs typeface="Times New Roman" panose="02020603050405020304" pitchFamily="18" charset="0"/>
              </a:rPr>
              <a:t> gösterilmelidir.</a:t>
            </a:r>
            <a:endParaRPr lang="tr-TR" sz="2600" dirty="0">
              <a:effectLst/>
              <a:latin typeface="Calibri" panose="020F0502020204030204" pitchFamily="34" charset="0"/>
              <a:ea typeface="Calibri" panose="020F0502020204030204" pitchFamily="34" charset="0"/>
              <a:cs typeface="Times New Roman" panose="02020603050405020304" pitchFamily="18" charset="0"/>
            </a:endParaRPr>
          </a:p>
          <a:p>
            <a:pPr marL="342000">
              <a:lnSpc>
                <a:spcPct val="100000"/>
              </a:lnSpc>
            </a:pPr>
            <a:r>
              <a:rPr lang="tr-TR" sz="2600" dirty="0">
                <a:effectLst/>
                <a:latin typeface="Times New Roman" panose="02020603050405020304" pitchFamily="18" charset="0"/>
                <a:ea typeface="Times New Roman" panose="02020603050405020304" pitchFamily="18" charset="0"/>
              </a:rPr>
              <a:t>Stratejik Plan bütçe gerçekleşmelerindeki sapmalar açısından birimlere ayrılan kaynağın aktarımı ve birimler arasındaki dengede bozulma riski konusunda </a:t>
            </a:r>
            <a:r>
              <a:rPr lang="tr-TR" sz="2600" b="1" i="1" dirty="0">
                <a:effectLst/>
                <a:latin typeface="Times New Roman" panose="02020603050405020304" pitchFamily="18" charset="0"/>
                <a:ea typeface="Times New Roman" panose="02020603050405020304" pitchFamily="18" charset="0"/>
              </a:rPr>
              <a:t>önlemler</a:t>
            </a:r>
            <a:r>
              <a:rPr lang="tr-TR" sz="2600" dirty="0">
                <a:effectLst/>
                <a:latin typeface="Times New Roman" panose="02020603050405020304" pitchFamily="18" charset="0"/>
                <a:ea typeface="Times New Roman" panose="02020603050405020304" pitchFamily="18" charset="0"/>
              </a:rPr>
              <a:t> alınmalıdır.</a:t>
            </a:r>
            <a:endParaRPr lang="tr-TR" sz="2600" dirty="0">
              <a:latin typeface="Times New Roman" panose="02020603050405020304" pitchFamily="18" charset="0"/>
              <a:cs typeface="Times New Roman" panose="02020603050405020304" pitchFamily="18" charset="0"/>
            </a:endParaRPr>
          </a:p>
        </p:txBody>
      </p:sp>
      <p:sp>
        <p:nvSpPr>
          <p:cNvPr id="7" name="Başlık 1">
            <a:extLst>
              <a:ext uri="{FF2B5EF4-FFF2-40B4-BE49-F238E27FC236}">
                <a16:creationId xmlns:a16="http://schemas.microsoft.com/office/drawing/2014/main" id="{AAF26155-06BF-4169-EC27-50261B710801}"/>
              </a:ext>
            </a:extLst>
          </p:cNvPr>
          <p:cNvSpPr>
            <a:spLocks noGrp="1"/>
          </p:cNvSpPr>
          <p:nvPr>
            <p:ph type="title"/>
          </p:nvPr>
        </p:nvSpPr>
        <p:spPr>
          <a:xfrm>
            <a:off x="838200" y="4907"/>
            <a:ext cx="10515600" cy="1325563"/>
          </a:xfrm>
        </p:spPr>
        <p:txBody>
          <a:bodyPr>
            <a:normAutofit/>
          </a:bodyPr>
          <a:lstStyle/>
          <a:p>
            <a:r>
              <a:rPr lang="tr-TR" sz="4400" b="1" dirty="0">
                <a:effectLst/>
                <a:latin typeface="Times New Roman" panose="02020603050405020304" pitchFamily="18" charset="0"/>
                <a:ea typeface="Calibri" panose="020F0502020204030204" pitchFamily="34" charset="0"/>
                <a:cs typeface="Times New Roman" panose="02020603050405020304" pitchFamily="18" charset="0"/>
              </a:rPr>
              <a:t>A. Liderlik, yönetişim ve kalite</a:t>
            </a:r>
            <a:endParaRPr lang="tr-TR" dirty="0">
              <a:latin typeface="Times New Roman" panose="02020603050405020304" pitchFamily="18" charset="0"/>
              <a:cs typeface="Times New Roman" panose="02020603050405020304" pitchFamily="18" charset="0"/>
            </a:endParaRPr>
          </a:p>
        </p:txBody>
      </p:sp>
      <p:sp>
        <p:nvSpPr>
          <p:cNvPr id="8" name="Slayt Numarası Yer Tutucusu 1">
            <a:extLst>
              <a:ext uri="{FF2B5EF4-FFF2-40B4-BE49-F238E27FC236}">
                <a16:creationId xmlns:a16="http://schemas.microsoft.com/office/drawing/2014/main" id="{6628CB9B-A5E9-03EA-5356-7BDD835C3EE8}"/>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17</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59471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01CDF0D-515E-7739-C770-14881A52356E}"/>
              </a:ext>
            </a:extLst>
          </p:cNvPr>
          <p:cNvSpPr>
            <a:spLocks noGrp="1"/>
          </p:cNvSpPr>
          <p:nvPr>
            <p:ph type="title"/>
          </p:nvPr>
        </p:nvSpPr>
        <p:spPr>
          <a:xfrm>
            <a:off x="838200" y="18255"/>
            <a:ext cx="10515600" cy="1325563"/>
          </a:xfrm>
        </p:spPr>
        <p:txBody>
          <a:bodyPr/>
          <a:lstStyle/>
          <a:p>
            <a:r>
              <a:rPr lang="tr-TR" b="1" dirty="0">
                <a:latin typeface="Times New Roman" panose="02020603050405020304" pitchFamily="18" charset="0"/>
                <a:cs typeface="Times New Roman" panose="02020603050405020304" pitchFamily="18" charset="0"/>
              </a:rPr>
              <a:t>B. Eğitim ve Öğretim</a:t>
            </a:r>
          </a:p>
        </p:txBody>
      </p:sp>
      <p:sp>
        <p:nvSpPr>
          <p:cNvPr id="3" name="İçerik Yer Tutucusu 2">
            <a:extLst>
              <a:ext uri="{FF2B5EF4-FFF2-40B4-BE49-F238E27FC236}">
                <a16:creationId xmlns:a16="http://schemas.microsoft.com/office/drawing/2014/main" id="{A372ABC6-CA76-25CA-B9F0-7D3D60D55C56}"/>
              </a:ext>
            </a:extLst>
          </p:cNvPr>
          <p:cNvSpPr>
            <a:spLocks noGrp="1"/>
          </p:cNvSpPr>
          <p:nvPr>
            <p:ph idx="1"/>
          </p:nvPr>
        </p:nvSpPr>
        <p:spPr>
          <a:xfrm>
            <a:off x="563526" y="1253330"/>
            <a:ext cx="9771321" cy="5103019"/>
          </a:xfrm>
        </p:spPr>
        <p:txBody>
          <a:bodyPr>
            <a:noAutofit/>
          </a:bodyPr>
          <a:lstStyle/>
          <a:p>
            <a:pPr marL="342900" lvl="0" indent="-342900">
              <a:lnSpc>
                <a:spcPct val="107000"/>
              </a:lnSpc>
              <a:buFont typeface="Symbol" panose="05050102010706020507" pitchFamily="18" charset="2"/>
              <a:buChar char=""/>
            </a:pP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Paydaş görüş ve önerilerinin </a:t>
            </a:r>
            <a:r>
              <a:rPr lang="tr-TR" dirty="0">
                <a:effectLst/>
                <a:latin typeface="Times New Roman" panose="02020603050405020304" pitchFamily="18" charset="0"/>
                <a:ea typeface="Calibri" panose="020F0502020204030204" pitchFamily="34" charset="0"/>
                <a:cs typeface="Times New Roman" panose="02020603050405020304" pitchFamily="18" charset="0"/>
              </a:rPr>
              <a:t>program tasarımlarında dikkate alınması ve tüm programlara </a:t>
            </a:r>
            <a:r>
              <a:rPr lang="tr-TR" b="1" i="1" dirty="0">
                <a:effectLst/>
                <a:latin typeface="Times New Roman" panose="02020603050405020304" pitchFamily="18" charset="0"/>
                <a:ea typeface="Calibri" panose="020F0502020204030204" pitchFamily="34" charset="0"/>
                <a:cs typeface="Times New Roman" panose="02020603050405020304" pitchFamily="18" charset="0"/>
              </a:rPr>
              <a:t>genişletilmesi</a:t>
            </a:r>
            <a:r>
              <a:rPr lang="tr-TR" dirty="0">
                <a:effectLst/>
                <a:latin typeface="Times New Roman" panose="02020603050405020304" pitchFamily="18" charset="0"/>
                <a:ea typeface="Calibri" panose="020F0502020204030204" pitchFamily="34" charset="0"/>
                <a:cs typeface="Times New Roman" panose="02020603050405020304" pitchFamily="18" charset="0"/>
              </a:rPr>
              <a:t> sağlanmalıdır.</a:t>
            </a:r>
          </a:p>
          <a:p>
            <a:pPr marL="342900" lvl="0" indent="-342900">
              <a:lnSpc>
                <a:spcPct val="107000"/>
              </a:lnSpc>
              <a:buFont typeface="Symbol" panose="05050102010706020507" pitchFamily="18" charset="2"/>
              <a:buChar char=""/>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Bazı programlara ait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program çıktılarının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eşleştirme tablolarındaki </a:t>
            </a:r>
            <a:r>
              <a:rPr lang="tr-TR" b="1" i="1" dirty="0">
                <a:effectLst/>
                <a:latin typeface="Times New Roman" panose="02020603050405020304" pitchFamily="18" charset="0"/>
                <a:ea typeface="Times New Roman" panose="02020603050405020304" pitchFamily="18" charset="0"/>
                <a:cs typeface="Times New Roman" panose="02020603050405020304" pitchFamily="18" charset="0"/>
              </a:rPr>
              <a:t>uyumsuzluklar</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giderilmelidir.</a:t>
            </a:r>
          </a:p>
          <a:p>
            <a:pPr marL="342900" lvl="0" indent="-342900">
              <a:lnSpc>
                <a:spcPct val="107000"/>
              </a:lnSpc>
              <a:buFont typeface="Symbol" panose="05050102010706020507" pitchFamily="18" charset="2"/>
              <a:buChar char=""/>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Kurumda tüm</a:t>
            </a: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öğrencilerin yararlanacağı şekilde</a:t>
            </a:r>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kütüphane, yemekhane, kantin ve sosyal alanlar gibi mekanların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kapasiteleri artırılması</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eksik olanlar ihtiyacı giderecek şekilde tamamlanmalıdır.</a:t>
            </a:r>
            <a:endParaRPr lang="tr-TR"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Kazanılmış becerilerin kredilendirilmesine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(saydırılmasına) yönelik bir </a:t>
            </a:r>
            <a:r>
              <a:rPr lang="tr-TR" b="1" i="1" dirty="0">
                <a:effectLst/>
                <a:latin typeface="Times New Roman" panose="02020603050405020304" pitchFamily="18" charset="0"/>
                <a:ea typeface="Times New Roman" panose="02020603050405020304" pitchFamily="18" charset="0"/>
                <a:cs typeface="Times New Roman" panose="02020603050405020304" pitchFamily="18" charset="0"/>
              </a:rPr>
              <a:t>düzenlemeye</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 gidilmelidir.</a:t>
            </a:r>
          </a:p>
          <a:p>
            <a:pPr marL="342900" lvl="0" indent="-342900">
              <a:lnSpc>
                <a:spcPct val="107000"/>
              </a:lnSpc>
              <a:buFont typeface="Symbol" panose="05050102010706020507" pitchFamily="18" charset="2"/>
              <a:buChar char=""/>
            </a:pPr>
            <a:endParaRPr lang="tr-TR"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18DCA31-2BEA-FC6C-AEA1-4BEECE92A2DF}"/>
              </a:ext>
            </a:extLst>
          </p:cNvPr>
          <p:cNvSpPr>
            <a:spLocks noGrp="1"/>
          </p:cNvSpPr>
          <p:nvPr>
            <p:ph type="sldNum" sz="quarter" idx="12"/>
          </p:nvPr>
        </p:nvSpPr>
        <p:spPr/>
        <p:txBody>
          <a:bodyPr/>
          <a:lstStyle/>
          <a:p>
            <a:fld id="{FC4EFFA7-01A0-4922-A38A-728EA6C761BB}" type="slidenum">
              <a:rPr lang="tr-TR" smtClean="0"/>
              <a:t>18</a:t>
            </a:fld>
            <a:endParaRPr lang="tr-TR"/>
          </a:p>
        </p:txBody>
      </p:sp>
      <p:sp>
        <p:nvSpPr>
          <p:cNvPr id="5" name="Slayt Numarası Yer Tutucusu 1">
            <a:extLst>
              <a:ext uri="{FF2B5EF4-FFF2-40B4-BE49-F238E27FC236}">
                <a16:creationId xmlns:a16="http://schemas.microsoft.com/office/drawing/2014/main" id="{DF2F67CC-6E56-0B05-87EB-60003D244E73}"/>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18</a:t>
            </a:fld>
            <a:endParaRPr lang="tr-TR" sz="1800" dirty="0">
              <a:latin typeface="Times New Roman" panose="02020603050405020304" pitchFamily="18" charset="0"/>
              <a:cs typeface="Times New Roman" panose="02020603050405020304" pitchFamily="18" charset="0"/>
            </a:endParaRPr>
          </a:p>
        </p:txBody>
      </p:sp>
      <p:pic>
        <p:nvPicPr>
          <p:cNvPr id="6" name="Picture 2" descr="Yalova Üniversitesi Logo | Retail logos, Yalova, Logo design">
            <a:extLst>
              <a:ext uri="{FF2B5EF4-FFF2-40B4-BE49-F238E27FC236}">
                <a16:creationId xmlns:a16="http://schemas.microsoft.com/office/drawing/2014/main" id="{ECD1050D-A1FE-4C41-D209-04A342CD751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57700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49E1DD-42BF-7001-1E59-B9569AD449C9}"/>
              </a:ext>
            </a:extLst>
          </p:cNvPr>
          <p:cNvSpPr>
            <a:spLocks noGrp="1"/>
          </p:cNvSpPr>
          <p:nvPr>
            <p:ph type="title"/>
          </p:nvPr>
        </p:nvSpPr>
        <p:spPr>
          <a:xfrm>
            <a:off x="838200" y="0"/>
            <a:ext cx="10515600" cy="1325563"/>
          </a:xfrm>
        </p:spPr>
        <p:txBody>
          <a:bodyPr/>
          <a:lstStyle/>
          <a:p>
            <a:r>
              <a:rPr lang="tr-TR" b="1" dirty="0">
                <a:latin typeface="Times New Roman" panose="02020603050405020304" pitchFamily="18" charset="0"/>
                <a:cs typeface="Times New Roman" panose="02020603050405020304" pitchFamily="18" charset="0"/>
              </a:rPr>
              <a:t>B. Eğitim ve Öğretim</a:t>
            </a:r>
            <a:endParaRPr lang="tr-TR" dirty="0"/>
          </a:p>
        </p:txBody>
      </p:sp>
      <p:sp>
        <p:nvSpPr>
          <p:cNvPr id="3" name="İçerik Yer Tutucusu 2">
            <a:extLst>
              <a:ext uri="{FF2B5EF4-FFF2-40B4-BE49-F238E27FC236}">
                <a16:creationId xmlns:a16="http://schemas.microsoft.com/office/drawing/2014/main" id="{E66C3416-0F0D-F19D-FEFB-07C735D253B4}"/>
              </a:ext>
            </a:extLst>
          </p:cNvPr>
          <p:cNvSpPr>
            <a:spLocks noGrp="1"/>
          </p:cNvSpPr>
          <p:nvPr>
            <p:ph idx="1"/>
          </p:nvPr>
        </p:nvSpPr>
        <p:spPr>
          <a:xfrm>
            <a:off x="487864" y="1059606"/>
            <a:ext cx="10811540" cy="4867792"/>
          </a:xfrm>
        </p:spPr>
        <p:txBody>
          <a:bodyPr>
            <a:noAutofit/>
          </a:bodyPr>
          <a:lstStyle/>
          <a:p>
            <a:pPr marL="342900" lvl="0" indent="-342900">
              <a:lnSpc>
                <a:spcPct val="100000"/>
              </a:lnSpc>
              <a:spcBef>
                <a:spcPts val="600"/>
              </a:spcBef>
              <a:buFont typeface="Symbol" panose="05050102010706020507" pitchFamily="18" charset="2"/>
              <a:buChar char=""/>
            </a:pP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Öğrenci memnuniyet anketleri</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nin a</a:t>
            </a:r>
            <a:r>
              <a:rPr lang="tr-TR" dirty="0">
                <a:latin typeface="Times New Roman" panose="02020603050405020304" pitchFamily="18" charset="0"/>
                <a:ea typeface="Calibri" panose="020F0502020204030204" pitchFamily="34" charset="0"/>
                <a:cs typeface="Times New Roman" panose="02020603050405020304" pitchFamily="18" charset="0"/>
              </a:rPr>
              <a:t>şağıda yer alan </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5 puan üzerinden 3 ve daha altında kalan başlıkları için önlemler alınarak uygulamaya geçilmelidir:</a:t>
            </a:r>
          </a:p>
          <a:p>
            <a:pPr marL="720725" lvl="0" indent="-360363">
              <a:lnSpc>
                <a:spcPct val="100000"/>
              </a:lnSpc>
              <a:spcBef>
                <a:spcPts val="600"/>
              </a:spcBef>
              <a:buFont typeface="Wingdings" panose="05000000000000000000" pitchFamily="2" charset="2"/>
              <a:buChar char="Ø"/>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Öğrencilerin karar alma süreçlerine katılımı,</a:t>
            </a:r>
          </a:p>
          <a:p>
            <a:pPr marL="720725" lvl="0" indent="-360363">
              <a:lnSpc>
                <a:spcPct val="100000"/>
              </a:lnSpc>
              <a:spcBef>
                <a:spcPts val="600"/>
              </a:spcBef>
              <a:buFont typeface="Wingdings" panose="05000000000000000000" pitchFamily="2" charset="2"/>
              <a:buChar char="Ø"/>
            </a:pPr>
            <a:r>
              <a:rPr lang="tr-TR" dirty="0">
                <a:latin typeface="Times New Roman" panose="02020603050405020304" pitchFamily="18" charset="0"/>
                <a:ea typeface="Times New Roman" panose="02020603050405020304" pitchFamily="18" charset="0"/>
                <a:cs typeface="Times New Roman" panose="02020603050405020304" pitchFamily="18" charset="0"/>
              </a:rPr>
              <a:t>K</a:t>
            </a: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onferans ve sempozyumların yeterliliği,</a:t>
            </a:r>
          </a:p>
          <a:p>
            <a:pPr marL="720725" lvl="0" indent="-360363">
              <a:lnSpc>
                <a:spcPct val="100000"/>
              </a:lnSpc>
              <a:spcBef>
                <a:spcPts val="600"/>
              </a:spcBef>
              <a:buFont typeface="Wingdings" panose="05000000000000000000" pitchFamily="2" charset="2"/>
              <a:buChar char="Ø"/>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Öğrenci kulüplerinin çalışması,</a:t>
            </a:r>
          </a:p>
          <a:p>
            <a:pPr marL="720725" lvl="0" indent="-360363">
              <a:lnSpc>
                <a:spcPct val="100000"/>
              </a:lnSpc>
              <a:spcBef>
                <a:spcPts val="600"/>
              </a:spcBef>
              <a:buFont typeface="Wingdings" panose="05000000000000000000" pitchFamily="2" charset="2"/>
              <a:buChar char="Ø"/>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PDR dahil olmak üzere sağlık hizmetleri yeterliliği,</a:t>
            </a:r>
          </a:p>
          <a:p>
            <a:pPr marL="720725" lvl="0" indent="-360363">
              <a:lnSpc>
                <a:spcPct val="100000"/>
              </a:lnSpc>
              <a:spcBef>
                <a:spcPts val="600"/>
              </a:spcBef>
              <a:buFont typeface="Wingdings" panose="05000000000000000000" pitchFamily="2" charset="2"/>
              <a:buChar char="Ø"/>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Öğrenci işleri hizmetleri,</a:t>
            </a:r>
          </a:p>
          <a:p>
            <a:pPr marL="720725" lvl="0" indent="-360363">
              <a:lnSpc>
                <a:spcPct val="100000"/>
              </a:lnSpc>
              <a:spcBef>
                <a:spcPts val="600"/>
              </a:spcBef>
              <a:buFont typeface="Wingdings" panose="05000000000000000000" pitchFamily="2" charset="2"/>
              <a:buChar char="Ø"/>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Öğrenci otomasyonu,</a:t>
            </a:r>
          </a:p>
          <a:p>
            <a:pPr marL="720725" lvl="0" indent="-360363">
              <a:lnSpc>
                <a:spcPct val="100000"/>
              </a:lnSpc>
              <a:spcBef>
                <a:spcPts val="600"/>
              </a:spcBef>
              <a:buFont typeface="Wingdings" panose="05000000000000000000" pitchFamily="2" charset="2"/>
              <a:buChar char="Ø"/>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Yurt dışı değişim programları,</a:t>
            </a:r>
          </a:p>
          <a:p>
            <a:pPr marL="720725" lvl="0" indent="-360363">
              <a:lnSpc>
                <a:spcPct val="100000"/>
              </a:lnSpc>
              <a:spcBef>
                <a:spcPts val="600"/>
              </a:spcBef>
              <a:buFont typeface="Wingdings" panose="05000000000000000000" pitchFamily="2" charset="2"/>
              <a:buChar char="Ø"/>
            </a:pPr>
            <a:r>
              <a:rPr lang="tr-TR" dirty="0">
                <a:effectLst/>
                <a:latin typeface="Times New Roman" panose="02020603050405020304" pitchFamily="18" charset="0"/>
                <a:ea typeface="Times New Roman" panose="02020603050405020304" pitchFamily="18" charset="0"/>
                <a:cs typeface="Times New Roman" panose="02020603050405020304" pitchFamily="18" charset="0"/>
              </a:rPr>
              <a:t>Akademik danışmanlık ve rehberlik.</a:t>
            </a:r>
            <a:endParaRPr lang="tr-TR"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ayt Numarası Yer Tutucusu 1">
            <a:extLst>
              <a:ext uri="{FF2B5EF4-FFF2-40B4-BE49-F238E27FC236}">
                <a16:creationId xmlns:a16="http://schemas.microsoft.com/office/drawing/2014/main" id="{0AE5DD92-5E58-1FAC-2764-C49DF9362716}"/>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19</a:t>
            </a:fld>
            <a:endParaRPr lang="tr-TR" sz="1800" dirty="0">
              <a:latin typeface="Times New Roman" panose="02020603050405020304" pitchFamily="18" charset="0"/>
              <a:cs typeface="Times New Roman" panose="02020603050405020304" pitchFamily="18" charset="0"/>
            </a:endParaRPr>
          </a:p>
        </p:txBody>
      </p:sp>
      <p:pic>
        <p:nvPicPr>
          <p:cNvPr id="6" name="Picture 2" descr="Yalova Üniversitesi Logo | Retail logos, Yalova, Logo design">
            <a:extLst>
              <a:ext uri="{FF2B5EF4-FFF2-40B4-BE49-F238E27FC236}">
                <a16:creationId xmlns:a16="http://schemas.microsoft.com/office/drawing/2014/main" id="{E369AEB7-6544-7AD0-5949-D052C474337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653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a:extLst>
              <a:ext uri="{FF2B5EF4-FFF2-40B4-BE49-F238E27FC236}">
                <a16:creationId xmlns:a16="http://schemas.microsoft.com/office/drawing/2014/main" id="{C349A651-3F75-46D1-80B0-A819329CB60C}"/>
              </a:ext>
            </a:extLst>
          </p:cNvPr>
          <p:cNvSpPr>
            <a:spLocks noGrp="1"/>
          </p:cNvSpPr>
          <p:nvPr>
            <p:ph type="title"/>
          </p:nvPr>
        </p:nvSpPr>
        <p:spPr>
          <a:xfrm>
            <a:off x="838091" y="848787"/>
            <a:ext cx="10515818" cy="1001784"/>
          </a:xfrm>
        </p:spPr>
        <p:txBody>
          <a:bodyPr anchor="ctr">
            <a:normAutofit/>
          </a:bodyPr>
          <a:lstStyle/>
          <a:p>
            <a:pPr algn="ctr"/>
            <a:r>
              <a:rPr lang="tr-TR" sz="4000" b="1" dirty="0">
                <a:solidFill>
                  <a:schemeClr val="accent1">
                    <a:lumMod val="75000"/>
                  </a:schemeClr>
                </a:solidFill>
                <a:effectLst>
                  <a:outerShdw blurRad="38100" dist="38100" dir="2700000" algn="tl">
                    <a:srgbClr val="000000">
                      <a:alpha val="43137"/>
                    </a:srgbClr>
                  </a:outerShdw>
                </a:effectLst>
                <a:latin typeface="CamberW04-Bold" pitchFamily="2" charset="0"/>
              </a:rPr>
              <a:t>Sunum İçeriği</a:t>
            </a:r>
          </a:p>
        </p:txBody>
      </p:sp>
      <p:sp>
        <p:nvSpPr>
          <p:cNvPr id="5" name="İçerik Yer Tutucusu 4">
            <a:extLst>
              <a:ext uri="{FF2B5EF4-FFF2-40B4-BE49-F238E27FC236}">
                <a16:creationId xmlns:a16="http://schemas.microsoft.com/office/drawing/2014/main" id="{9F5C40B8-DF7A-428C-83B2-58CFCD0B1CBC}"/>
              </a:ext>
            </a:extLst>
          </p:cNvPr>
          <p:cNvSpPr>
            <a:spLocks noGrp="1"/>
          </p:cNvSpPr>
          <p:nvPr>
            <p:ph idx="1"/>
          </p:nvPr>
        </p:nvSpPr>
        <p:spPr>
          <a:xfrm>
            <a:off x="1023181" y="1871330"/>
            <a:ext cx="10276223" cy="3943208"/>
          </a:xfrm>
        </p:spPr>
        <p:txBody>
          <a:bodyPr anchor="ctr">
            <a:noAutofit/>
          </a:bodyPr>
          <a:lstStyle/>
          <a:p>
            <a:pPr defTabSz="228554">
              <a:lnSpc>
                <a:spcPct val="150000"/>
              </a:lnSpc>
              <a:spcBef>
                <a:spcPts val="0"/>
              </a:spcBef>
              <a:buFont typeface="Courier New" panose="02070309020205020404" pitchFamily="49" charset="0"/>
              <a:buChar char="o"/>
            </a:pPr>
            <a:endParaRPr lang="tr-TR" dirty="0">
              <a:solidFill>
                <a:srgbClr val="FFC000"/>
              </a:solidFill>
              <a:latin typeface="Times New Roman" panose="02020603050405020304" pitchFamily="18" charset="0"/>
              <a:cs typeface="Times New Roman" panose="02020603050405020304" pitchFamily="18" charset="0"/>
            </a:endParaRPr>
          </a:p>
          <a:p>
            <a:pPr defTabSz="228554">
              <a:lnSpc>
                <a:spcPct val="150000"/>
              </a:lnSpc>
              <a:spcBef>
                <a:spcPts val="0"/>
              </a:spcBef>
              <a:buFont typeface="Courier New" panose="02070309020205020404" pitchFamily="49" charset="0"/>
              <a:buChar char="o"/>
            </a:pPr>
            <a:r>
              <a:rPr lang="tr-TR" sz="3200" dirty="0">
                <a:latin typeface="Times New Roman" panose="02020603050405020304" pitchFamily="18" charset="0"/>
                <a:cs typeface="Times New Roman" panose="02020603050405020304" pitchFamily="18" charset="0"/>
              </a:rPr>
              <a:t>YÖKAK Kurumsal Akreditasyon Programı Tanıtımı</a:t>
            </a:r>
          </a:p>
          <a:p>
            <a:pPr defTabSz="228554">
              <a:lnSpc>
                <a:spcPct val="150000"/>
              </a:lnSpc>
              <a:spcBef>
                <a:spcPts val="0"/>
              </a:spcBef>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Bugün neredeyiz?</a:t>
            </a:r>
          </a:p>
          <a:p>
            <a:pPr defTabSz="228554">
              <a:lnSpc>
                <a:spcPct val="150000"/>
              </a:lnSpc>
              <a:spcBef>
                <a:spcPts val="0"/>
              </a:spcBef>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Yeni organizasyon yapısı </a:t>
            </a:r>
          </a:p>
          <a:p>
            <a:pPr defTabSz="228554">
              <a:lnSpc>
                <a:spcPct val="150000"/>
              </a:lnSpc>
              <a:spcBef>
                <a:spcPts val="0"/>
              </a:spcBef>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Sizden Beklentiler</a:t>
            </a:r>
          </a:p>
          <a:p>
            <a:pPr defTabSz="228554">
              <a:lnSpc>
                <a:spcPct val="150000"/>
              </a:lnSpc>
              <a:spcBef>
                <a:spcPts val="0"/>
              </a:spcBef>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Birim Kalite Komisyonlarının Görev ve Sorumlulukları</a:t>
            </a:r>
          </a:p>
          <a:p>
            <a:pPr defTabSz="228554">
              <a:lnSpc>
                <a:spcPct val="150000"/>
              </a:lnSpc>
              <a:spcBef>
                <a:spcPts val="0"/>
              </a:spcBef>
              <a:buFont typeface="Courier New" panose="02070309020205020404" pitchFamily="49" charset="0"/>
              <a:buChar char="o"/>
            </a:pPr>
            <a:r>
              <a:rPr lang="tr-TR" dirty="0">
                <a:latin typeface="Times New Roman" panose="02020603050405020304" pitchFamily="18" charset="0"/>
                <a:cs typeface="Times New Roman" panose="02020603050405020304" pitchFamily="18" charset="0"/>
              </a:rPr>
              <a:t>Yakın Zaman Faaliyetleri</a:t>
            </a:r>
            <a:endParaRPr lang="tr-TR" dirty="0">
              <a:solidFill>
                <a:srgbClr val="FFC000"/>
              </a:solidFill>
              <a:latin typeface="Times New Roman" panose="02020603050405020304" pitchFamily="18" charset="0"/>
              <a:cs typeface="Times New Roman" panose="02020603050405020304" pitchFamily="18" charset="0"/>
            </a:endParaRPr>
          </a:p>
          <a:p>
            <a:pPr marL="0" indent="0" defTabSz="228554">
              <a:lnSpc>
                <a:spcPct val="150000"/>
              </a:lnSpc>
              <a:spcBef>
                <a:spcPts val="0"/>
              </a:spcBef>
              <a:buNone/>
            </a:pPr>
            <a:endParaRPr lang="tr-TR" dirty="0">
              <a:solidFill>
                <a:srgbClr val="FFC000"/>
              </a:solidFill>
              <a:latin typeface="Times New Roman" panose="02020603050405020304" pitchFamily="18" charset="0"/>
              <a:cs typeface="Times New Roman" panose="02020603050405020304" pitchFamily="18" charset="0"/>
            </a:endParaRPr>
          </a:p>
          <a:p>
            <a:pPr marL="0" indent="0" defTabSz="228554">
              <a:lnSpc>
                <a:spcPct val="150000"/>
              </a:lnSpc>
              <a:spcBef>
                <a:spcPts val="0"/>
              </a:spcBef>
              <a:buNone/>
            </a:pPr>
            <a:endParaRPr lang="tr-TR" sz="2400" dirty="0">
              <a:solidFill>
                <a:srgbClr val="FFC000"/>
              </a:solidFill>
              <a:latin typeface="Times New Roman" panose="02020603050405020304" pitchFamily="18" charset="0"/>
              <a:cs typeface="Times New Roman" panose="02020603050405020304" pitchFamily="18" charset="0"/>
            </a:endParaRPr>
          </a:p>
        </p:txBody>
      </p:sp>
      <p:sp>
        <p:nvSpPr>
          <p:cNvPr id="2" name="Slayt Numarası Yer Tutucusu 1">
            <a:extLst>
              <a:ext uri="{FF2B5EF4-FFF2-40B4-BE49-F238E27FC236}">
                <a16:creationId xmlns:a16="http://schemas.microsoft.com/office/drawing/2014/main" id="{C5B832E6-F166-EE6A-C265-E1EF0E749BD4}"/>
              </a:ext>
            </a:extLst>
          </p:cNvPr>
          <p:cNvSpPr>
            <a:spLocks noGrp="1"/>
          </p:cNvSpPr>
          <p:nvPr>
            <p:ph type="sldNum" sz="quarter" idx="12"/>
          </p:nvPr>
        </p:nvSpPr>
        <p:spPr>
          <a:xfrm>
            <a:off x="9448800" y="0"/>
            <a:ext cx="2743200" cy="365125"/>
          </a:xfrm>
        </p:spPr>
        <p:txBody>
          <a:bodyPr/>
          <a:lstStyle/>
          <a:p>
            <a:fld id="{FC4EFFA7-01A0-4922-A38A-728EA6C761BB}" type="slidenum">
              <a:rPr lang="tr-TR" sz="1800" smtClean="0">
                <a:latin typeface="Times New Roman" panose="02020603050405020304" pitchFamily="18" charset="0"/>
                <a:cs typeface="Times New Roman" panose="02020603050405020304" pitchFamily="18" charset="0"/>
              </a:rPr>
              <a:t>2</a:t>
            </a:fld>
            <a:endParaRPr lang="tr-TR" sz="1800" dirty="0">
              <a:latin typeface="Times New Roman" panose="02020603050405020304" pitchFamily="18" charset="0"/>
              <a:cs typeface="Times New Roman" panose="02020603050405020304" pitchFamily="18" charset="0"/>
            </a:endParaRPr>
          </a:p>
        </p:txBody>
      </p:sp>
      <p:pic>
        <p:nvPicPr>
          <p:cNvPr id="3" name="Picture 2" descr="Yalova Üniversitesi Logo | Retail logos, Yalova, Logo design">
            <a:extLst>
              <a:ext uri="{FF2B5EF4-FFF2-40B4-BE49-F238E27FC236}">
                <a16:creationId xmlns:a16="http://schemas.microsoft.com/office/drawing/2014/main" id="{900859FA-786A-D47D-7C84-2D30B62058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0850" y="5218118"/>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21860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D07D5D-4BE7-28BA-30D4-982D361CBB12}"/>
              </a:ext>
            </a:extLst>
          </p:cNvPr>
          <p:cNvSpPr>
            <a:spLocks noGrp="1"/>
          </p:cNvSpPr>
          <p:nvPr>
            <p:ph type="title"/>
          </p:nvPr>
        </p:nvSpPr>
        <p:spPr>
          <a:xfrm>
            <a:off x="838200" y="0"/>
            <a:ext cx="10515600" cy="1325563"/>
          </a:xfrm>
        </p:spPr>
        <p:txBody>
          <a:bodyPr>
            <a:normAutofit/>
          </a:bodyPr>
          <a:lstStyle/>
          <a:p>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C. Araştırma ve Geliştirme</a:t>
            </a:r>
            <a:endParaRPr lang="tr-TR" dirty="0"/>
          </a:p>
        </p:txBody>
      </p:sp>
      <p:sp>
        <p:nvSpPr>
          <p:cNvPr id="3" name="İçerik Yer Tutucusu 2">
            <a:extLst>
              <a:ext uri="{FF2B5EF4-FFF2-40B4-BE49-F238E27FC236}">
                <a16:creationId xmlns:a16="http://schemas.microsoft.com/office/drawing/2014/main" id="{9EB50CA1-3079-3635-1175-4E114E42FC9E}"/>
              </a:ext>
            </a:extLst>
          </p:cNvPr>
          <p:cNvSpPr>
            <a:spLocks noGrp="1"/>
          </p:cNvSpPr>
          <p:nvPr>
            <p:ph idx="1"/>
          </p:nvPr>
        </p:nvSpPr>
        <p:spPr>
          <a:xfrm>
            <a:off x="765544" y="1325563"/>
            <a:ext cx="10054856" cy="4351338"/>
          </a:xfrm>
        </p:spPr>
        <p:txBody>
          <a:bodyPr>
            <a:noAutofit/>
          </a:bodyPr>
          <a:lstStyle/>
          <a:p>
            <a:pPr marL="342900" lvl="0" indent="-342900">
              <a:lnSpc>
                <a:spcPct val="125000"/>
              </a:lnSpc>
              <a:buFont typeface="Symbol" panose="05050102010706020507" pitchFamily="18" charset="2"/>
              <a:buChar char=""/>
            </a:pPr>
            <a:r>
              <a:rPr lang="tr-TR" dirty="0">
                <a:effectLst/>
                <a:latin typeface="Times New Roman" panose="02020603050405020304" pitchFamily="18" charset="0"/>
                <a:ea typeface="Calibri" panose="020F0502020204030204" pitchFamily="34" charset="0"/>
                <a:cs typeface="Times New Roman" panose="02020603050405020304" pitchFamily="18" charset="0"/>
              </a:rPr>
              <a:t>Kurumun 2024-2028 Stratejik Plan hazırlıkları kapsamında Ar-Ge amaç ve hedefleri altına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toplumsal katkıyı doğrudan ölçen göstergeler </a:t>
            </a:r>
            <a:r>
              <a:rPr lang="tr-TR" dirty="0">
                <a:effectLst/>
                <a:latin typeface="Times New Roman" panose="02020603050405020304" pitchFamily="18" charset="0"/>
                <a:ea typeface="Calibri" panose="020F0502020204030204" pitchFamily="34" charset="0"/>
                <a:cs typeface="Times New Roman" panose="02020603050405020304" pitchFamily="18" charset="0"/>
              </a:rPr>
              <a:t>eklenmelidir.</a:t>
            </a:r>
          </a:p>
          <a:p>
            <a:pPr marL="342900" lvl="0" indent="-342900">
              <a:lnSpc>
                <a:spcPct val="125000"/>
              </a:lnSpc>
              <a:buFont typeface="Symbol" panose="05050102010706020507" pitchFamily="18" charset="2"/>
              <a:buChar char=""/>
            </a:pPr>
            <a:r>
              <a:rPr lang="tr-TR" dirty="0">
                <a:effectLst/>
                <a:latin typeface="Times New Roman" panose="02020603050405020304" pitchFamily="18" charset="0"/>
                <a:ea typeface="Calibri" panose="020F0502020204030204" pitchFamily="34" charset="0"/>
                <a:cs typeface="Times New Roman" panose="02020603050405020304" pitchFamily="18" charset="0"/>
              </a:rPr>
              <a:t>Mevzuat gereği yapılan izlemelere ilave olarak; Ar-Ge faaliyet birimlerin çalışmalarını organize eden ve Ar-Ge faaliyet sonuçlarını izleyen, sonuçlara göre gerekli iyileştirmeleri Ar-Ge eylem planlarına bağlayan ‘</a:t>
            </a:r>
            <a:r>
              <a:rPr lang="tr-TR" i="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Araştırma Koordinasyon Kurulu</a:t>
            </a:r>
            <a:r>
              <a:rPr lang="tr-TR" dirty="0">
                <a:effectLst/>
                <a:latin typeface="Times New Roman" panose="02020603050405020304" pitchFamily="18" charset="0"/>
                <a:ea typeface="Calibri" panose="020F0502020204030204" pitchFamily="34" charset="0"/>
                <a:cs typeface="Times New Roman" panose="02020603050405020304" pitchFamily="18" charset="0"/>
              </a:rPr>
              <a:t>’ niteliğinde çalışacak bir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kalite alt komisyonu ya da başka adlı bir yapılanma</a:t>
            </a:r>
            <a:r>
              <a:rPr lang="tr-TR" dirty="0">
                <a:effectLst/>
                <a:latin typeface="Times New Roman" panose="02020603050405020304" pitchFamily="18" charset="0"/>
                <a:ea typeface="Calibri" panose="020F0502020204030204" pitchFamily="34" charset="0"/>
                <a:cs typeface="Times New Roman" panose="02020603050405020304" pitchFamily="18" charset="0"/>
              </a:rPr>
              <a:t>ya gidilmelidir.</a:t>
            </a:r>
          </a:p>
        </p:txBody>
      </p:sp>
      <p:sp>
        <p:nvSpPr>
          <p:cNvPr id="5" name="Slayt Numarası Yer Tutucusu 1">
            <a:extLst>
              <a:ext uri="{FF2B5EF4-FFF2-40B4-BE49-F238E27FC236}">
                <a16:creationId xmlns:a16="http://schemas.microsoft.com/office/drawing/2014/main" id="{DDBE5553-CFBF-1429-CD55-904001207348}"/>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20</a:t>
            </a:fld>
            <a:endParaRPr lang="tr-TR" sz="1800" dirty="0">
              <a:latin typeface="Times New Roman" panose="02020603050405020304" pitchFamily="18" charset="0"/>
              <a:cs typeface="Times New Roman" panose="02020603050405020304" pitchFamily="18" charset="0"/>
            </a:endParaRPr>
          </a:p>
        </p:txBody>
      </p:sp>
      <p:pic>
        <p:nvPicPr>
          <p:cNvPr id="6" name="Picture 2" descr="Yalova Üniversitesi Logo | Retail logos, Yalova, Logo design">
            <a:extLst>
              <a:ext uri="{FF2B5EF4-FFF2-40B4-BE49-F238E27FC236}">
                <a16:creationId xmlns:a16="http://schemas.microsoft.com/office/drawing/2014/main" id="{E54FF546-F800-3815-EB6E-3E98CBC7FF2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419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016D81-8961-ADE6-14A7-9F84361084C7}"/>
              </a:ext>
            </a:extLst>
          </p:cNvPr>
          <p:cNvSpPr>
            <a:spLocks noGrp="1"/>
          </p:cNvSpPr>
          <p:nvPr>
            <p:ph type="title"/>
          </p:nvPr>
        </p:nvSpPr>
        <p:spPr>
          <a:xfrm>
            <a:off x="838200" y="18255"/>
            <a:ext cx="10515600" cy="1325563"/>
          </a:xfrm>
        </p:spPr>
        <p:txBody>
          <a:bodyPr/>
          <a:lstStyle/>
          <a:p>
            <a:r>
              <a:rPr lang="tr-TR" b="1" dirty="0">
                <a:effectLst/>
                <a:latin typeface="Times New Roman" panose="02020603050405020304" pitchFamily="18" charset="0"/>
                <a:ea typeface="Times New Roman" panose="02020603050405020304" pitchFamily="18" charset="0"/>
                <a:cs typeface="Times New Roman" panose="02020603050405020304" pitchFamily="18" charset="0"/>
              </a:rPr>
              <a:t>C. Araştırma ve Geliştirme</a:t>
            </a:r>
            <a:endParaRPr lang="tr-TR" dirty="0"/>
          </a:p>
        </p:txBody>
      </p:sp>
      <p:sp>
        <p:nvSpPr>
          <p:cNvPr id="3" name="İçerik Yer Tutucusu 2">
            <a:extLst>
              <a:ext uri="{FF2B5EF4-FFF2-40B4-BE49-F238E27FC236}">
                <a16:creationId xmlns:a16="http://schemas.microsoft.com/office/drawing/2014/main" id="{F7B2D277-C688-ED74-EC2F-7F9F4FDF8995}"/>
              </a:ext>
            </a:extLst>
          </p:cNvPr>
          <p:cNvSpPr>
            <a:spLocks noGrp="1"/>
          </p:cNvSpPr>
          <p:nvPr>
            <p:ph idx="1"/>
          </p:nvPr>
        </p:nvSpPr>
        <p:spPr>
          <a:xfrm>
            <a:off x="838200" y="1594883"/>
            <a:ext cx="10515600" cy="4009785"/>
          </a:xfrm>
        </p:spPr>
        <p:txBody>
          <a:bodyPr>
            <a:normAutofit/>
          </a:bodyPr>
          <a:lstStyle/>
          <a:p>
            <a:pPr marL="342900" lvl="0" indent="-342900">
              <a:lnSpc>
                <a:spcPct val="110000"/>
              </a:lnSpc>
              <a:spcAft>
                <a:spcPts val="800"/>
              </a:spcAft>
              <a:buFont typeface="Symbol" panose="05050102010706020507" pitchFamily="18" charset="2"/>
              <a:buChar char=""/>
            </a:pPr>
            <a:r>
              <a:rPr lang="tr-TR" b="1" i="1" u="sng"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İç ve dış paydaşlardan gelen iş birliği istek ve beklentilerini sağlama </a:t>
            </a:r>
            <a:r>
              <a:rPr lang="tr-TR" dirty="0">
                <a:effectLst/>
                <a:latin typeface="Times New Roman" panose="02020603050405020304" pitchFamily="18" charset="0"/>
                <a:ea typeface="Calibri" panose="020F0502020204030204" pitchFamily="34" charset="0"/>
                <a:cs typeface="Times New Roman" panose="02020603050405020304" pitchFamily="18" charset="0"/>
              </a:rPr>
              <a:t>konusunda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akademik kadronun sayı ve yetkinlik </a:t>
            </a:r>
            <a:r>
              <a:rPr lang="tr-TR" dirty="0">
                <a:effectLst/>
                <a:latin typeface="Times New Roman" panose="02020603050405020304" pitchFamily="18" charset="0"/>
                <a:ea typeface="Calibri" panose="020F0502020204030204" pitchFamily="34" charset="0"/>
                <a:cs typeface="Times New Roman" panose="02020603050405020304" pitchFamily="18" charset="0"/>
              </a:rPr>
              <a:t>bakımından değerlendirildiği bir mekanizmanın kurulması ve konuyla ilgili </a:t>
            </a:r>
            <a:r>
              <a:rPr lang="tr-TR"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paydaş beklentilerinin tespitine </a:t>
            </a:r>
            <a:r>
              <a:rPr lang="tr-TR" dirty="0">
                <a:effectLst/>
                <a:latin typeface="Times New Roman" panose="02020603050405020304" pitchFamily="18" charset="0"/>
                <a:ea typeface="Calibri" panose="020F0502020204030204" pitchFamily="34" charset="0"/>
                <a:cs typeface="Times New Roman" panose="02020603050405020304" pitchFamily="18" charset="0"/>
              </a:rPr>
              <a:t>yönelik çalışmalar planlanmalıdır.</a:t>
            </a:r>
          </a:p>
          <a:p>
            <a:endParaRPr lang="tr-TR" dirty="0">
              <a:latin typeface="Times New Roman" panose="02020603050405020304" pitchFamily="18" charset="0"/>
              <a:cs typeface="Times New Roman" panose="02020603050405020304" pitchFamily="18" charset="0"/>
            </a:endParaRPr>
          </a:p>
        </p:txBody>
      </p:sp>
      <p:sp>
        <p:nvSpPr>
          <p:cNvPr id="5" name="Slayt Numarası Yer Tutucusu 1">
            <a:extLst>
              <a:ext uri="{FF2B5EF4-FFF2-40B4-BE49-F238E27FC236}">
                <a16:creationId xmlns:a16="http://schemas.microsoft.com/office/drawing/2014/main" id="{082F89B0-0AD2-1CE2-51FD-6E5D7BCAA4D3}"/>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21</a:t>
            </a:fld>
            <a:endParaRPr lang="tr-TR" sz="1800" dirty="0">
              <a:latin typeface="Times New Roman" panose="02020603050405020304" pitchFamily="18" charset="0"/>
              <a:cs typeface="Times New Roman" panose="02020603050405020304" pitchFamily="18" charset="0"/>
            </a:endParaRPr>
          </a:p>
        </p:txBody>
      </p:sp>
      <p:pic>
        <p:nvPicPr>
          <p:cNvPr id="6" name="Picture 2" descr="Yalova Üniversitesi Logo | Retail logos, Yalova, Logo design">
            <a:extLst>
              <a:ext uri="{FF2B5EF4-FFF2-40B4-BE49-F238E27FC236}">
                <a16:creationId xmlns:a16="http://schemas.microsoft.com/office/drawing/2014/main" id="{9AA852AE-2625-EF2E-0BDD-4417F10514EA}"/>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043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Düz Ok Bağlayıcısı 27"/>
          <p:cNvCxnSpPr/>
          <p:nvPr/>
        </p:nvCxnSpPr>
        <p:spPr>
          <a:xfrm flipV="1">
            <a:off x="10820400" y="1322399"/>
            <a:ext cx="0" cy="4838483"/>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63" name="Düz Ok Bağlayıcısı 62"/>
          <p:cNvCxnSpPr/>
          <p:nvPr/>
        </p:nvCxnSpPr>
        <p:spPr>
          <a:xfrm flipH="1">
            <a:off x="10110678" y="2549636"/>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58" name="Düz Ok Bağlayıcısı 57"/>
          <p:cNvCxnSpPr/>
          <p:nvPr/>
        </p:nvCxnSpPr>
        <p:spPr>
          <a:xfrm flipH="1">
            <a:off x="6473228" y="6160881"/>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57" name="Düz Ok Bağlayıcısı 56"/>
          <p:cNvCxnSpPr/>
          <p:nvPr/>
        </p:nvCxnSpPr>
        <p:spPr>
          <a:xfrm flipH="1">
            <a:off x="6473228" y="5382845"/>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56" name="Düz Ok Bağlayıcısı 55"/>
          <p:cNvCxnSpPr/>
          <p:nvPr/>
        </p:nvCxnSpPr>
        <p:spPr>
          <a:xfrm flipH="1">
            <a:off x="6473228" y="4550981"/>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55" name="Düz Ok Bağlayıcısı 54"/>
          <p:cNvCxnSpPr/>
          <p:nvPr/>
        </p:nvCxnSpPr>
        <p:spPr>
          <a:xfrm flipH="1">
            <a:off x="6473228" y="3814263"/>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35" name="Düz Ok Bağlayıcısı 34"/>
          <p:cNvCxnSpPr/>
          <p:nvPr/>
        </p:nvCxnSpPr>
        <p:spPr>
          <a:xfrm flipV="1">
            <a:off x="2551405" y="3296093"/>
            <a:ext cx="817" cy="2864789"/>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53" name="Düz Ok Bağlayıcısı 52"/>
          <p:cNvCxnSpPr/>
          <p:nvPr/>
        </p:nvCxnSpPr>
        <p:spPr>
          <a:xfrm flipH="1">
            <a:off x="10110678" y="6160881"/>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52" name="Düz Ok Bağlayıcısı 51"/>
          <p:cNvCxnSpPr/>
          <p:nvPr/>
        </p:nvCxnSpPr>
        <p:spPr>
          <a:xfrm flipH="1">
            <a:off x="10110678" y="5415450"/>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51" name="Düz Ok Bağlayıcısı 50"/>
          <p:cNvCxnSpPr/>
          <p:nvPr/>
        </p:nvCxnSpPr>
        <p:spPr>
          <a:xfrm flipH="1">
            <a:off x="10110678" y="4588316"/>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50" name="Düz Ok Bağlayıcısı 49"/>
          <p:cNvCxnSpPr/>
          <p:nvPr/>
        </p:nvCxnSpPr>
        <p:spPr>
          <a:xfrm flipH="1">
            <a:off x="10110678" y="3792986"/>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1" name="Düz Ok Bağlayıcısı 40"/>
          <p:cNvCxnSpPr/>
          <p:nvPr/>
        </p:nvCxnSpPr>
        <p:spPr>
          <a:xfrm flipH="1">
            <a:off x="2570793" y="4550981"/>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2" name="Düz Ok Bağlayıcısı 41"/>
          <p:cNvCxnSpPr/>
          <p:nvPr/>
        </p:nvCxnSpPr>
        <p:spPr>
          <a:xfrm flipH="1">
            <a:off x="2551405" y="6160881"/>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32" name="Düz Ok Bağlayıcısı 31"/>
          <p:cNvCxnSpPr/>
          <p:nvPr/>
        </p:nvCxnSpPr>
        <p:spPr>
          <a:xfrm>
            <a:off x="3141779" y="2426847"/>
            <a:ext cx="0" cy="316419"/>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2" name="Başlık 1">
            <a:extLst>
              <a:ext uri="{FF2B5EF4-FFF2-40B4-BE49-F238E27FC236}">
                <a16:creationId xmlns:a16="http://schemas.microsoft.com/office/drawing/2014/main" id="{0D47BD4A-9C83-1F72-D53C-8877D2C2BD47}"/>
              </a:ext>
            </a:extLst>
          </p:cNvPr>
          <p:cNvSpPr>
            <a:spLocks noGrp="1"/>
          </p:cNvSpPr>
          <p:nvPr>
            <p:ph type="title"/>
          </p:nvPr>
        </p:nvSpPr>
        <p:spPr>
          <a:xfrm>
            <a:off x="170121" y="4193632"/>
            <a:ext cx="2030819" cy="1670539"/>
          </a:xfrm>
        </p:spPr>
        <p:txBody>
          <a:bodyPr>
            <a:noAutofit/>
          </a:bodyPr>
          <a:lstStyle/>
          <a:p>
            <a:pPr algn="ctr">
              <a:lnSpc>
                <a:spcPts val="2200"/>
              </a:lnSpc>
            </a:pPr>
            <a:r>
              <a:rPr lang="tr-TR" sz="2400" b="1" dirty="0">
                <a:latin typeface="Times New Roman" panose="02020603050405020304" pitchFamily="18" charset="0"/>
                <a:cs typeface="Times New Roman" panose="02020603050405020304" pitchFamily="18" charset="0"/>
              </a:rPr>
              <a:t>Yalova Üniversitesi Kalite Komisyonu Organizasyon Yapısı</a:t>
            </a:r>
          </a:p>
        </p:txBody>
      </p:sp>
      <p:sp>
        <p:nvSpPr>
          <p:cNvPr id="4" name="Slayt Numarası Yer Tutucusu 1">
            <a:extLst>
              <a:ext uri="{FF2B5EF4-FFF2-40B4-BE49-F238E27FC236}">
                <a16:creationId xmlns:a16="http://schemas.microsoft.com/office/drawing/2014/main" id="{3D7B930D-9B13-6194-68C5-B5AC72C02E2D}"/>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22</a:t>
            </a:fld>
            <a:endParaRPr lang="tr-TR" sz="1800" dirty="0">
              <a:latin typeface="Times New Roman" panose="02020603050405020304" pitchFamily="18" charset="0"/>
              <a:cs typeface="Times New Roman" panose="02020603050405020304" pitchFamily="18" charset="0"/>
            </a:endParaRPr>
          </a:p>
        </p:txBody>
      </p:sp>
      <p:sp>
        <p:nvSpPr>
          <p:cNvPr id="7" name="Dikdörtgen 6"/>
          <p:cNvSpPr/>
          <p:nvPr/>
        </p:nvSpPr>
        <p:spPr>
          <a:xfrm>
            <a:off x="1105785" y="182562"/>
            <a:ext cx="4518837" cy="769441"/>
          </a:xfrm>
          <a:prstGeom prst="rect">
            <a:avLst/>
          </a:prstGeom>
          <a:solidFill>
            <a:schemeClr val="accent1">
              <a:lumMod val="50000"/>
            </a:schemeClr>
          </a:solidFill>
        </p:spPr>
        <p:txBody>
          <a:bodyPr wrap="square">
            <a:spAutoFit/>
          </a:bodyPr>
          <a:lstStyle/>
          <a:p>
            <a:pPr lvl="0" algn="ctr"/>
            <a:r>
              <a:rPr lang="tr-TR" sz="2600" b="1"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Rektör</a:t>
            </a:r>
          </a:p>
          <a:p>
            <a:pPr algn="ctr"/>
            <a:r>
              <a:rPr lang="tr-TR" b="1" dirty="0">
                <a:solidFill>
                  <a:schemeClr val="bg1"/>
                </a:solidFill>
                <a:latin typeface="Times New Roman" panose="02020603050405020304" pitchFamily="18" charset="0"/>
                <a:cs typeface="Times New Roman" panose="02020603050405020304" pitchFamily="18" charset="0"/>
              </a:rPr>
              <a:t>(Kalite Komisyonu Başkanı) </a:t>
            </a:r>
            <a:endParaRPr lang="tr-TR" b="1" dirty="0">
              <a:solidFill>
                <a:schemeClr val="bg1"/>
              </a:solidFill>
            </a:endParaRPr>
          </a:p>
        </p:txBody>
      </p:sp>
      <p:cxnSp>
        <p:nvCxnSpPr>
          <p:cNvPr id="16" name="Düz Ok Bağlayıcısı 15"/>
          <p:cNvCxnSpPr/>
          <p:nvPr/>
        </p:nvCxnSpPr>
        <p:spPr>
          <a:xfrm>
            <a:off x="3156435" y="1806972"/>
            <a:ext cx="0" cy="316419"/>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9" name="Dikdörtgen 8"/>
          <p:cNvSpPr/>
          <p:nvPr/>
        </p:nvSpPr>
        <p:spPr>
          <a:xfrm>
            <a:off x="1789231" y="1974258"/>
            <a:ext cx="2869223" cy="430887"/>
          </a:xfrm>
          <a:prstGeom prst="rect">
            <a:avLst/>
          </a:prstGeom>
          <a:solidFill>
            <a:schemeClr val="accent1">
              <a:lumMod val="50000"/>
            </a:schemeClr>
          </a:solidFill>
        </p:spPr>
        <p:txBody>
          <a:bodyPr wrap="square">
            <a:spAutoFit/>
          </a:bodyPr>
          <a:lstStyle/>
          <a:p>
            <a:pPr algn="ctr"/>
            <a:r>
              <a:rPr lang="tr-TR" sz="2200" dirty="0">
                <a:solidFill>
                  <a:schemeClr val="bg1"/>
                </a:solidFill>
                <a:latin typeface="Times New Roman" panose="02020603050405020304" pitchFamily="18" charset="0"/>
                <a:cs typeface="Times New Roman" panose="02020603050405020304" pitchFamily="18" charset="0"/>
              </a:rPr>
              <a:t>Kalite Komisyonu </a:t>
            </a:r>
            <a:endParaRPr lang="tr-TR" sz="2200" dirty="0">
              <a:solidFill>
                <a:schemeClr val="bg1"/>
              </a:solidFill>
            </a:endParaRPr>
          </a:p>
        </p:txBody>
      </p:sp>
      <p:sp>
        <p:nvSpPr>
          <p:cNvPr id="21" name="Dikdörtgen 20"/>
          <p:cNvSpPr/>
          <p:nvPr/>
        </p:nvSpPr>
        <p:spPr>
          <a:xfrm>
            <a:off x="8552457" y="716748"/>
            <a:ext cx="2869223" cy="1200329"/>
          </a:xfrm>
          <a:prstGeom prst="rect">
            <a:avLst/>
          </a:prstGeom>
          <a:solidFill>
            <a:schemeClr val="accent1">
              <a:lumMod val="50000"/>
            </a:schemeClr>
          </a:solidFill>
        </p:spPr>
        <p:txBody>
          <a:bodyPr wrap="square">
            <a:spAutoFit/>
          </a:bodyPr>
          <a:lstStyle/>
          <a:p>
            <a:pPr algn="ctr"/>
            <a:r>
              <a:rPr lang="tr-TR" sz="2400" dirty="0">
                <a:solidFill>
                  <a:schemeClr val="bg1"/>
                </a:solidFill>
                <a:latin typeface="Times New Roman" panose="02020603050405020304" pitchFamily="18" charset="0"/>
                <a:cs typeface="Times New Roman" panose="02020603050405020304" pitchFamily="18" charset="0"/>
              </a:rPr>
              <a:t>Kalite Koordinatörlüğü</a:t>
            </a:r>
          </a:p>
          <a:p>
            <a:pPr algn="ctr"/>
            <a:r>
              <a:rPr lang="tr-TR" sz="2400" dirty="0">
                <a:solidFill>
                  <a:schemeClr val="bg1"/>
                </a:solidFill>
                <a:latin typeface="Times New Roman" panose="02020603050405020304" pitchFamily="18" charset="0"/>
                <a:cs typeface="Times New Roman" panose="02020603050405020304" pitchFamily="18" charset="0"/>
              </a:rPr>
              <a:t>Kalite Koordinatörü </a:t>
            </a:r>
            <a:endParaRPr lang="tr-TR" sz="2400" dirty="0">
              <a:solidFill>
                <a:schemeClr val="bg1"/>
              </a:solidFill>
            </a:endParaRPr>
          </a:p>
        </p:txBody>
      </p:sp>
      <p:sp>
        <p:nvSpPr>
          <p:cNvPr id="22" name="Dikdörtgen 21"/>
          <p:cNvSpPr/>
          <p:nvPr/>
        </p:nvSpPr>
        <p:spPr>
          <a:xfrm>
            <a:off x="1538651" y="2585056"/>
            <a:ext cx="3200401" cy="769441"/>
          </a:xfrm>
          <a:prstGeom prst="rect">
            <a:avLst/>
          </a:prstGeom>
          <a:solidFill>
            <a:schemeClr val="accent1">
              <a:lumMod val="50000"/>
            </a:schemeClr>
          </a:solidFill>
        </p:spPr>
        <p:txBody>
          <a:bodyPr wrap="square">
            <a:spAutoFit/>
          </a:bodyPr>
          <a:lstStyle/>
          <a:p>
            <a:pPr lvl="0" algn="ctr"/>
            <a:r>
              <a:rPr lang="tr-TR" sz="2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Akademik Birim Kalite Koordinatörü</a:t>
            </a:r>
            <a:r>
              <a:rPr lang="tr-TR" sz="2200" dirty="0">
                <a:solidFill>
                  <a:schemeClr val="bg1"/>
                </a:solidFill>
                <a:latin typeface="Times New Roman" panose="02020603050405020304" pitchFamily="18" charset="0"/>
                <a:cs typeface="Times New Roman" panose="02020603050405020304" pitchFamily="18" charset="0"/>
              </a:rPr>
              <a:t> </a:t>
            </a:r>
            <a:endParaRPr lang="tr-TR" sz="2200" dirty="0">
              <a:solidFill>
                <a:schemeClr val="bg1"/>
              </a:solidFill>
            </a:endParaRPr>
          </a:p>
        </p:txBody>
      </p:sp>
      <p:sp>
        <p:nvSpPr>
          <p:cNvPr id="23" name="Dikdörtgen 22"/>
          <p:cNvSpPr/>
          <p:nvPr/>
        </p:nvSpPr>
        <p:spPr>
          <a:xfrm>
            <a:off x="3261944" y="3439043"/>
            <a:ext cx="3340875" cy="646331"/>
          </a:xfrm>
          <a:prstGeom prst="rect">
            <a:avLst/>
          </a:prstGeom>
          <a:solidFill>
            <a:schemeClr val="accent1">
              <a:lumMod val="50000"/>
            </a:schemeClr>
          </a:solidFill>
        </p:spPr>
        <p:txBody>
          <a:bodyPr wrap="square">
            <a:spAutoFit/>
          </a:bodyPr>
          <a:lstStyle/>
          <a:p>
            <a:pPr algn="ctr"/>
            <a:r>
              <a:rPr lang="tr-TR" dirty="0">
                <a:solidFill>
                  <a:schemeClr val="bg1"/>
                </a:solidFill>
                <a:latin typeface="Times New Roman" panose="02020603050405020304" pitchFamily="18" charset="0"/>
                <a:cs typeface="Times New Roman" panose="02020603050405020304" pitchFamily="18" charset="0"/>
              </a:rPr>
              <a:t>Birim Kalite Komisyonu</a:t>
            </a:r>
          </a:p>
          <a:p>
            <a:pPr algn="ctr"/>
            <a:r>
              <a:rPr lang="tr-TR" dirty="0">
                <a:solidFill>
                  <a:schemeClr val="bg1"/>
                </a:solidFill>
                <a:latin typeface="Times New Roman" panose="02020603050405020304" pitchFamily="18" charset="0"/>
                <a:cs typeface="Times New Roman" panose="02020603050405020304" pitchFamily="18" charset="0"/>
              </a:rPr>
              <a:t>(Liderlik, Yönetişim ve Kalite)</a:t>
            </a:r>
          </a:p>
        </p:txBody>
      </p:sp>
      <p:sp>
        <p:nvSpPr>
          <p:cNvPr id="24" name="Dikdörtgen 23"/>
          <p:cNvSpPr/>
          <p:nvPr/>
        </p:nvSpPr>
        <p:spPr>
          <a:xfrm>
            <a:off x="3261944" y="4244299"/>
            <a:ext cx="3340876" cy="646331"/>
          </a:xfrm>
          <a:prstGeom prst="rect">
            <a:avLst/>
          </a:prstGeom>
          <a:solidFill>
            <a:schemeClr val="accent1">
              <a:lumMod val="50000"/>
            </a:schemeClr>
          </a:solidFill>
        </p:spPr>
        <p:txBody>
          <a:bodyPr wrap="square">
            <a:spAutoFit/>
          </a:bodyPr>
          <a:lstStyle/>
          <a:p>
            <a:pPr algn="ctr"/>
            <a:r>
              <a:rPr lang="tr-TR" dirty="0">
                <a:solidFill>
                  <a:schemeClr val="bg1"/>
                </a:solidFill>
                <a:latin typeface="Times New Roman" panose="02020603050405020304" pitchFamily="18" charset="0"/>
                <a:cs typeface="Times New Roman" panose="02020603050405020304" pitchFamily="18" charset="0"/>
              </a:rPr>
              <a:t>Birim Kalite Komisyonu</a:t>
            </a:r>
          </a:p>
          <a:p>
            <a:pPr algn="ctr"/>
            <a:r>
              <a:rPr lang="tr-TR" dirty="0">
                <a:solidFill>
                  <a:schemeClr val="bg1"/>
                </a:solidFill>
                <a:latin typeface="Times New Roman" panose="02020603050405020304" pitchFamily="18" charset="0"/>
                <a:cs typeface="Times New Roman" panose="02020603050405020304" pitchFamily="18" charset="0"/>
              </a:rPr>
              <a:t>(Eğitim ve Öğretim)</a:t>
            </a:r>
          </a:p>
        </p:txBody>
      </p:sp>
      <p:sp>
        <p:nvSpPr>
          <p:cNvPr id="25" name="Dikdörtgen 24"/>
          <p:cNvSpPr/>
          <p:nvPr/>
        </p:nvSpPr>
        <p:spPr>
          <a:xfrm>
            <a:off x="3242893" y="5028902"/>
            <a:ext cx="3359927" cy="646331"/>
          </a:xfrm>
          <a:prstGeom prst="rect">
            <a:avLst/>
          </a:prstGeom>
          <a:solidFill>
            <a:schemeClr val="accent1">
              <a:lumMod val="50000"/>
            </a:schemeClr>
          </a:solidFill>
        </p:spPr>
        <p:txBody>
          <a:bodyPr wrap="square">
            <a:spAutoFit/>
          </a:bodyPr>
          <a:lstStyle/>
          <a:p>
            <a:pPr algn="ctr"/>
            <a:r>
              <a:rPr lang="tr-TR" dirty="0">
                <a:solidFill>
                  <a:schemeClr val="bg1"/>
                </a:solidFill>
                <a:latin typeface="Times New Roman" panose="02020603050405020304" pitchFamily="18" charset="0"/>
                <a:cs typeface="Times New Roman" panose="02020603050405020304" pitchFamily="18" charset="0"/>
              </a:rPr>
              <a:t>Birim Kalite Komisyonu</a:t>
            </a:r>
          </a:p>
          <a:p>
            <a:pPr algn="ctr"/>
            <a:r>
              <a:rPr lang="tr-TR" dirty="0">
                <a:solidFill>
                  <a:schemeClr val="bg1"/>
                </a:solidFill>
                <a:latin typeface="Times New Roman" panose="02020603050405020304" pitchFamily="18" charset="0"/>
                <a:cs typeface="Times New Roman" panose="02020603050405020304" pitchFamily="18" charset="0"/>
              </a:rPr>
              <a:t>(Araştırma ve Geliştirme)</a:t>
            </a:r>
          </a:p>
        </p:txBody>
      </p:sp>
      <p:sp>
        <p:nvSpPr>
          <p:cNvPr id="26" name="Dikdörtgen 25"/>
          <p:cNvSpPr/>
          <p:nvPr/>
        </p:nvSpPr>
        <p:spPr>
          <a:xfrm>
            <a:off x="3223844" y="5806938"/>
            <a:ext cx="3378976" cy="646331"/>
          </a:xfrm>
          <a:prstGeom prst="rect">
            <a:avLst/>
          </a:prstGeom>
          <a:solidFill>
            <a:schemeClr val="accent1">
              <a:lumMod val="50000"/>
            </a:schemeClr>
          </a:solidFill>
        </p:spPr>
        <p:txBody>
          <a:bodyPr wrap="square">
            <a:spAutoFit/>
          </a:bodyPr>
          <a:lstStyle/>
          <a:p>
            <a:pPr algn="ctr"/>
            <a:r>
              <a:rPr lang="tr-TR" dirty="0">
                <a:solidFill>
                  <a:schemeClr val="bg1"/>
                </a:solidFill>
                <a:latin typeface="Times New Roman" panose="02020603050405020304" pitchFamily="18" charset="0"/>
                <a:cs typeface="Times New Roman" panose="02020603050405020304" pitchFamily="18" charset="0"/>
              </a:rPr>
              <a:t>Birim Kalite Komisyonu</a:t>
            </a:r>
          </a:p>
          <a:p>
            <a:pPr algn="ctr"/>
            <a:r>
              <a:rPr lang="tr-TR" dirty="0">
                <a:solidFill>
                  <a:schemeClr val="bg1"/>
                </a:solidFill>
                <a:latin typeface="Times New Roman" panose="02020603050405020304" pitchFamily="18" charset="0"/>
                <a:cs typeface="Times New Roman" panose="02020603050405020304" pitchFamily="18" charset="0"/>
              </a:rPr>
              <a:t>(Toplumsal Katkı)</a:t>
            </a:r>
          </a:p>
        </p:txBody>
      </p:sp>
      <p:sp>
        <p:nvSpPr>
          <p:cNvPr id="8" name="Dikdörtgen 7"/>
          <p:cNvSpPr/>
          <p:nvPr/>
        </p:nvSpPr>
        <p:spPr>
          <a:xfrm>
            <a:off x="1556235" y="1164189"/>
            <a:ext cx="3200400" cy="707886"/>
          </a:xfrm>
          <a:prstGeom prst="rect">
            <a:avLst/>
          </a:prstGeom>
          <a:solidFill>
            <a:schemeClr val="accent1">
              <a:lumMod val="50000"/>
            </a:schemeClr>
          </a:solidFill>
        </p:spPr>
        <p:txBody>
          <a:bodyPr wrap="square">
            <a:spAutoFit/>
          </a:bodyPr>
          <a:lstStyle/>
          <a:p>
            <a:pPr lvl="0" algn="ctr"/>
            <a:r>
              <a:rPr lang="tr-TR" sz="2200" dirty="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Rektör Yardımcısı</a:t>
            </a:r>
          </a:p>
          <a:p>
            <a:pPr algn="ctr"/>
            <a:r>
              <a:rPr lang="tr-TR" dirty="0">
                <a:solidFill>
                  <a:schemeClr val="bg1"/>
                </a:solidFill>
                <a:latin typeface="Times New Roman" panose="02020603050405020304" pitchFamily="18" charset="0"/>
                <a:cs typeface="Times New Roman" panose="02020603050405020304" pitchFamily="18" charset="0"/>
              </a:rPr>
              <a:t>(Kalite </a:t>
            </a:r>
            <a:r>
              <a:rPr lang="tr-TR" dirty="0" err="1">
                <a:solidFill>
                  <a:schemeClr val="bg1"/>
                </a:solidFill>
                <a:latin typeface="Times New Roman" panose="02020603050405020304" pitchFamily="18" charset="0"/>
                <a:cs typeface="Times New Roman" panose="02020603050405020304" pitchFamily="18" charset="0"/>
              </a:rPr>
              <a:t>Koord</a:t>
            </a:r>
            <a:r>
              <a:rPr lang="tr-TR" dirty="0">
                <a:solidFill>
                  <a:schemeClr val="bg1"/>
                </a:solidFill>
                <a:latin typeface="Times New Roman" panose="02020603050405020304" pitchFamily="18" charset="0"/>
                <a:cs typeface="Times New Roman" panose="02020603050405020304" pitchFamily="18" charset="0"/>
              </a:rPr>
              <a:t>. Sorumlu) </a:t>
            </a:r>
            <a:endParaRPr lang="tr-TR" dirty="0">
              <a:solidFill>
                <a:schemeClr val="bg1"/>
              </a:solidFill>
            </a:endParaRPr>
          </a:p>
        </p:txBody>
      </p:sp>
      <p:sp>
        <p:nvSpPr>
          <p:cNvPr id="34" name="Dikdörtgen 33"/>
          <p:cNvSpPr/>
          <p:nvPr/>
        </p:nvSpPr>
        <p:spPr>
          <a:xfrm>
            <a:off x="6959665" y="3439043"/>
            <a:ext cx="3340057" cy="646331"/>
          </a:xfrm>
          <a:prstGeom prst="rect">
            <a:avLst/>
          </a:prstGeom>
          <a:solidFill>
            <a:schemeClr val="accent1">
              <a:lumMod val="50000"/>
            </a:schemeClr>
          </a:solidFill>
        </p:spPr>
        <p:txBody>
          <a:bodyPr wrap="square">
            <a:spAutoFit/>
          </a:bodyPr>
          <a:lstStyle/>
          <a:p>
            <a:pPr algn="ctr"/>
            <a:r>
              <a:rPr lang="tr-TR" dirty="0">
                <a:solidFill>
                  <a:schemeClr val="bg1"/>
                </a:solidFill>
                <a:latin typeface="Times New Roman" panose="02020603050405020304" pitchFamily="18" charset="0"/>
                <a:cs typeface="Times New Roman" panose="02020603050405020304" pitchFamily="18" charset="0"/>
              </a:rPr>
              <a:t>Kalite Komisyonu Destek Ekibi</a:t>
            </a:r>
          </a:p>
          <a:p>
            <a:pPr algn="ctr"/>
            <a:r>
              <a:rPr lang="tr-TR" dirty="0">
                <a:solidFill>
                  <a:schemeClr val="bg1"/>
                </a:solidFill>
                <a:latin typeface="Times New Roman" panose="02020603050405020304" pitchFamily="18" charset="0"/>
                <a:cs typeface="Times New Roman" panose="02020603050405020304" pitchFamily="18" charset="0"/>
              </a:rPr>
              <a:t>(Liderlik, Yönetişim ve Kalite)</a:t>
            </a:r>
          </a:p>
        </p:txBody>
      </p:sp>
      <p:cxnSp>
        <p:nvCxnSpPr>
          <p:cNvPr id="37" name="Düz Ok Bağlayıcısı 36"/>
          <p:cNvCxnSpPr/>
          <p:nvPr/>
        </p:nvCxnSpPr>
        <p:spPr>
          <a:xfrm flipH="1">
            <a:off x="2552222" y="3798181"/>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43" name="Düz Ok Bağlayıcısı 42"/>
          <p:cNvCxnSpPr/>
          <p:nvPr/>
        </p:nvCxnSpPr>
        <p:spPr>
          <a:xfrm flipH="1">
            <a:off x="2533171" y="5382845"/>
            <a:ext cx="709722"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46" name="Dikdörtgen 45"/>
          <p:cNvSpPr/>
          <p:nvPr/>
        </p:nvSpPr>
        <p:spPr>
          <a:xfrm>
            <a:off x="6959665" y="4244299"/>
            <a:ext cx="3340053" cy="646331"/>
          </a:xfrm>
          <a:prstGeom prst="rect">
            <a:avLst/>
          </a:prstGeom>
          <a:solidFill>
            <a:schemeClr val="accent1">
              <a:lumMod val="50000"/>
            </a:schemeClr>
          </a:solidFill>
        </p:spPr>
        <p:txBody>
          <a:bodyPr wrap="square">
            <a:spAutoFit/>
          </a:bodyPr>
          <a:lstStyle/>
          <a:p>
            <a:pPr algn="ctr"/>
            <a:r>
              <a:rPr lang="tr-TR" dirty="0">
                <a:solidFill>
                  <a:schemeClr val="bg1"/>
                </a:solidFill>
                <a:latin typeface="Times New Roman" panose="02020603050405020304" pitchFamily="18" charset="0"/>
                <a:cs typeface="Times New Roman" panose="02020603050405020304" pitchFamily="18" charset="0"/>
              </a:rPr>
              <a:t>Kalite Komisyonu Destek Ekibi</a:t>
            </a:r>
          </a:p>
          <a:p>
            <a:pPr algn="ctr"/>
            <a:r>
              <a:rPr lang="tr-TR" dirty="0">
                <a:solidFill>
                  <a:schemeClr val="bg1"/>
                </a:solidFill>
                <a:latin typeface="Times New Roman" panose="02020603050405020304" pitchFamily="18" charset="0"/>
                <a:cs typeface="Times New Roman" panose="02020603050405020304" pitchFamily="18" charset="0"/>
              </a:rPr>
              <a:t>(Eğitim ve Öğretim)</a:t>
            </a:r>
          </a:p>
        </p:txBody>
      </p:sp>
      <p:sp>
        <p:nvSpPr>
          <p:cNvPr id="47" name="Dikdörtgen 46"/>
          <p:cNvSpPr/>
          <p:nvPr/>
        </p:nvSpPr>
        <p:spPr>
          <a:xfrm>
            <a:off x="6959665" y="5028902"/>
            <a:ext cx="3340051" cy="646331"/>
          </a:xfrm>
          <a:prstGeom prst="rect">
            <a:avLst/>
          </a:prstGeom>
          <a:solidFill>
            <a:schemeClr val="accent1">
              <a:lumMod val="50000"/>
            </a:schemeClr>
          </a:solidFill>
        </p:spPr>
        <p:txBody>
          <a:bodyPr wrap="square">
            <a:spAutoFit/>
          </a:bodyPr>
          <a:lstStyle/>
          <a:p>
            <a:pPr algn="ctr"/>
            <a:r>
              <a:rPr lang="tr-TR" dirty="0">
                <a:solidFill>
                  <a:schemeClr val="bg1"/>
                </a:solidFill>
                <a:latin typeface="Times New Roman" panose="02020603050405020304" pitchFamily="18" charset="0"/>
                <a:cs typeface="Times New Roman" panose="02020603050405020304" pitchFamily="18" charset="0"/>
              </a:rPr>
              <a:t>Kalite Komisyonu Destek Ekibi</a:t>
            </a:r>
          </a:p>
          <a:p>
            <a:pPr algn="ctr"/>
            <a:r>
              <a:rPr lang="tr-TR" dirty="0">
                <a:solidFill>
                  <a:schemeClr val="bg1"/>
                </a:solidFill>
                <a:latin typeface="Times New Roman" panose="02020603050405020304" pitchFamily="18" charset="0"/>
                <a:cs typeface="Times New Roman" panose="02020603050405020304" pitchFamily="18" charset="0"/>
              </a:rPr>
              <a:t>(Araştırma ve Geliştirme)</a:t>
            </a:r>
          </a:p>
        </p:txBody>
      </p:sp>
      <p:sp>
        <p:nvSpPr>
          <p:cNvPr id="48" name="Dikdörtgen 47"/>
          <p:cNvSpPr/>
          <p:nvPr/>
        </p:nvSpPr>
        <p:spPr>
          <a:xfrm>
            <a:off x="6959665" y="5806938"/>
            <a:ext cx="3340049" cy="646331"/>
          </a:xfrm>
          <a:prstGeom prst="rect">
            <a:avLst/>
          </a:prstGeom>
          <a:solidFill>
            <a:schemeClr val="accent1">
              <a:lumMod val="50000"/>
            </a:schemeClr>
          </a:solidFill>
        </p:spPr>
        <p:txBody>
          <a:bodyPr wrap="square">
            <a:spAutoFit/>
          </a:bodyPr>
          <a:lstStyle/>
          <a:p>
            <a:pPr algn="ctr"/>
            <a:r>
              <a:rPr lang="tr-TR" dirty="0">
                <a:solidFill>
                  <a:schemeClr val="bg1"/>
                </a:solidFill>
                <a:latin typeface="Times New Roman" panose="02020603050405020304" pitchFamily="18" charset="0"/>
                <a:cs typeface="Times New Roman" panose="02020603050405020304" pitchFamily="18" charset="0"/>
              </a:rPr>
              <a:t>Kalite Komisyonu Destek Ekibi</a:t>
            </a:r>
          </a:p>
          <a:p>
            <a:pPr algn="ctr"/>
            <a:r>
              <a:rPr lang="tr-TR" dirty="0">
                <a:solidFill>
                  <a:schemeClr val="bg1"/>
                </a:solidFill>
                <a:latin typeface="Times New Roman" panose="02020603050405020304" pitchFamily="18" charset="0"/>
                <a:cs typeface="Times New Roman" panose="02020603050405020304" pitchFamily="18" charset="0"/>
              </a:rPr>
              <a:t>(Toplumsal Katkı)</a:t>
            </a:r>
          </a:p>
        </p:txBody>
      </p:sp>
      <p:sp>
        <p:nvSpPr>
          <p:cNvPr id="62" name="Dikdörtgen 61"/>
          <p:cNvSpPr/>
          <p:nvPr/>
        </p:nvSpPr>
        <p:spPr>
          <a:xfrm>
            <a:off x="8171358" y="2318804"/>
            <a:ext cx="2264735" cy="430887"/>
          </a:xfrm>
          <a:prstGeom prst="rect">
            <a:avLst/>
          </a:prstGeom>
          <a:solidFill>
            <a:schemeClr val="accent1">
              <a:lumMod val="50000"/>
            </a:schemeClr>
          </a:solidFill>
        </p:spPr>
        <p:txBody>
          <a:bodyPr wrap="square">
            <a:spAutoFit/>
          </a:bodyPr>
          <a:lstStyle/>
          <a:p>
            <a:pPr algn="ctr"/>
            <a:r>
              <a:rPr lang="tr-TR" sz="2200" dirty="0">
                <a:solidFill>
                  <a:schemeClr val="bg1"/>
                </a:solidFill>
                <a:latin typeface="Times New Roman" panose="02020603050405020304" pitchFamily="18" charset="0"/>
                <a:cs typeface="Times New Roman" panose="02020603050405020304" pitchFamily="18" charset="0"/>
              </a:rPr>
              <a:t>İdari Personel</a:t>
            </a:r>
            <a:endParaRPr lang="tr-TR" sz="2200" dirty="0">
              <a:solidFill>
                <a:schemeClr val="bg1"/>
              </a:solidFill>
            </a:endParaRPr>
          </a:p>
        </p:txBody>
      </p:sp>
      <p:cxnSp>
        <p:nvCxnSpPr>
          <p:cNvPr id="70" name="Düz Ok Bağlayıcısı 69"/>
          <p:cNvCxnSpPr>
            <a:cxnSpLocks/>
          </p:cNvCxnSpPr>
          <p:nvPr/>
        </p:nvCxnSpPr>
        <p:spPr>
          <a:xfrm flipH="1">
            <a:off x="4739052" y="1475154"/>
            <a:ext cx="3813405" cy="0"/>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cxnSp>
        <p:nvCxnSpPr>
          <p:cNvPr id="13" name="Düz Ok Bağlayıcısı 12">
            <a:extLst>
              <a:ext uri="{FF2B5EF4-FFF2-40B4-BE49-F238E27FC236}">
                <a16:creationId xmlns:a16="http://schemas.microsoft.com/office/drawing/2014/main" id="{B86DB8DB-A952-E384-376E-5BD63E02A8EB}"/>
              </a:ext>
            </a:extLst>
          </p:cNvPr>
          <p:cNvCxnSpPr>
            <a:cxnSpLocks/>
            <a:endCxn id="8" idx="0"/>
          </p:cNvCxnSpPr>
          <p:nvPr/>
        </p:nvCxnSpPr>
        <p:spPr>
          <a:xfrm>
            <a:off x="3156435" y="982781"/>
            <a:ext cx="0" cy="181408"/>
          </a:xfrm>
          <a:prstGeom prst="straightConnector1">
            <a:avLst/>
          </a:prstGeom>
          <a:ln w="38100">
            <a:solidFill>
              <a:srgbClr val="FF0000"/>
            </a:solidFill>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0733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79DFE4-9033-5648-F36F-604FE9546E03}"/>
              </a:ext>
            </a:extLst>
          </p:cNvPr>
          <p:cNvSpPr>
            <a:spLocks noGrp="1"/>
          </p:cNvSpPr>
          <p:nvPr>
            <p:ph type="title"/>
          </p:nvPr>
        </p:nvSpPr>
        <p:spPr>
          <a:xfrm>
            <a:off x="783804" y="2743201"/>
            <a:ext cx="10515600" cy="861238"/>
          </a:xfrm>
          <a:solidFill>
            <a:schemeClr val="accent1">
              <a:lumMod val="50000"/>
            </a:schemeClr>
          </a:solidFill>
        </p:spPr>
        <p:txBody>
          <a:bodyPr>
            <a:normAutofit/>
          </a:bodyPr>
          <a:lstStyle/>
          <a:p>
            <a:pPr algn="ctr"/>
            <a:r>
              <a:rPr lang="tr-TR" sz="5400" dirty="0">
                <a:solidFill>
                  <a:schemeClr val="bg1"/>
                </a:solidFill>
                <a:latin typeface="Times New Roman" panose="02020603050405020304" pitchFamily="18" charset="0"/>
                <a:cs typeface="Times New Roman" panose="02020603050405020304" pitchFamily="18" charset="0"/>
              </a:rPr>
              <a:t>Birim Kalite Komisyonu</a:t>
            </a:r>
          </a:p>
        </p:txBody>
      </p:sp>
      <p:sp>
        <p:nvSpPr>
          <p:cNvPr id="5" name="Slayt Numarası Yer Tutucusu 1">
            <a:extLst>
              <a:ext uri="{FF2B5EF4-FFF2-40B4-BE49-F238E27FC236}">
                <a16:creationId xmlns:a16="http://schemas.microsoft.com/office/drawing/2014/main" id="{E212D6FD-1191-0911-BD28-276C236CA776}"/>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23</a:t>
            </a:fld>
            <a:endParaRPr lang="tr-TR" sz="1800" dirty="0">
              <a:latin typeface="Times New Roman" panose="02020603050405020304" pitchFamily="18" charset="0"/>
              <a:cs typeface="Times New Roman" panose="02020603050405020304" pitchFamily="18" charset="0"/>
            </a:endParaRPr>
          </a:p>
        </p:txBody>
      </p:sp>
      <p:pic>
        <p:nvPicPr>
          <p:cNvPr id="4" name="Picture 2" descr="Yalova Üniversitesi Logo | Retail logos, Yalova, Logo design">
            <a:extLst>
              <a:ext uri="{FF2B5EF4-FFF2-40B4-BE49-F238E27FC236}">
                <a16:creationId xmlns:a16="http://schemas.microsoft.com/office/drawing/2014/main" id="{FFD7ED69-5817-5AE2-0798-DCDD31154F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44697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179DFE4-9033-5648-F36F-604FE9546E03}"/>
              </a:ext>
            </a:extLst>
          </p:cNvPr>
          <p:cNvSpPr>
            <a:spLocks noGrp="1"/>
          </p:cNvSpPr>
          <p:nvPr>
            <p:ph type="title"/>
          </p:nvPr>
        </p:nvSpPr>
        <p:spPr>
          <a:xfrm>
            <a:off x="838200" y="563526"/>
            <a:ext cx="10515600" cy="861238"/>
          </a:xfrm>
          <a:solidFill>
            <a:schemeClr val="accent1">
              <a:lumMod val="50000"/>
            </a:schemeClr>
          </a:solidFill>
        </p:spPr>
        <p:txBody>
          <a:bodyPr/>
          <a:lstStyle/>
          <a:p>
            <a:pPr algn="ctr"/>
            <a:r>
              <a:rPr lang="tr-TR" sz="4400" dirty="0">
                <a:solidFill>
                  <a:schemeClr val="bg1"/>
                </a:solidFill>
                <a:latin typeface="Times New Roman" panose="02020603050405020304" pitchFamily="18" charset="0"/>
                <a:cs typeface="Times New Roman" panose="02020603050405020304" pitchFamily="18" charset="0"/>
              </a:rPr>
              <a:t>Birim Kalite Komisyonu</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5" name="Slayt Numarası Yer Tutucusu 1">
            <a:extLst>
              <a:ext uri="{FF2B5EF4-FFF2-40B4-BE49-F238E27FC236}">
                <a16:creationId xmlns:a16="http://schemas.microsoft.com/office/drawing/2014/main" id="{E212D6FD-1191-0911-BD28-276C236CA776}"/>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24</a:t>
            </a:fld>
            <a:endParaRPr lang="tr-TR" sz="1800" dirty="0">
              <a:latin typeface="Times New Roman" panose="02020603050405020304" pitchFamily="18" charset="0"/>
              <a:cs typeface="Times New Roman" panose="02020603050405020304" pitchFamily="18" charset="0"/>
            </a:endParaRPr>
          </a:p>
        </p:txBody>
      </p:sp>
      <p:pic>
        <p:nvPicPr>
          <p:cNvPr id="4" name="Picture 2" descr="Yalova Üniversitesi Logo | Retail logos, Yalova, Logo design">
            <a:extLst>
              <a:ext uri="{FF2B5EF4-FFF2-40B4-BE49-F238E27FC236}">
                <a16:creationId xmlns:a16="http://schemas.microsoft.com/office/drawing/2014/main" id="{FFD7ED69-5817-5AE2-0798-DCDD31154F6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7" name="İçerik Yer Tutucusu 2">
            <a:extLst>
              <a:ext uri="{FF2B5EF4-FFF2-40B4-BE49-F238E27FC236}">
                <a16:creationId xmlns:a16="http://schemas.microsoft.com/office/drawing/2014/main" id="{338655EF-4CF2-F9DE-D6D4-AA6BE78A6132}"/>
              </a:ext>
            </a:extLst>
          </p:cNvPr>
          <p:cNvSpPr txBox="1">
            <a:spLocks noGrp="1"/>
          </p:cNvSpPr>
          <p:nvPr>
            <p:ph idx="1"/>
          </p:nvPr>
        </p:nvSpPr>
        <p:spPr>
          <a:xfrm>
            <a:off x="499731" y="1796902"/>
            <a:ext cx="11692270" cy="47633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600"/>
              </a:spcBef>
              <a:spcAft>
                <a:spcPts val="600"/>
              </a:spcAft>
            </a:pPr>
            <a:r>
              <a:rPr lang="tr-TR" sz="3200" dirty="0">
                <a:latin typeface="Times New Roman" panose="02020603050405020304" pitchFamily="18" charset="0"/>
                <a:cs typeface="Times New Roman" panose="02020603050405020304" pitchFamily="18" charset="0"/>
              </a:rPr>
              <a:t>Üniversitenin </a:t>
            </a:r>
            <a:r>
              <a:rPr lang="tr-TR"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tüm akademik birimlerinde</a:t>
            </a:r>
            <a:r>
              <a:rPr lang="tr-TR" sz="3200"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yer alan,</a:t>
            </a:r>
          </a:p>
          <a:p>
            <a:pPr>
              <a:lnSpc>
                <a:spcPct val="100000"/>
              </a:lnSpc>
              <a:spcBef>
                <a:spcPts val="600"/>
              </a:spcBef>
              <a:spcAft>
                <a:spcPts val="600"/>
              </a:spcAft>
            </a:pPr>
            <a:r>
              <a:rPr lang="tr-TR" sz="3200" dirty="0">
                <a:latin typeface="Times New Roman" panose="02020603050405020304" pitchFamily="18" charset="0"/>
                <a:cs typeface="Times New Roman" panose="02020603050405020304" pitchFamily="18" charset="0"/>
              </a:rPr>
              <a:t>Kalite çalışmalarında </a:t>
            </a:r>
            <a:r>
              <a:rPr lang="tr-TR"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Kalite Koordinatörlüğü </a:t>
            </a:r>
            <a:r>
              <a:rPr lang="tr-TR" sz="3200" dirty="0">
                <a:latin typeface="Times New Roman" panose="02020603050405020304" pitchFamily="18" charset="0"/>
                <a:cs typeface="Times New Roman" panose="02020603050405020304" pitchFamily="18" charset="0"/>
              </a:rPr>
              <a:t>ve</a:t>
            </a:r>
            <a:r>
              <a:rPr lang="tr-TR" sz="3200" u="sng" dirty="0">
                <a:latin typeface="Times New Roman" panose="02020603050405020304" pitchFamily="18" charset="0"/>
                <a:cs typeface="Times New Roman" panose="02020603050405020304" pitchFamily="18" charset="0"/>
              </a:rPr>
              <a:t> </a:t>
            </a:r>
            <a:r>
              <a:rPr lang="tr-TR"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Strateji Geliştirme Daire Başkanlığı </a:t>
            </a:r>
            <a:r>
              <a:rPr lang="tr-TR" sz="3200" dirty="0">
                <a:latin typeface="Times New Roman" panose="02020603050405020304" pitchFamily="18" charset="0"/>
                <a:cs typeface="Times New Roman" panose="02020603050405020304" pitchFamily="18" charset="0"/>
              </a:rPr>
              <a:t>ile eşgüdümlü çalışan,</a:t>
            </a:r>
          </a:p>
          <a:p>
            <a:pPr>
              <a:lnSpc>
                <a:spcPct val="100000"/>
              </a:lnSpc>
              <a:spcBef>
                <a:spcPts val="600"/>
              </a:spcBef>
              <a:spcAft>
                <a:spcPts val="600"/>
              </a:spcAft>
            </a:pPr>
            <a:r>
              <a:rPr lang="tr-TR" sz="3200" dirty="0">
                <a:latin typeface="Times New Roman" panose="02020603050405020304" pitchFamily="18" charset="0"/>
                <a:cs typeface="Times New Roman" panose="02020603050405020304" pitchFamily="18" charset="0"/>
              </a:rPr>
              <a:t>En az 3 öğretim elemanından oluşan komisyonu ifade etmektedir.</a:t>
            </a:r>
          </a:p>
          <a:p>
            <a:pPr marL="0" indent="0" algn="ctr">
              <a:lnSpc>
                <a:spcPct val="100000"/>
              </a:lnSpc>
              <a:spcBef>
                <a:spcPts val="600"/>
              </a:spcBef>
              <a:spcAft>
                <a:spcPts val="600"/>
              </a:spcAft>
              <a:buNone/>
            </a:pPr>
            <a:r>
              <a:rPr lang="tr-TR" sz="3200" dirty="0">
                <a:latin typeface="Times New Roman" panose="02020603050405020304" pitchFamily="18" charset="0"/>
                <a:cs typeface="Times New Roman" panose="02020603050405020304" pitchFamily="18" charset="0"/>
              </a:rPr>
              <a:t>Komisyonlar </a:t>
            </a:r>
            <a:r>
              <a:rPr lang="tr-TR"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hem</a:t>
            </a:r>
            <a:r>
              <a:rPr lang="tr-TR" sz="3200" dirty="0">
                <a:solidFill>
                  <a:srgbClr val="FF0000"/>
                </a:solidFill>
                <a:latin typeface="Times New Roman" panose="02020603050405020304" pitchFamily="18" charset="0"/>
                <a:cs typeface="Times New Roman" panose="02020603050405020304" pitchFamily="18" charset="0"/>
              </a:rPr>
              <a:t> </a:t>
            </a:r>
            <a:r>
              <a:rPr lang="tr-TR" sz="3200" dirty="0">
                <a:latin typeface="Times New Roman" panose="02020603050405020304" pitchFamily="18" charset="0"/>
                <a:cs typeface="Times New Roman" panose="02020603050405020304" pitchFamily="18" charset="0"/>
              </a:rPr>
              <a:t>Kalite Komisyonu Destek Ekibi </a:t>
            </a:r>
            <a:r>
              <a:rPr lang="tr-TR"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hem de</a:t>
            </a:r>
            <a:r>
              <a:rPr lang="tr-TR" sz="3200" dirty="0">
                <a:latin typeface="Times New Roman" panose="02020603050405020304" pitchFamily="18" charset="0"/>
                <a:cs typeface="Times New Roman" panose="02020603050405020304" pitchFamily="18" charset="0"/>
              </a:rPr>
              <a:t> kendi akademik birimlerindeki diğer komisyonlarla birlikte çalışır.</a:t>
            </a:r>
          </a:p>
          <a:p>
            <a:pPr marL="0" indent="0" algn="ctr">
              <a:lnSpc>
                <a:spcPct val="100000"/>
              </a:lnSpc>
              <a:spcBef>
                <a:spcPts val="600"/>
              </a:spcBef>
              <a:spcAft>
                <a:spcPts val="600"/>
              </a:spcAft>
              <a:buNone/>
            </a:pPr>
            <a:r>
              <a:rPr lang="tr-TR"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Birim Kalite Koordinatörüne karşı sorumludur. </a:t>
            </a:r>
          </a:p>
        </p:txBody>
      </p:sp>
    </p:spTree>
    <p:extLst>
      <p:ext uri="{BB962C8B-B14F-4D97-AF65-F5344CB8AC3E}">
        <p14:creationId xmlns:p14="http://schemas.microsoft.com/office/powerpoint/2010/main" val="42351925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41617CBF-E7A0-F0A7-B711-2AD42F5B3A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F5701D30-5D32-F4C3-1EE3-AE1EC16B6EC4}"/>
              </a:ext>
            </a:extLst>
          </p:cNvPr>
          <p:cNvSpPr>
            <a:spLocks noGrp="1"/>
          </p:cNvSpPr>
          <p:nvPr>
            <p:ph idx="1"/>
          </p:nvPr>
        </p:nvSpPr>
        <p:spPr>
          <a:xfrm>
            <a:off x="588335" y="1477925"/>
            <a:ext cx="11015330" cy="4995499"/>
          </a:xfrm>
        </p:spPr>
        <p:txBody>
          <a:bodyPr>
            <a:normAutofit fontScale="92500" lnSpcReduction="10000"/>
          </a:bodyPr>
          <a:lstStyle/>
          <a:p>
            <a:pPr>
              <a:lnSpc>
                <a:spcPct val="110000"/>
              </a:lnSpc>
              <a:spcBef>
                <a:spcPts val="1200"/>
              </a:spcBef>
              <a:spcAft>
                <a:spcPts val="600"/>
              </a:spcAft>
              <a:buFont typeface="Wingdings" panose="05000000000000000000" pitchFamily="2" charset="2"/>
              <a:buChar char="Ø"/>
            </a:pPr>
            <a:r>
              <a:rPr lang="tr-TR" sz="2800" dirty="0">
                <a:solidFill>
                  <a:schemeClr val="tx1"/>
                </a:solidFill>
                <a:latin typeface="Times New Roman" panose="02020603050405020304" pitchFamily="18" charset="0"/>
                <a:cs typeface="Times New Roman" panose="02020603050405020304" pitchFamily="18" charset="0"/>
              </a:rPr>
              <a:t>Kalite çalışmaları süreçlerinin ve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Kalite Komisyonu tarafından alınan kararların </a:t>
            </a:r>
            <a:r>
              <a:rPr lang="tr-TR" sz="2800" dirty="0">
                <a:solidFill>
                  <a:schemeClr val="tx1"/>
                </a:solidFill>
                <a:latin typeface="Times New Roman" panose="02020603050405020304" pitchFamily="18" charset="0"/>
                <a:cs typeface="Times New Roman" panose="02020603050405020304" pitchFamily="18" charset="0"/>
              </a:rPr>
              <a:t>birimlerinde duyurulmasını, uygulanmasını, raporlanmasını ve takibini koordine etmek,</a:t>
            </a:r>
          </a:p>
          <a:p>
            <a:pPr>
              <a:lnSpc>
                <a:spcPct val="110000"/>
              </a:lnSpc>
              <a:spcBef>
                <a:spcPts val="1200"/>
              </a:spcBef>
              <a:spcAft>
                <a:spcPts val="600"/>
              </a:spcAft>
              <a:buFont typeface="Wingdings" panose="05000000000000000000" pitchFamily="2" charset="2"/>
              <a:buChar char="Ø"/>
            </a:pPr>
            <a:r>
              <a:rPr lang="tr-TR" sz="2800" dirty="0">
                <a:solidFill>
                  <a:schemeClr val="tx1"/>
                </a:solidFill>
                <a:latin typeface="Times New Roman" panose="02020603050405020304" pitchFamily="18" charset="0"/>
                <a:cs typeface="Times New Roman" panose="02020603050405020304" pitchFamily="18" charset="0"/>
              </a:rPr>
              <a:t>Birimlerindeki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akreditasyon çalışmalarına bölüm başkanları ile birlikte </a:t>
            </a:r>
            <a:r>
              <a:rPr lang="tr-TR" sz="2800" dirty="0">
                <a:solidFill>
                  <a:schemeClr val="tx1"/>
                </a:solidFill>
                <a:latin typeface="Times New Roman" panose="02020603050405020304" pitchFamily="18" charset="0"/>
                <a:cs typeface="Times New Roman" panose="02020603050405020304" pitchFamily="18" charset="0"/>
              </a:rPr>
              <a:t>rehberlik etmek,</a:t>
            </a:r>
          </a:p>
          <a:p>
            <a:pPr>
              <a:lnSpc>
                <a:spcPct val="100000"/>
              </a:lnSpc>
              <a:spcBef>
                <a:spcPts val="1200"/>
              </a:spcBef>
              <a:spcAft>
                <a:spcPts val="1200"/>
              </a:spcAft>
              <a:buFont typeface="Wingdings" panose="05000000000000000000" pitchFamily="2" charset="2"/>
              <a:buChar char="Ø"/>
              <a:tabLst>
                <a:tab pos="0" algn="l"/>
              </a:tabLst>
            </a:pPr>
            <a:r>
              <a:rPr lang="tr-TR" dirty="0">
                <a:solidFill>
                  <a:schemeClr val="tx1"/>
                </a:solidFill>
                <a:latin typeface="Times New Roman" panose="02020603050405020304" pitchFamily="18" charset="0"/>
                <a:cs typeface="Times New Roman" panose="02020603050405020304" pitchFamily="18" charset="0"/>
              </a:rPr>
              <a:t>Kurumsal kalite göstergeleri çerçevesinde </a:t>
            </a:r>
            <a:r>
              <a:rPr lang="tr-TR"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birime ait veri ve kanıtları</a:t>
            </a:r>
            <a:r>
              <a:rPr lang="tr-TR" dirty="0">
                <a:solidFill>
                  <a:schemeClr val="tx1"/>
                </a:solidFill>
                <a:latin typeface="Times New Roman" panose="02020603050405020304" pitchFamily="18" charset="0"/>
                <a:cs typeface="Times New Roman" panose="02020603050405020304" pitchFamily="18" charset="0"/>
              </a:rPr>
              <a:t>     	    hazırlayarak Birim Kalite Koordinatörüne göndermek,</a:t>
            </a:r>
          </a:p>
          <a:p>
            <a:pPr>
              <a:lnSpc>
                <a:spcPct val="100000"/>
              </a:lnSpc>
              <a:spcBef>
                <a:spcPts val="1200"/>
              </a:spcBef>
              <a:spcAft>
                <a:spcPts val="1200"/>
              </a:spcAft>
              <a:buFont typeface="Wingdings" panose="05000000000000000000" pitchFamily="2" charset="2"/>
              <a:buChar char="Ø"/>
              <a:tabLst>
                <a:tab pos="0" algn="l"/>
              </a:tabLst>
            </a:pPr>
            <a:r>
              <a:rPr lang="tr-TR"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Raporların (Yıllık/altı aylık/üç aylık) </a:t>
            </a:r>
            <a:r>
              <a:rPr lang="tr-TR" dirty="0">
                <a:latin typeface="Times New Roman" panose="02020603050405020304" pitchFamily="18" charset="0"/>
                <a:cs typeface="Times New Roman" panose="02020603050405020304" pitchFamily="18" charset="0"/>
              </a:rPr>
              <a:t>hazırlanması sürecine destek olmak 	    ve talep edilen verileri istenen formatta Birim Kalite Koordinatörüne 	    göndermek,</a:t>
            </a:r>
          </a:p>
        </p:txBody>
      </p:sp>
      <p:sp>
        <p:nvSpPr>
          <p:cNvPr id="4" name="Başlık 1">
            <a:extLst>
              <a:ext uri="{FF2B5EF4-FFF2-40B4-BE49-F238E27FC236}">
                <a16:creationId xmlns:a16="http://schemas.microsoft.com/office/drawing/2014/main" id="{6E488EBB-4521-5E6D-19CA-A4F30873E969}"/>
              </a:ext>
            </a:extLst>
          </p:cNvPr>
          <p:cNvSpPr txBox="1">
            <a:spLocks/>
          </p:cNvSpPr>
          <p:nvPr/>
        </p:nvSpPr>
        <p:spPr>
          <a:xfrm>
            <a:off x="838200" y="365125"/>
            <a:ext cx="10515600" cy="974577"/>
          </a:xfrm>
          <a:prstGeom prst="rect">
            <a:avLst/>
          </a:prstGeom>
          <a:solidFill>
            <a:schemeClr val="accent1">
              <a:lumMod val="50000"/>
            </a:scheme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4400" dirty="0">
                <a:solidFill>
                  <a:schemeClr val="bg1"/>
                </a:solidFill>
                <a:latin typeface="Times New Roman" panose="02020603050405020304" pitchFamily="18" charset="0"/>
                <a:cs typeface="Times New Roman" panose="02020603050405020304" pitchFamily="18" charset="0"/>
              </a:rPr>
              <a:t>Birim Kalite Komisyonlarının Görev ve Sorumlulukları</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8" name="Slayt Numarası Yer Tutucusu 1">
            <a:extLst>
              <a:ext uri="{FF2B5EF4-FFF2-40B4-BE49-F238E27FC236}">
                <a16:creationId xmlns:a16="http://schemas.microsoft.com/office/drawing/2014/main" id="{30455832-2C12-82B8-B495-78D35EF0408B}"/>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25</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09381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41617CBF-E7A0-F0A7-B711-2AD42F5B3A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F5701D30-5D32-F4C3-1EE3-AE1EC16B6EC4}"/>
              </a:ext>
            </a:extLst>
          </p:cNvPr>
          <p:cNvSpPr>
            <a:spLocks noGrp="1"/>
          </p:cNvSpPr>
          <p:nvPr>
            <p:ph idx="1"/>
          </p:nvPr>
        </p:nvSpPr>
        <p:spPr>
          <a:xfrm>
            <a:off x="648585" y="1722474"/>
            <a:ext cx="10951535" cy="4995499"/>
          </a:xfrm>
        </p:spPr>
        <p:txBody>
          <a:bodyPr>
            <a:noAutofit/>
          </a:bodyPr>
          <a:lstStyle/>
          <a:p>
            <a:pPr>
              <a:lnSpc>
                <a:spcPct val="100000"/>
              </a:lnSpc>
              <a:spcBef>
                <a:spcPts val="1200"/>
              </a:spcBef>
              <a:spcAft>
                <a:spcPts val="1200"/>
              </a:spcAft>
              <a:buFont typeface="Wingdings" panose="05000000000000000000" pitchFamily="2" charset="2"/>
              <a:buChar char="Ø"/>
              <a:tabLst>
                <a:tab pos="0" algn="l"/>
              </a:tabLst>
            </a:pPr>
            <a:r>
              <a:rPr lang="tr-TR" sz="2800" dirty="0">
                <a:solidFill>
                  <a:schemeClr val="tx1"/>
                </a:solidFill>
                <a:latin typeface="Times New Roman" panose="02020603050405020304" pitchFamily="18" charset="0"/>
                <a:cs typeface="Times New Roman" panose="02020603050405020304" pitchFamily="18" charset="0"/>
              </a:rPr>
              <a:t>Üniversitenin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Stratejik yönetim çalışmalarına katılmak </a:t>
            </a:r>
            <a:r>
              <a:rPr lang="tr-TR" sz="2800" dirty="0">
                <a:solidFill>
                  <a:schemeClr val="tx1"/>
                </a:solidFill>
                <a:latin typeface="Times New Roman" panose="02020603050405020304" pitchFamily="18" charset="0"/>
                <a:cs typeface="Times New Roman" panose="02020603050405020304" pitchFamily="18" charset="0"/>
              </a:rPr>
              <a:t>(stratejik plan, iç kontrol, performans programı) ve bu hedefler doğrultusunda, </a:t>
            </a:r>
            <a:r>
              <a:rPr lang="tr-TR" sz="2800" u="sng"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eğitim ve öğretim, araştırma geliştirme, toplumsal katkı ve akademik ve idari hizmetlerinin</a:t>
            </a:r>
            <a:r>
              <a:rPr lang="tr-TR" sz="2800" dirty="0">
                <a:solidFill>
                  <a:schemeClr val="tx1"/>
                </a:solidFill>
                <a:latin typeface="Times New Roman" panose="02020603050405020304" pitchFamily="18" charset="0"/>
                <a:cs typeface="Times New Roman" panose="02020603050405020304" pitchFamily="18" charset="0"/>
              </a:rPr>
              <a:t> değerlendirilmesi, kalitesinin geliştirilmesi konularında yapılacak çalışmaların birimlerinde yürütülmesini sağlamak,</a:t>
            </a:r>
            <a:endParaRPr lang="tr-TR" dirty="0">
              <a:latin typeface="Times New Roman" panose="02020603050405020304" pitchFamily="18" charset="0"/>
              <a:cs typeface="Times New Roman" panose="02020603050405020304" pitchFamily="18" charset="0"/>
            </a:endParaRPr>
          </a:p>
          <a:p>
            <a:pPr>
              <a:lnSpc>
                <a:spcPct val="100000"/>
              </a:lnSpc>
              <a:spcBef>
                <a:spcPts val="1200"/>
              </a:spcBef>
              <a:spcAft>
                <a:spcPts val="1200"/>
              </a:spcAft>
              <a:buFont typeface="Wingdings" panose="05000000000000000000" pitchFamily="2" charset="2"/>
              <a:buChar char="Ø"/>
              <a:tabLst>
                <a:tab pos="0" algn="l"/>
              </a:tabLst>
            </a:pPr>
            <a:r>
              <a:rPr lang="tr-TR" dirty="0">
                <a:latin typeface="Times New Roman" panose="02020603050405020304" pitchFamily="18" charset="0"/>
                <a:cs typeface="Times New Roman" panose="02020603050405020304" pitchFamily="18" charset="0"/>
              </a:rPr>
              <a:t>Strateji Geliştirme Daire Başkanlığı tarafından üçer aylık dönemlerde           	    talep edilen Performans Programı gösterge gerçekleşmeleri ile     		    faaliyetlerin </a:t>
            </a:r>
            <a:r>
              <a:rPr lang="tr-TR"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birim web sitelerine yansıtıldığını</a:t>
            </a:r>
            <a:r>
              <a:rPr lang="tr-TR" dirty="0">
                <a:latin typeface="Times New Roman" panose="02020603050405020304" pitchFamily="18" charset="0"/>
                <a:cs typeface="Times New Roman" panose="02020603050405020304" pitchFamily="18" charset="0"/>
              </a:rPr>
              <a:t> raporlamak.</a:t>
            </a:r>
          </a:p>
        </p:txBody>
      </p:sp>
      <p:sp>
        <p:nvSpPr>
          <p:cNvPr id="4" name="Başlık 1">
            <a:extLst>
              <a:ext uri="{FF2B5EF4-FFF2-40B4-BE49-F238E27FC236}">
                <a16:creationId xmlns:a16="http://schemas.microsoft.com/office/drawing/2014/main" id="{6E488EBB-4521-5E6D-19CA-A4F30873E969}"/>
              </a:ext>
            </a:extLst>
          </p:cNvPr>
          <p:cNvSpPr txBox="1">
            <a:spLocks/>
          </p:cNvSpPr>
          <p:nvPr/>
        </p:nvSpPr>
        <p:spPr>
          <a:xfrm>
            <a:off x="838200" y="365125"/>
            <a:ext cx="10515600" cy="974577"/>
          </a:xfrm>
          <a:prstGeom prst="rect">
            <a:avLst/>
          </a:prstGeom>
          <a:solidFill>
            <a:schemeClr val="accent1">
              <a:lumMod val="50000"/>
            </a:scheme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4400" dirty="0">
                <a:solidFill>
                  <a:schemeClr val="bg1"/>
                </a:solidFill>
                <a:latin typeface="Times New Roman" panose="02020603050405020304" pitchFamily="18" charset="0"/>
                <a:cs typeface="Times New Roman" panose="02020603050405020304" pitchFamily="18" charset="0"/>
              </a:rPr>
              <a:t>Birim Kalite Komisyonlarının Görev ve Sorumlulukları</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8" name="Slayt Numarası Yer Tutucusu 1">
            <a:extLst>
              <a:ext uri="{FF2B5EF4-FFF2-40B4-BE49-F238E27FC236}">
                <a16:creationId xmlns:a16="http://schemas.microsoft.com/office/drawing/2014/main" id="{30455832-2C12-82B8-B495-78D35EF0408B}"/>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26</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22275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41617CBF-E7A0-F0A7-B711-2AD42F5B3A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F5701D30-5D32-F4C3-1EE3-AE1EC16B6EC4}"/>
              </a:ext>
            </a:extLst>
          </p:cNvPr>
          <p:cNvSpPr>
            <a:spLocks noGrp="1"/>
          </p:cNvSpPr>
          <p:nvPr>
            <p:ph idx="1"/>
          </p:nvPr>
        </p:nvSpPr>
        <p:spPr>
          <a:xfrm>
            <a:off x="659219" y="1605516"/>
            <a:ext cx="10972800" cy="4550735"/>
          </a:xfrm>
        </p:spPr>
        <p:txBody>
          <a:bodyPr>
            <a:noAutofit/>
          </a:bodyPr>
          <a:lstStyle/>
          <a:p>
            <a:pPr>
              <a:lnSpc>
                <a:spcPct val="100000"/>
              </a:lnSpc>
              <a:spcBef>
                <a:spcPts val="1200"/>
              </a:spcBef>
              <a:spcAft>
                <a:spcPts val="1200"/>
              </a:spcAf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Kalite Yönetim Sistemi bağlamında bağımsız kuruluşlar tarafından yapılan </a:t>
            </a:r>
            <a:r>
              <a:rPr lang="tr-TR"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dış değerlendirme çalışmaları için birimlerinde gerekli hazırlıkları yapmak</a:t>
            </a:r>
            <a:r>
              <a:rPr lang="tr-TR" dirty="0">
                <a:latin typeface="Times New Roman" panose="02020603050405020304" pitchFamily="18" charset="0"/>
                <a:cs typeface="Times New Roman" panose="02020603050405020304" pitchFamily="18" charset="0"/>
              </a:rPr>
              <a:t>; bu kuruluşlara gerekli olabilecek her konuda destek vermek,</a:t>
            </a:r>
          </a:p>
          <a:p>
            <a:pPr>
              <a:lnSpc>
                <a:spcPct val="100000"/>
              </a:lnSpc>
              <a:spcBef>
                <a:spcPts val="1200"/>
              </a:spcBef>
              <a:spcAft>
                <a:spcPts val="1200"/>
              </a:spcAft>
              <a:buFont typeface="Wingdings" panose="05000000000000000000" pitchFamily="2" charset="2"/>
              <a:buChar char="Ø"/>
            </a:pPr>
            <a:r>
              <a:rPr lang="tr-TR"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Memnuniyet anketlerinin</a:t>
            </a:r>
            <a:r>
              <a:rPr lang="tr-TR" dirty="0">
                <a:solidFill>
                  <a:srgbClr val="FF0000"/>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doldurulması için birimlerindeki tüm personel ve öğrencileri teşvik etmek,</a:t>
            </a:r>
          </a:p>
          <a:p>
            <a:pPr>
              <a:lnSpc>
                <a:spcPct val="100000"/>
              </a:lnSpc>
              <a:spcBef>
                <a:spcPts val="1200"/>
              </a:spcBef>
              <a:spcAft>
                <a:spcPts val="1200"/>
              </a:spcAf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Kendi alanları ile ilgili tespit edilen </a:t>
            </a:r>
            <a:r>
              <a:rPr lang="tr-TR"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sorun ya da iyileştirilmesi düşünülen konularda birim kalite koordinatörüne öneri sunmak</a:t>
            </a:r>
            <a:r>
              <a:rPr lang="tr-TR" dirty="0">
                <a:latin typeface="Times New Roman" panose="02020603050405020304" pitchFamily="18" charset="0"/>
                <a:cs typeface="Times New Roman" panose="02020603050405020304" pitchFamily="18" charset="0"/>
              </a:rPr>
              <a:t>,</a:t>
            </a:r>
          </a:p>
          <a:p>
            <a:pPr>
              <a:lnSpc>
                <a:spcPct val="100000"/>
              </a:lnSpc>
              <a:spcBef>
                <a:spcPts val="1200"/>
              </a:spcBef>
              <a:spcAft>
                <a:spcPts val="1200"/>
              </a:spcAf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Gerektiğinde </a:t>
            </a:r>
            <a:r>
              <a:rPr lang="tr-TR"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birim yönetim kuruluna </a:t>
            </a:r>
            <a:r>
              <a:rPr lang="tr-TR" dirty="0">
                <a:latin typeface="Times New Roman" panose="02020603050405020304" pitchFamily="18" charset="0"/>
                <a:cs typeface="Times New Roman" panose="02020603050405020304" pitchFamily="18" charset="0"/>
              </a:rPr>
              <a:t>sunum yapmak,</a:t>
            </a:r>
          </a:p>
          <a:p>
            <a:pPr>
              <a:lnSpc>
                <a:spcPct val="100000"/>
              </a:lnSpc>
              <a:spcBef>
                <a:spcPts val="1200"/>
              </a:spcBef>
              <a:spcAft>
                <a:spcPts val="1200"/>
              </a:spcAft>
              <a:buFont typeface="Wingdings" panose="05000000000000000000" pitchFamily="2" charset="2"/>
              <a:buChar char="Ø"/>
            </a:pPr>
            <a:endParaRPr lang="tr-TR" dirty="0">
              <a:latin typeface="Times New Roman" panose="02020603050405020304" pitchFamily="18" charset="0"/>
              <a:cs typeface="Times New Roman" panose="02020603050405020304" pitchFamily="18" charset="0"/>
            </a:endParaRPr>
          </a:p>
        </p:txBody>
      </p:sp>
      <p:sp>
        <p:nvSpPr>
          <p:cNvPr id="4" name="Başlık 1">
            <a:extLst>
              <a:ext uri="{FF2B5EF4-FFF2-40B4-BE49-F238E27FC236}">
                <a16:creationId xmlns:a16="http://schemas.microsoft.com/office/drawing/2014/main" id="{6E488EBB-4521-5E6D-19CA-A4F30873E969}"/>
              </a:ext>
            </a:extLst>
          </p:cNvPr>
          <p:cNvSpPr txBox="1">
            <a:spLocks/>
          </p:cNvSpPr>
          <p:nvPr/>
        </p:nvSpPr>
        <p:spPr>
          <a:xfrm>
            <a:off x="838200" y="365125"/>
            <a:ext cx="10515600" cy="974577"/>
          </a:xfrm>
          <a:prstGeom prst="rect">
            <a:avLst/>
          </a:prstGeom>
          <a:solidFill>
            <a:schemeClr val="accent1">
              <a:lumMod val="50000"/>
            </a:scheme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4400" dirty="0">
                <a:solidFill>
                  <a:schemeClr val="bg1"/>
                </a:solidFill>
                <a:latin typeface="Times New Roman" panose="02020603050405020304" pitchFamily="18" charset="0"/>
                <a:cs typeface="Times New Roman" panose="02020603050405020304" pitchFamily="18" charset="0"/>
              </a:rPr>
              <a:t>Birim Kalite Komisyonlarının Görev ve Sorumlulukları</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8" name="Slayt Numarası Yer Tutucusu 1">
            <a:extLst>
              <a:ext uri="{FF2B5EF4-FFF2-40B4-BE49-F238E27FC236}">
                <a16:creationId xmlns:a16="http://schemas.microsoft.com/office/drawing/2014/main" id="{30455832-2C12-82B8-B495-78D35EF0408B}"/>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27</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7668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41617CBF-E7A0-F0A7-B711-2AD42F5B3A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4" name="Başlık 1">
            <a:extLst>
              <a:ext uri="{FF2B5EF4-FFF2-40B4-BE49-F238E27FC236}">
                <a16:creationId xmlns:a16="http://schemas.microsoft.com/office/drawing/2014/main" id="{6E488EBB-4521-5E6D-19CA-A4F30873E969}"/>
              </a:ext>
            </a:extLst>
          </p:cNvPr>
          <p:cNvSpPr txBox="1">
            <a:spLocks/>
          </p:cNvSpPr>
          <p:nvPr/>
        </p:nvSpPr>
        <p:spPr>
          <a:xfrm>
            <a:off x="783804" y="2736186"/>
            <a:ext cx="10515600" cy="974577"/>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5400" dirty="0">
                <a:solidFill>
                  <a:schemeClr val="bg1"/>
                </a:solidFill>
                <a:latin typeface="Times New Roman" panose="02020603050405020304" pitchFamily="18" charset="0"/>
                <a:cs typeface="Times New Roman" panose="02020603050405020304" pitchFamily="18" charset="0"/>
              </a:rPr>
              <a:t>Kalite Komisyonu Destek Ekipleri</a:t>
            </a:r>
          </a:p>
        </p:txBody>
      </p:sp>
      <p:sp>
        <p:nvSpPr>
          <p:cNvPr id="8" name="Slayt Numarası Yer Tutucusu 1">
            <a:extLst>
              <a:ext uri="{FF2B5EF4-FFF2-40B4-BE49-F238E27FC236}">
                <a16:creationId xmlns:a16="http://schemas.microsoft.com/office/drawing/2014/main" id="{30455832-2C12-82B8-B495-78D35EF0408B}"/>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28</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10807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41617CBF-E7A0-F0A7-B711-2AD42F5B3A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F5701D30-5D32-F4C3-1EE3-AE1EC16B6EC4}"/>
              </a:ext>
            </a:extLst>
          </p:cNvPr>
          <p:cNvSpPr>
            <a:spLocks noGrp="1"/>
          </p:cNvSpPr>
          <p:nvPr>
            <p:ph idx="1"/>
          </p:nvPr>
        </p:nvSpPr>
        <p:spPr>
          <a:xfrm>
            <a:off x="524539" y="1509822"/>
            <a:ext cx="11142921" cy="5039834"/>
          </a:xfrm>
        </p:spPr>
        <p:txBody>
          <a:bodyPr>
            <a:normAutofit lnSpcReduction="10000"/>
          </a:bodyPr>
          <a:lstStyle/>
          <a:p>
            <a:pPr>
              <a:lnSpc>
                <a:spcPct val="110000"/>
              </a:lnSpc>
              <a:spcBef>
                <a:spcPts val="1200"/>
              </a:spcBef>
              <a:spcAft>
                <a:spcPts val="1200"/>
              </a:spcAft>
            </a:pPr>
            <a:r>
              <a:rPr lang="tr-TR" sz="2800" dirty="0">
                <a:solidFill>
                  <a:schemeClr val="tx1"/>
                </a:solidFill>
                <a:latin typeface="Times New Roman" panose="02020603050405020304" pitchFamily="18" charset="0"/>
                <a:cs typeface="Times New Roman" panose="02020603050405020304" pitchFamily="18" charset="0"/>
              </a:rPr>
              <a:t>“Liderlik, Yönetişim ve Kalite”, “Eğitim ve Öğretim”, “Araştırma ve Geliştirme” ve “Toplumsal Katkı” alanlarında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birim kalite komisyonlarına rehberlik eder ve koordinasyon ve destek sağlar</a:t>
            </a:r>
            <a:r>
              <a:rPr lang="tr-TR" sz="2800" dirty="0">
                <a:solidFill>
                  <a:schemeClr val="tx1"/>
                </a:solidFill>
                <a:latin typeface="Times New Roman" panose="02020603050405020304" pitchFamily="18" charset="0"/>
                <a:cs typeface="Times New Roman" panose="02020603050405020304" pitchFamily="18" charset="0"/>
              </a:rPr>
              <a:t>.</a:t>
            </a:r>
          </a:p>
          <a:p>
            <a:pPr>
              <a:lnSpc>
                <a:spcPct val="120000"/>
              </a:lnSpc>
              <a:spcBef>
                <a:spcPts val="0"/>
              </a:spcBef>
            </a:pPr>
            <a:r>
              <a:rPr lang="tr-TR" sz="2800" dirty="0">
                <a:solidFill>
                  <a:schemeClr val="tx1"/>
                </a:solidFill>
                <a:latin typeface="Times New Roman" panose="02020603050405020304" pitchFamily="18" charset="0"/>
                <a:cs typeface="Times New Roman" panose="02020603050405020304" pitchFamily="18" charset="0"/>
              </a:rPr>
              <a:t>Ekipte: 	Kalite Koordinatör Yardımcısı</a:t>
            </a:r>
            <a:r>
              <a:rPr lang="tr-TR" dirty="0">
                <a:latin typeface="Times New Roman" panose="02020603050405020304" pitchFamily="18" charset="0"/>
                <a:cs typeface="Times New Roman" panose="02020603050405020304" pitchFamily="18" charset="0"/>
              </a:rPr>
              <a:t> (Ekip Lideri)</a:t>
            </a:r>
            <a:endParaRPr lang="tr-TR" sz="2800" dirty="0">
              <a:solidFill>
                <a:schemeClr val="tx1"/>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tr-TR" sz="2800" dirty="0">
                <a:solidFill>
                  <a:schemeClr val="tx1"/>
                </a:solidFill>
                <a:latin typeface="Times New Roman" panose="02020603050405020304" pitchFamily="18" charset="0"/>
                <a:cs typeface="Times New Roman" panose="02020603050405020304" pitchFamily="18" charset="0"/>
              </a:rPr>
              <a:t>		İlgili daire başkanlıklarından temsilci, </a:t>
            </a:r>
          </a:p>
          <a:p>
            <a:pPr marL="0" indent="0">
              <a:lnSpc>
                <a:spcPct val="120000"/>
              </a:lnSpc>
              <a:spcBef>
                <a:spcPts val="0"/>
              </a:spcBef>
              <a:buNone/>
            </a:pPr>
            <a:r>
              <a:rPr lang="tr-TR" dirty="0">
                <a:latin typeface="Times New Roman" panose="02020603050405020304" pitchFamily="18" charset="0"/>
                <a:cs typeface="Times New Roman" panose="02020603050405020304" pitchFamily="18" charset="0"/>
              </a:rPr>
              <a:t>		F</a:t>
            </a:r>
            <a:r>
              <a:rPr lang="tr-TR" sz="2800" dirty="0">
                <a:solidFill>
                  <a:schemeClr val="tx1"/>
                </a:solidFill>
                <a:latin typeface="Times New Roman" panose="02020603050405020304" pitchFamily="18" charset="0"/>
                <a:cs typeface="Times New Roman" panose="02020603050405020304" pitchFamily="18" charset="0"/>
              </a:rPr>
              <a:t>akülte ve MYO sekreteri,</a:t>
            </a:r>
          </a:p>
          <a:p>
            <a:pPr marL="0" indent="0">
              <a:lnSpc>
                <a:spcPct val="120000"/>
              </a:lnSpc>
              <a:spcBef>
                <a:spcPts val="0"/>
              </a:spcBef>
              <a:buNone/>
            </a:pPr>
            <a:r>
              <a:rPr lang="tr-TR" dirty="0">
                <a:latin typeface="Times New Roman" panose="02020603050405020304" pitchFamily="18" charset="0"/>
                <a:cs typeface="Times New Roman" panose="02020603050405020304" pitchFamily="18" charset="0"/>
              </a:rPr>
              <a:t>		Merkez Temsilcisi,</a:t>
            </a:r>
            <a:endParaRPr lang="tr-TR" sz="2800" dirty="0">
              <a:solidFill>
                <a:schemeClr val="tx1"/>
              </a:solidFill>
              <a:latin typeface="Times New Roman" panose="02020603050405020304" pitchFamily="18" charset="0"/>
              <a:cs typeface="Times New Roman" panose="02020603050405020304" pitchFamily="18" charset="0"/>
            </a:endParaRPr>
          </a:p>
          <a:p>
            <a:pPr marL="0" indent="0">
              <a:lnSpc>
                <a:spcPct val="120000"/>
              </a:lnSpc>
              <a:spcBef>
                <a:spcPts val="0"/>
              </a:spcBef>
              <a:buNone/>
            </a:pPr>
            <a:r>
              <a:rPr lang="tr-TR" dirty="0">
                <a:latin typeface="Times New Roman" panose="02020603050405020304" pitchFamily="18" charset="0"/>
                <a:cs typeface="Times New Roman" panose="02020603050405020304" pitchFamily="18" charset="0"/>
              </a:rPr>
              <a:t>		L</a:t>
            </a:r>
            <a:r>
              <a:rPr lang="tr-TR" sz="2800" dirty="0">
                <a:solidFill>
                  <a:schemeClr val="tx1"/>
                </a:solidFill>
                <a:latin typeface="Times New Roman" panose="02020603050405020304" pitchFamily="18" charset="0"/>
                <a:cs typeface="Times New Roman" panose="02020603050405020304" pitchFamily="18" charset="0"/>
              </a:rPr>
              <a:t>isansüstü, lisans ve ön lisans öğrencisi </a:t>
            </a:r>
          </a:p>
          <a:p>
            <a:pPr marL="0" indent="0">
              <a:lnSpc>
                <a:spcPct val="120000"/>
              </a:lnSpc>
              <a:spcBef>
                <a:spcPts val="0"/>
              </a:spcBef>
              <a:buNone/>
            </a:pPr>
            <a:r>
              <a:rPr lang="tr-TR" dirty="0">
                <a:latin typeface="Times New Roman" panose="02020603050405020304" pitchFamily="18" charset="0"/>
                <a:cs typeface="Times New Roman" panose="02020603050405020304" pitchFamily="18" charset="0"/>
              </a:rPr>
              <a:t>		</a:t>
            </a:r>
            <a:r>
              <a:rPr lang="tr-TR" sz="2800" dirty="0">
                <a:solidFill>
                  <a:schemeClr val="tx1"/>
                </a:solidFill>
                <a:latin typeface="Times New Roman" panose="02020603050405020304" pitchFamily="18" charset="0"/>
                <a:cs typeface="Times New Roman" panose="02020603050405020304" pitchFamily="18" charset="0"/>
              </a:rPr>
              <a:t>ve gerek duyulan diğer yönetici veya personel yer alır.</a:t>
            </a:r>
          </a:p>
          <a:p>
            <a:pPr marL="0" indent="0" algn="ctr">
              <a:lnSpc>
                <a:spcPct val="110000"/>
              </a:lnSpc>
              <a:spcBef>
                <a:spcPts val="1200"/>
              </a:spcBef>
              <a:spcAft>
                <a:spcPts val="1200"/>
              </a:spcAft>
              <a:buNone/>
            </a:pPr>
            <a:r>
              <a:rPr lang="tr-TR"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Kalite Koordinatörüne karşı sorumludur.</a:t>
            </a:r>
          </a:p>
        </p:txBody>
      </p:sp>
      <p:sp>
        <p:nvSpPr>
          <p:cNvPr id="4" name="Başlık 1">
            <a:extLst>
              <a:ext uri="{FF2B5EF4-FFF2-40B4-BE49-F238E27FC236}">
                <a16:creationId xmlns:a16="http://schemas.microsoft.com/office/drawing/2014/main" id="{6E488EBB-4521-5E6D-19CA-A4F30873E969}"/>
              </a:ext>
            </a:extLst>
          </p:cNvPr>
          <p:cNvSpPr txBox="1">
            <a:spLocks/>
          </p:cNvSpPr>
          <p:nvPr/>
        </p:nvSpPr>
        <p:spPr>
          <a:xfrm>
            <a:off x="838200" y="365125"/>
            <a:ext cx="10515600" cy="974577"/>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4400" dirty="0">
                <a:solidFill>
                  <a:schemeClr val="bg1"/>
                </a:solidFill>
                <a:latin typeface="Times New Roman" panose="02020603050405020304" pitchFamily="18" charset="0"/>
                <a:cs typeface="Times New Roman" panose="02020603050405020304" pitchFamily="18" charset="0"/>
              </a:rPr>
              <a:t>Kalite Komisyonu Destek Ekibi</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8" name="Slayt Numarası Yer Tutucusu 1">
            <a:extLst>
              <a:ext uri="{FF2B5EF4-FFF2-40B4-BE49-F238E27FC236}">
                <a16:creationId xmlns:a16="http://schemas.microsoft.com/office/drawing/2014/main" id="{30455832-2C12-82B8-B495-78D35EF0408B}"/>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29</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9839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797442"/>
            <a:ext cx="10515600" cy="893246"/>
          </a:xfrm>
        </p:spPr>
        <p:txBody>
          <a:bodyPr>
            <a:normAutofit fontScale="90000"/>
          </a:bodyPr>
          <a:lstStyle/>
          <a:p>
            <a:pPr algn="ctr"/>
            <a:r>
              <a:rPr lang="tr-TR" dirty="0">
                <a:solidFill>
                  <a:srgbClr val="0A0000"/>
                </a:solidFill>
                <a:latin typeface="Times New Roman" panose="02020603050405020304" pitchFamily="18" charset="0"/>
                <a:cs typeface="Times New Roman" panose="02020603050405020304" pitchFamily="18" charset="0"/>
              </a:rPr>
              <a:t>Yükseköğretim Kalite Kurulu </a:t>
            </a:r>
            <a:br>
              <a:rPr lang="tr-TR" dirty="0">
                <a:solidFill>
                  <a:srgbClr val="0A0000"/>
                </a:solidFill>
                <a:latin typeface="Times New Roman" panose="02020603050405020304" pitchFamily="18" charset="0"/>
                <a:cs typeface="Times New Roman" panose="02020603050405020304" pitchFamily="18" charset="0"/>
              </a:rPr>
            </a:br>
            <a:r>
              <a:rPr lang="tr-TR" dirty="0">
                <a:solidFill>
                  <a:srgbClr val="0A0000"/>
                </a:solidFill>
                <a:latin typeface="Times New Roman" panose="02020603050405020304" pitchFamily="18" charset="0"/>
                <a:cs typeface="Times New Roman" panose="02020603050405020304" pitchFamily="18" charset="0"/>
              </a:rPr>
              <a:t>(YÖKAK)</a:t>
            </a:r>
            <a:br>
              <a:rPr lang="tr-TR" dirty="0"/>
            </a:br>
            <a:endParaRPr lang="tr-TR" dirty="0"/>
          </a:p>
        </p:txBody>
      </p:sp>
      <p:sp>
        <p:nvSpPr>
          <p:cNvPr id="3" name="İçerik Yer Tutucusu 2"/>
          <p:cNvSpPr>
            <a:spLocks noGrp="1"/>
          </p:cNvSpPr>
          <p:nvPr>
            <p:ph idx="1"/>
          </p:nvPr>
        </p:nvSpPr>
        <p:spPr>
          <a:xfrm>
            <a:off x="885825" y="2796363"/>
            <a:ext cx="10515600" cy="2646954"/>
          </a:xfrm>
        </p:spPr>
        <p:txBody>
          <a:bodyPr>
            <a:normAutofit fontScale="92500" lnSpcReduction="10000"/>
          </a:bodyPr>
          <a:lstStyle/>
          <a:p>
            <a:pPr marL="0" indent="0" algn="ctr">
              <a:lnSpc>
                <a:spcPct val="110000"/>
              </a:lnSpc>
              <a:buNone/>
            </a:pPr>
            <a:r>
              <a:rPr lang="tr-TR" dirty="0">
                <a:effectLst>
                  <a:outerShdw blurRad="38100" dist="38100" dir="2700000" algn="tl">
                    <a:srgbClr val="000000">
                      <a:alpha val="43137"/>
                    </a:srgbClr>
                  </a:outerShdw>
                </a:effectLst>
              </a:rPr>
              <a:t>2015</a:t>
            </a:r>
            <a:r>
              <a:rPr lang="tr-TR" dirty="0"/>
              <a:t> yılında kurulmuş ancak </a:t>
            </a:r>
            <a:r>
              <a:rPr lang="tr-TR" dirty="0">
                <a:effectLst>
                  <a:outerShdw blurRad="38100" dist="38100" dir="2700000" algn="tl">
                    <a:srgbClr val="000000">
                      <a:alpha val="43137"/>
                    </a:srgbClr>
                  </a:outerShdw>
                </a:effectLst>
              </a:rPr>
              <a:t>2017</a:t>
            </a:r>
            <a:r>
              <a:rPr lang="tr-TR" dirty="0"/>
              <a:t> de yeniden düzenlenmiş olan YÖKAK, yükseköğretim kurumlarının eğitim-öğretim ve araştırma faaliyetleri ile idari hizmetlerinin kalite düzeylerine ilişkin ulusal ve uluslararası kalite standartlarına göre değerlendirmeler yapan, iç ve dış kalite güvencesi, akreditasyon süreçleri ve bağımsız dış değerlendirme kurumlarının yetkilendirilmesi süreçlerini yürüten bir kuruldur. </a:t>
            </a:r>
          </a:p>
        </p:txBody>
      </p:sp>
      <p:sp>
        <p:nvSpPr>
          <p:cNvPr id="4" name="Slayt Numarası Yer Tutucusu 3"/>
          <p:cNvSpPr>
            <a:spLocks noGrp="1"/>
          </p:cNvSpPr>
          <p:nvPr>
            <p:ph type="sldNum" sz="quarter" idx="12"/>
          </p:nvPr>
        </p:nvSpPr>
        <p:spPr/>
        <p:txBody>
          <a:bodyPr/>
          <a:lstStyle/>
          <a:p>
            <a:fld id="{FC4EFFA7-01A0-4922-A38A-728EA6C761BB}" type="slidenum">
              <a:rPr lang="tr-TR" smtClean="0"/>
              <a:t>3</a:t>
            </a:fld>
            <a:endParaRPr lang="tr-TR"/>
          </a:p>
        </p:txBody>
      </p:sp>
      <p:pic>
        <p:nvPicPr>
          <p:cNvPr id="5" name="Picture 2" descr="Yalova Üniversitesi Logo | Retail logos, Yalova, Logo design">
            <a:extLst>
              <a:ext uri="{FF2B5EF4-FFF2-40B4-BE49-F238E27FC236}">
                <a16:creationId xmlns:a16="http://schemas.microsoft.com/office/drawing/2014/main" id="{900859FA-786A-D47D-7C84-2D30B620584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0850" y="5276850"/>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descr="Dosya:YOKAK logo.png - Vikiped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4117" y="1483906"/>
            <a:ext cx="4219575"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47354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41617CBF-E7A0-F0A7-B711-2AD42F5B3A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F5701D30-5D32-F4C3-1EE3-AE1EC16B6EC4}"/>
              </a:ext>
            </a:extLst>
          </p:cNvPr>
          <p:cNvSpPr>
            <a:spLocks noGrp="1"/>
          </p:cNvSpPr>
          <p:nvPr>
            <p:ph idx="1"/>
          </p:nvPr>
        </p:nvSpPr>
        <p:spPr>
          <a:xfrm>
            <a:off x="489098" y="1648047"/>
            <a:ext cx="11057860" cy="4848446"/>
          </a:xfrm>
        </p:spPr>
        <p:txBody>
          <a:bodyPr>
            <a:normAutofit/>
          </a:bodyPr>
          <a:lstStyle/>
          <a:p>
            <a:pPr>
              <a:lnSpc>
                <a:spcPct val="100000"/>
              </a:lnSpc>
              <a:spcBef>
                <a:spcPts val="1200"/>
              </a:spcBef>
              <a:spcAft>
                <a:spcPts val="1200"/>
              </a:spcAft>
              <a:buFont typeface="Wingdings" panose="05000000000000000000" pitchFamily="2" charset="2"/>
              <a:buChar char="Ø"/>
            </a:pPr>
            <a:r>
              <a:rPr lang="tr-TR" sz="2800" dirty="0">
                <a:solidFill>
                  <a:schemeClr val="tx1"/>
                </a:solidFill>
                <a:latin typeface="Times New Roman" panose="02020603050405020304" pitchFamily="18" charset="0"/>
                <a:cs typeface="Times New Roman" panose="02020603050405020304" pitchFamily="18" charset="0"/>
              </a:rPr>
              <a:t>Kendi alanındaki (Liderlik, Yönetişim ve Kalite, Eğitim ve Öğretim, Araştırma ve Geliştirme ve Toplumsal Katkı)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komisyonlara rehberlik etmek ve gerekli desteği ve koordinasyonu sağlamak</a:t>
            </a:r>
            <a:r>
              <a:rPr lang="tr-TR" sz="2800" dirty="0">
                <a:solidFill>
                  <a:schemeClr val="tx1"/>
                </a:solidFill>
                <a:latin typeface="Times New Roman" panose="02020603050405020304" pitchFamily="18" charset="0"/>
                <a:cs typeface="Times New Roman" panose="02020603050405020304" pitchFamily="18" charset="0"/>
              </a:rPr>
              <a:t>,</a:t>
            </a:r>
          </a:p>
          <a:p>
            <a:pPr>
              <a:lnSpc>
                <a:spcPct val="100000"/>
              </a:lnSpc>
              <a:spcBef>
                <a:spcPts val="1200"/>
              </a:spcBef>
              <a:spcAft>
                <a:spcPts val="1200"/>
              </a:spcAft>
              <a:buFont typeface="Wingdings" panose="05000000000000000000" pitchFamily="2" charset="2"/>
              <a:buChar char="Ø"/>
            </a:pPr>
            <a:r>
              <a:rPr lang="tr-TR" sz="2800" dirty="0">
                <a:solidFill>
                  <a:schemeClr val="tx1"/>
                </a:solidFill>
                <a:latin typeface="Times New Roman" panose="02020603050405020304" pitchFamily="18" charset="0"/>
                <a:cs typeface="Times New Roman" panose="02020603050405020304" pitchFamily="18" charset="0"/>
              </a:rPr>
              <a:t>Birim Kalite Komisyonları tarafından yapılan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toplantıların tutanaklarını inceleyerek alanları ile ilgili iyileştirme konularını tespit etmek</a:t>
            </a:r>
            <a:r>
              <a:rPr lang="tr-TR" sz="2800" dirty="0">
                <a:solidFill>
                  <a:schemeClr val="tx1"/>
                </a:solidFill>
                <a:latin typeface="Times New Roman" panose="02020603050405020304" pitchFamily="18" charset="0"/>
                <a:cs typeface="Times New Roman" panose="02020603050405020304" pitchFamily="18" charset="0"/>
              </a:rPr>
              <a:t>, </a:t>
            </a:r>
          </a:p>
          <a:p>
            <a:pPr>
              <a:lnSpc>
                <a:spcPct val="100000"/>
              </a:lnSpc>
              <a:spcBef>
                <a:spcPts val="1200"/>
              </a:spcBef>
              <a:spcAft>
                <a:spcPts val="1200"/>
              </a:spcAft>
              <a:buFont typeface="Wingdings" panose="05000000000000000000" pitchFamily="2" charset="2"/>
              <a:buChar char="Ø"/>
            </a:pP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İlgili komisyonlar ile toplantılar yaparak geliştirilen çözüm önerilerini Kalite Koordinatörlüğüne göndermek</a:t>
            </a:r>
            <a:r>
              <a:rPr lang="tr-TR" sz="2800" dirty="0">
                <a:solidFill>
                  <a:schemeClr val="tx1"/>
                </a:solidFill>
                <a:latin typeface="Times New Roman" panose="02020603050405020304" pitchFamily="18" charset="0"/>
                <a:cs typeface="Times New Roman" panose="02020603050405020304" pitchFamily="18" charset="0"/>
              </a:rPr>
              <a:t>,</a:t>
            </a:r>
          </a:p>
          <a:p>
            <a:pPr>
              <a:lnSpc>
                <a:spcPct val="100000"/>
              </a:lnSpc>
              <a:spcBef>
                <a:spcPts val="1200"/>
              </a:spcBef>
              <a:spcAft>
                <a:spcPts val="1200"/>
              </a:spcAft>
              <a:buFont typeface="Wingdings" panose="05000000000000000000" pitchFamily="2" charset="2"/>
              <a:buChar char="Ø"/>
            </a:pPr>
            <a:endParaRPr lang="tr-TR" sz="2800" dirty="0">
              <a:solidFill>
                <a:schemeClr val="tx1"/>
              </a:solidFill>
              <a:latin typeface="Times New Roman" panose="02020603050405020304" pitchFamily="18" charset="0"/>
              <a:cs typeface="Times New Roman" panose="02020603050405020304" pitchFamily="18" charset="0"/>
            </a:endParaRPr>
          </a:p>
        </p:txBody>
      </p:sp>
      <p:sp>
        <p:nvSpPr>
          <p:cNvPr id="4" name="Başlık 1">
            <a:extLst>
              <a:ext uri="{FF2B5EF4-FFF2-40B4-BE49-F238E27FC236}">
                <a16:creationId xmlns:a16="http://schemas.microsoft.com/office/drawing/2014/main" id="{6E488EBB-4521-5E6D-19CA-A4F30873E969}"/>
              </a:ext>
            </a:extLst>
          </p:cNvPr>
          <p:cNvSpPr txBox="1">
            <a:spLocks/>
          </p:cNvSpPr>
          <p:nvPr/>
        </p:nvSpPr>
        <p:spPr>
          <a:xfrm>
            <a:off x="838200" y="365125"/>
            <a:ext cx="10515600" cy="974577"/>
          </a:xfrm>
          <a:prstGeom prst="rect">
            <a:avLst/>
          </a:prstGeom>
          <a:solidFill>
            <a:schemeClr val="accent1">
              <a:lumMod val="50000"/>
            </a:schemeClr>
          </a:solidFill>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4400" dirty="0">
                <a:solidFill>
                  <a:schemeClr val="bg1"/>
                </a:solidFill>
                <a:latin typeface="Times New Roman" panose="02020603050405020304" pitchFamily="18" charset="0"/>
                <a:cs typeface="Times New Roman" panose="02020603050405020304" pitchFamily="18" charset="0"/>
              </a:rPr>
              <a:t>Kalite Komisyonu Destek Ekiplerinin görev ve Sorumlulukları</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8" name="Slayt Numarası Yer Tutucusu 1">
            <a:extLst>
              <a:ext uri="{FF2B5EF4-FFF2-40B4-BE49-F238E27FC236}">
                <a16:creationId xmlns:a16="http://schemas.microsoft.com/office/drawing/2014/main" id="{30455832-2C12-82B8-B495-78D35EF0408B}"/>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30</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468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41617CBF-E7A0-F0A7-B711-2AD42F5B3A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0850" y="5276850"/>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4" name="Başlık 1">
            <a:extLst>
              <a:ext uri="{FF2B5EF4-FFF2-40B4-BE49-F238E27FC236}">
                <a16:creationId xmlns:a16="http://schemas.microsoft.com/office/drawing/2014/main" id="{6E488EBB-4521-5E6D-19CA-A4F30873E969}"/>
              </a:ext>
            </a:extLst>
          </p:cNvPr>
          <p:cNvSpPr txBox="1">
            <a:spLocks/>
          </p:cNvSpPr>
          <p:nvPr/>
        </p:nvSpPr>
        <p:spPr>
          <a:xfrm>
            <a:off x="838200" y="1881964"/>
            <a:ext cx="10515600" cy="3083442"/>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n-NO" sz="4000" dirty="0">
                <a:solidFill>
                  <a:schemeClr val="bg1"/>
                </a:solidFill>
                <a:latin typeface="Times New Roman" panose="02020603050405020304" pitchFamily="18" charset="0"/>
                <a:cs typeface="Times New Roman" panose="02020603050405020304" pitchFamily="18" charset="0"/>
              </a:rPr>
              <a:t>Birim Kalite Komisyonları ve </a:t>
            </a:r>
            <a:endParaRPr lang="tr-TR" sz="4000" dirty="0">
              <a:solidFill>
                <a:schemeClr val="bg1"/>
              </a:solidFill>
              <a:latin typeface="Times New Roman" panose="02020603050405020304" pitchFamily="18" charset="0"/>
              <a:cs typeface="Times New Roman" panose="02020603050405020304" pitchFamily="18" charset="0"/>
            </a:endParaRPr>
          </a:p>
          <a:p>
            <a:pPr algn="ctr"/>
            <a:r>
              <a:rPr lang="nn-NO" sz="4000" dirty="0">
                <a:solidFill>
                  <a:schemeClr val="bg1"/>
                </a:solidFill>
                <a:latin typeface="Times New Roman" panose="02020603050405020304" pitchFamily="18" charset="0"/>
                <a:cs typeface="Times New Roman" panose="02020603050405020304" pitchFamily="18" charset="0"/>
              </a:rPr>
              <a:t>Destek Ekiplerinin </a:t>
            </a:r>
            <a:endParaRPr lang="tr-TR" sz="4000" dirty="0">
              <a:solidFill>
                <a:schemeClr val="bg1"/>
              </a:solidFill>
              <a:latin typeface="Times New Roman" panose="02020603050405020304" pitchFamily="18" charset="0"/>
              <a:cs typeface="Times New Roman" panose="02020603050405020304" pitchFamily="18" charset="0"/>
            </a:endParaRPr>
          </a:p>
          <a:p>
            <a:pPr algn="ctr"/>
            <a:r>
              <a:rPr lang="nn-NO" sz="5400" dirty="0">
                <a:solidFill>
                  <a:schemeClr val="bg1"/>
                </a:solidFill>
                <a:latin typeface="Times New Roman" panose="02020603050405020304" pitchFamily="18" charset="0"/>
                <a:cs typeface="Times New Roman" panose="02020603050405020304" pitchFamily="18" charset="0"/>
              </a:rPr>
              <a:t>Çalışma Usul ve Esasları</a:t>
            </a:r>
            <a:endParaRPr lang="tr-TR" sz="5400" dirty="0">
              <a:solidFill>
                <a:schemeClr val="bg1"/>
              </a:solidFill>
              <a:latin typeface="Times New Roman" panose="02020603050405020304" pitchFamily="18" charset="0"/>
              <a:cs typeface="Times New Roman" panose="02020603050405020304" pitchFamily="18" charset="0"/>
            </a:endParaRPr>
          </a:p>
        </p:txBody>
      </p:sp>
      <p:sp>
        <p:nvSpPr>
          <p:cNvPr id="8" name="Slayt Numarası Yer Tutucusu 1">
            <a:extLst>
              <a:ext uri="{FF2B5EF4-FFF2-40B4-BE49-F238E27FC236}">
                <a16:creationId xmlns:a16="http://schemas.microsoft.com/office/drawing/2014/main" id="{30455832-2C12-82B8-B495-78D35EF0408B}"/>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31</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323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41617CBF-E7A0-F0A7-B711-2AD42F5B3A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0850" y="5276850"/>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F5701D30-5D32-F4C3-1EE3-AE1EC16B6EC4}"/>
              </a:ext>
            </a:extLst>
          </p:cNvPr>
          <p:cNvSpPr>
            <a:spLocks noGrp="1"/>
          </p:cNvSpPr>
          <p:nvPr>
            <p:ph idx="1"/>
          </p:nvPr>
        </p:nvSpPr>
        <p:spPr>
          <a:xfrm>
            <a:off x="446567" y="1520455"/>
            <a:ext cx="10907233" cy="4986671"/>
          </a:xfrm>
        </p:spPr>
        <p:txBody>
          <a:bodyPr>
            <a:normAutofit/>
          </a:bodyPr>
          <a:lstStyle/>
          <a:p>
            <a:pPr>
              <a:lnSpc>
                <a:spcPct val="110000"/>
              </a:lnSpc>
              <a:spcBef>
                <a:spcPts val="1200"/>
              </a:spcBef>
              <a:spcAft>
                <a:spcPts val="1200"/>
              </a:spcAft>
              <a:buFont typeface="Wingdings" panose="05000000000000000000" pitchFamily="2" charset="2"/>
              <a:buChar char="Ø"/>
            </a:pPr>
            <a:r>
              <a:rPr lang="tr-TR" sz="2800" b="1" u="sng" dirty="0">
                <a:solidFill>
                  <a:schemeClr val="tx1"/>
                </a:solidFill>
                <a:latin typeface="Times New Roman" panose="02020603050405020304" pitchFamily="18" charset="0"/>
                <a:cs typeface="Times New Roman" panose="02020603050405020304" pitchFamily="18" charset="0"/>
              </a:rPr>
              <a:t>Birim Kalite Komisyonları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her yarı yılda en az 2 kez gündemli olarak toplanır</a:t>
            </a:r>
            <a:r>
              <a:rPr lang="tr-TR" sz="2800" dirty="0">
                <a:solidFill>
                  <a:schemeClr val="tx1"/>
                </a:solidFill>
                <a:latin typeface="Times New Roman" panose="02020603050405020304" pitchFamily="18" charset="0"/>
                <a:cs typeface="Times New Roman" panose="02020603050405020304" pitchFamily="18" charset="0"/>
              </a:rPr>
              <a:t>. Bu toplantıları tutanak altına alır ve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toplantı tutanağını 5 iş günü </a:t>
            </a:r>
            <a:r>
              <a:rPr lang="tr-TR" sz="2800" dirty="0">
                <a:solidFill>
                  <a:schemeClr val="tx1"/>
                </a:solidFill>
                <a:latin typeface="Times New Roman" panose="02020603050405020304" pitchFamily="18" charset="0"/>
                <a:cs typeface="Times New Roman" panose="02020603050405020304" pitchFamily="18" charset="0"/>
              </a:rPr>
              <a:t>içerisinde Birim Kalite Koordinatörü ve Üniversite Kalite Koordinatörlüğüne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e-posta</a:t>
            </a:r>
            <a:r>
              <a:rPr lang="tr-TR" sz="2800" dirty="0">
                <a:solidFill>
                  <a:schemeClr val="tx1"/>
                </a:solidFill>
                <a:latin typeface="Times New Roman" panose="02020603050405020304" pitchFamily="18" charset="0"/>
                <a:cs typeface="Times New Roman" panose="02020603050405020304" pitchFamily="18" charset="0"/>
              </a:rPr>
              <a:t> yoluyla iletir.</a:t>
            </a:r>
          </a:p>
          <a:p>
            <a:pPr>
              <a:lnSpc>
                <a:spcPct val="110000"/>
              </a:lnSpc>
              <a:spcBef>
                <a:spcPts val="1200"/>
              </a:spcBef>
              <a:spcAft>
                <a:spcPts val="1200"/>
              </a:spcAft>
              <a:buFont typeface="Wingdings" panose="05000000000000000000" pitchFamily="2" charset="2"/>
              <a:buChar char="Ø"/>
            </a:pPr>
            <a:r>
              <a:rPr lang="tr-TR" sz="2800" b="1" u="sng" dirty="0">
                <a:solidFill>
                  <a:schemeClr val="tx1"/>
                </a:solidFill>
                <a:latin typeface="Times New Roman" panose="02020603050405020304" pitchFamily="18" charset="0"/>
                <a:cs typeface="Times New Roman" panose="02020603050405020304" pitchFamily="18" charset="0"/>
              </a:rPr>
              <a:t>Kalite Komisyonu Destek Ekibi </a:t>
            </a:r>
            <a:r>
              <a:rPr lang="tr-TR" sz="2800" dirty="0">
                <a:solidFill>
                  <a:schemeClr val="tx1"/>
                </a:solidFill>
                <a:latin typeface="Times New Roman" panose="02020603050405020304" pitchFamily="18" charset="0"/>
                <a:cs typeface="Times New Roman" panose="02020603050405020304" pitchFamily="18" charset="0"/>
              </a:rPr>
              <a:t>her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yarı yılda en az 1 kez </a:t>
            </a:r>
            <a:r>
              <a:rPr lang="tr-TR" sz="2800" dirty="0">
                <a:solidFill>
                  <a:schemeClr val="tx1"/>
                </a:solidFill>
                <a:latin typeface="Times New Roman" panose="02020603050405020304" pitchFamily="18" charset="0"/>
                <a:cs typeface="Times New Roman" panose="02020603050405020304" pitchFamily="18" charset="0"/>
              </a:rPr>
              <a:t>ilgili alandaki tüm kalite komisyonlarının katıldığı toplantılar düzenler. Bu toplantıları tutanak altına alır ve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toplantı tutanağını 5 iş günü içerisinde </a:t>
            </a:r>
            <a:r>
              <a:rPr lang="tr-TR" sz="2800" dirty="0">
                <a:solidFill>
                  <a:schemeClr val="tx1"/>
                </a:solidFill>
                <a:latin typeface="Times New Roman" panose="02020603050405020304" pitchFamily="18" charset="0"/>
                <a:cs typeface="Times New Roman" panose="02020603050405020304" pitchFamily="18" charset="0"/>
              </a:rPr>
              <a:t>Üniversite Kalite Koordinatörlüğüne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e-posta</a:t>
            </a:r>
            <a:r>
              <a:rPr lang="tr-TR" sz="2800" dirty="0">
                <a:solidFill>
                  <a:schemeClr val="tx1"/>
                </a:solidFill>
                <a:latin typeface="Times New Roman" panose="02020603050405020304" pitchFamily="18" charset="0"/>
                <a:cs typeface="Times New Roman" panose="02020603050405020304" pitchFamily="18" charset="0"/>
              </a:rPr>
              <a:t> yoluyla iletir.</a:t>
            </a:r>
          </a:p>
          <a:p>
            <a:pPr marL="0" indent="0">
              <a:lnSpc>
                <a:spcPct val="110000"/>
              </a:lnSpc>
              <a:spcBef>
                <a:spcPts val="1200"/>
              </a:spcBef>
              <a:spcAft>
                <a:spcPts val="1200"/>
              </a:spcAft>
              <a:buNone/>
            </a:pPr>
            <a:endParaRPr lang="tr-TR" sz="2800" dirty="0">
              <a:solidFill>
                <a:schemeClr val="tx1"/>
              </a:solidFill>
              <a:latin typeface="Times New Roman" panose="02020603050405020304" pitchFamily="18" charset="0"/>
              <a:cs typeface="Times New Roman" panose="02020603050405020304" pitchFamily="18" charset="0"/>
            </a:endParaRPr>
          </a:p>
        </p:txBody>
      </p:sp>
      <p:sp>
        <p:nvSpPr>
          <p:cNvPr id="4" name="Başlık 1">
            <a:extLst>
              <a:ext uri="{FF2B5EF4-FFF2-40B4-BE49-F238E27FC236}">
                <a16:creationId xmlns:a16="http://schemas.microsoft.com/office/drawing/2014/main" id="{6E488EBB-4521-5E6D-19CA-A4F30873E969}"/>
              </a:ext>
            </a:extLst>
          </p:cNvPr>
          <p:cNvSpPr txBox="1">
            <a:spLocks/>
          </p:cNvSpPr>
          <p:nvPr/>
        </p:nvSpPr>
        <p:spPr>
          <a:xfrm>
            <a:off x="838200" y="365125"/>
            <a:ext cx="10515600" cy="974577"/>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n-NO" sz="4400" dirty="0">
                <a:solidFill>
                  <a:schemeClr val="bg1"/>
                </a:solidFill>
                <a:latin typeface="Times New Roman" panose="02020603050405020304" pitchFamily="18" charset="0"/>
                <a:cs typeface="Times New Roman" panose="02020603050405020304" pitchFamily="18" charset="0"/>
              </a:rPr>
              <a:t>Çalışma Usul ve Esasları</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8" name="Slayt Numarası Yer Tutucusu 1">
            <a:extLst>
              <a:ext uri="{FF2B5EF4-FFF2-40B4-BE49-F238E27FC236}">
                <a16:creationId xmlns:a16="http://schemas.microsoft.com/office/drawing/2014/main" id="{30455832-2C12-82B8-B495-78D35EF0408B}"/>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32</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64466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41617CBF-E7A0-F0A7-B711-2AD42F5B3A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F5701D30-5D32-F4C3-1EE3-AE1EC16B6EC4}"/>
              </a:ext>
            </a:extLst>
          </p:cNvPr>
          <p:cNvSpPr>
            <a:spLocks noGrp="1"/>
          </p:cNvSpPr>
          <p:nvPr>
            <p:ph idx="1"/>
          </p:nvPr>
        </p:nvSpPr>
        <p:spPr>
          <a:xfrm>
            <a:off x="838200" y="2009554"/>
            <a:ext cx="10461204" cy="4263656"/>
          </a:xfrm>
        </p:spPr>
        <p:txBody>
          <a:bodyPr>
            <a:normAutofit/>
          </a:bodyPr>
          <a:lstStyle/>
          <a:p>
            <a:pPr>
              <a:lnSpc>
                <a:spcPct val="100000"/>
              </a:lnSpc>
              <a:spcBef>
                <a:spcPts val="1200"/>
              </a:spcBef>
              <a:spcAft>
                <a:spcPts val="1200"/>
              </a:spcAft>
              <a:buFont typeface="Wingdings" panose="05000000000000000000" pitchFamily="2" charset="2"/>
              <a:buChar char="Ø"/>
            </a:pPr>
            <a:r>
              <a:rPr lang="tr-TR" sz="2800" dirty="0">
                <a:solidFill>
                  <a:schemeClr val="tx1"/>
                </a:solidFill>
                <a:latin typeface="Times New Roman" panose="02020603050405020304" pitchFamily="18" charset="0"/>
                <a:cs typeface="Times New Roman" panose="02020603050405020304" pitchFamily="18" charset="0"/>
              </a:rPr>
              <a:t> </a:t>
            </a:r>
            <a:r>
              <a:rPr lang="tr-TR" sz="2800" b="1" u="sng" dirty="0">
                <a:solidFill>
                  <a:schemeClr val="tx1"/>
                </a:solidFill>
                <a:latin typeface="Times New Roman" panose="02020603050405020304" pitchFamily="18" charset="0"/>
                <a:cs typeface="Times New Roman" panose="02020603050405020304" pitchFamily="18" charset="0"/>
              </a:rPr>
              <a:t>Birim Kalite Koordinatörü </a:t>
            </a:r>
            <a:r>
              <a:rPr lang="tr-TR" sz="2800" dirty="0">
                <a:solidFill>
                  <a:schemeClr val="tx1"/>
                </a:solidFill>
                <a:latin typeface="Times New Roman" panose="02020603050405020304" pitchFamily="18" charset="0"/>
                <a:cs typeface="Times New Roman" panose="02020603050405020304" pitchFamily="18" charset="0"/>
              </a:rPr>
              <a:t>her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yarı yılda en az 1 kez </a:t>
            </a:r>
            <a:r>
              <a:rPr lang="tr-TR" sz="2800" dirty="0">
                <a:solidFill>
                  <a:schemeClr val="tx1"/>
                </a:solidFill>
                <a:latin typeface="Times New Roman" panose="02020603050405020304" pitchFamily="18" charset="0"/>
                <a:cs typeface="Times New Roman" panose="02020603050405020304" pitchFamily="18" charset="0"/>
              </a:rPr>
              <a:t>birimdeki </a:t>
            </a:r>
            <a:r>
              <a:rPr lang="tr-TR" sz="28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tüm kalite komisyonları ile değerlendirme toplantısı </a:t>
            </a:r>
            <a:r>
              <a:rPr lang="tr-TR" sz="2800" dirty="0">
                <a:solidFill>
                  <a:schemeClr val="tx1"/>
                </a:solidFill>
                <a:latin typeface="Times New Roman" panose="02020603050405020304" pitchFamily="18" charset="0"/>
                <a:cs typeface="Times New Roman" panose="02020603050405020304" pitchFamily="18" charset="0"/>
              </a:rPr>
              <a:t>düzenler. Toplantı tutanakları Üniversite Kalite Koordinatörlüğüne 5 iş günü içerisinde e-posta yoluyla iletilir.</a:t>
            </a:r>
          </a:p>
          <a:p>
            <a:pPr>
              <a:lnSpc>
                <a:spcPct val="100000"/>
              </a:lnSpc>
              <a:spcBef>
                <a:spcPts val="1200"/>
              </a:spcBef>
              <a:spcAft>
                <a:spcPts val="1200"/>
              </a:spcAft>
              <a:buFont typeface="Wingdings" panose="05000000000000000000" pitchFamily="2" charset="2"/>
              <a:buChar char="Ø"/>
            </a:pPr>
            <a:r>
              <a:rPr lang="tr-TR" dirty="0">
                <a:latin typeface="Times New Roman" panose="02020603050405020304" pitchFamily="18" charset="0"/>
                <a:cs typeface="Times New Roman" panose="02020603050405020304" pitchFamily="18" charset="0"/>
              </a:rPr>
              <a:t>Birim Kalite Koordinatörü, Birim Kalite Komisyonu ve Destek Ekibi üyelerinin </a:t>
            </a:r>
            <a:r>
              <a:rPr lang="tr-TR"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görev süresi 3 yıldır.</a:t>
            </a:r>
          </a:p>
          <a:p>
            <a:pPr marL="0" indent="0">
              <a:lnSpc>
                <a:spcPct val="100000"/>
              </a:lnSpc>
              <a:spcBef>
                <a:spcPts val="1200"/>
              </a:spcBef>
              <a:spcAft>
                <a:spcPts val="1200"/>
              </a:spcAft>
              <a:buNone/>
            </a:pPr>
            <a:endParaRPr lang="tr-TR" sz="2800" dirty="0">
              <a:solidFill>
                <a:schemeClr val="tx1"/>
              </a:solidFill>
              <a:latin typeface="Times New Roman" panose="02020603050405020304" pitchFamily="18" charset="0"/>
              <a:cs typeface="Times New Roman" panose="02020603050405020304" pitchFamily="18" charset="0"/>
            </a:endParaRPr>
          </a:p>
        </p:txBody>
      </p:sp>
      <p:sp>
        <p:nvSpPr>
          <p:cNvPr id="4" name="Başlık 1">
            <a:extLst>
              <a:ext uri="{FF2B5EF4-FFF2-40B4-BE49-F238E27FC236}">
                <a16:creationId xmlns:a16="http://schemas.microsoft.com/office/drawing/2014/main" id="{6E488EBB-4521-5E6D-19CA-A4F30873E969}"/>
              </a:ext>
            </a:extLst>
          </p:cNvPr>
          <p:cNvSpPr txBox="1">
            <a:spLocks/>
          </p:cNvSpPr>
          <p:nvPr/>
        </p:nvSpPr>
        <p:spPr>
          <a:xfrm>
            <a:off x="838200" y="365125"/>
            <a:ext cx="10515600" cy="974577"/>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n-NO" sz="4400" dirty="0">
                <a:solidFill>
                  <a:schemeClr val="bg1"/>
                </a:solidFill>
                <a:latin typeface="Times New Roman" panose="02020603050405020304" pitchFamily="18" charset="0"/>
                <a:cs typeface="Times New Roman" panose="02020603050405020304" pitchFamily="18" charset="0"/>
              </a:rPr>
              <a:t>Çalışma Usul ve Esasları</a:t>
            </a:r>
            <a:endParaRPr lang="tr-TR" dirty="0">
              <a:solidFill>
                <a:schemeClr val="bg1"/>
              </a:solidFill>
              <a:latin typeface="Times New Roman" panose="02020603050405020304" pitchFamily="18" charset="0"/>
              <a:cs typeface="Times New Roman" panose="02020603050405020304" pitchFamily="18" charset="0"/>
            </a:endParaRPr>
          </a:p>
        </p:txBody>
      </p:sp>
      <p:sp>
        <p:nvSpPr>
          <p:cNvPr id="8" name="Slayt Numarası Yer Tutucusu 1">
            <a:extLst>
              <a:ext uri="{FF2B5EF4-FFF2-40B4-BE49-F238E27FC236}">
                <a16:creationId xmlns:a16="http://schemas.microsoft.com/office/drawing/2014/main" id="{30455832-2C12-82B8-B495-78D35EF0408B}"/>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33</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6589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89B9F8-4065-DAEF-7BBC-52101EA0A6A5}"/>
              </a:ext>
            </a:extLst>
          </p:cNvPr>
          <p:cNvSpPr>
            <a:spLocks noGrp="1"/>
          </p:cNvSpPr>
          <p:nvPr>
            <p:ph type="title"/>
          </p:nvPr>
        </p:nvSpPr>
        <p:spPr>
          <a:xfrm>
            <a:off x="838200" y="397742"/>
            <a:ext cx="10515600" cy="910064"/>
          </a:xfrm>
        </p:spPr>
        <p:txBody>
          <a:bodyPr/>
          <a:lstStyle/>
          <a:p>
            <a:pPr algn="ctr"/>
            <a:r>
              <a:rPr lang="tr-TR" b="1" dirty="0">
                <a:latin typeface="Times New Roman" panose="02020603050405020304" pitchFamily="18" charset="0"/>
                <a:cs typeface="Times New Roman" panose="02020603050405020304" pitchFamily="18" charset="0"/>
              </a:rPr>
              <a:t>Yakın zamanda…</a:t>
            </a:r>
          </a:p>
        </p:txBody>
      </p:sp>
      <p:sp>
        <p:nvSpPr>
          <p:cNvPr id="3" name="İçerik Yer Tutucusu 2">
            <a:extLst>
              <a:ext uri="{FF2B5EF4-FFF2-40B4-BE49-F238E27FC236}">
                <a16:creationId xmlns:a16="http://schemas.microsoft.com/office/drawing/2014/main" id="{E90E2996-5957-48DE-C840-F99CA96C4446}"/>
              </a:ext>
            </a:extLst>
          </p:cNvPr>
          <p:cNvSpPr>
            <a:spLocks noGrp="1"/>
          </p:cNvSpPr>
          <p:nvPr>
            <p:ph idx="1"/>
          </p:nvPr>
        </p:nvSpPr>
        <p:spPr>
          <a:xfrm>
            <a:off x="838200" y="1329070"/>
            <a:ext cx="10515600" cy="5146158"/>
          </a:xfrm>
        </p:spPr>
        <p:txBody>
          <a:bodyPr>
            <a:normAutofit fontScale="92500" lnSpcReduction="20000"/>
          </a:bodyPr>
          <a:lstStyle/>
          <a:p>
            <a:pPr marL="914400" lvl="1" indent="-457200">
              <a:lnSpc>
                <a:spcPct val="110000"/>
              </a:lnSpc>
              <a:buFont typeface="+mj-lt"/>
              <a:buAutoNum type="arabicPeriod"/>
            </a:pPr>
            <a:r>
              <a:rPr lang="tr-TR" sz="32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KİDR </a:t>
            </a:r>
            <a:r>
              <a:rPr lang="tr-TR" sz="3200" dirty="0">
                <a:latin typeface="Times New Roman" panose="02020603050405020304" pitchFamily="18" charset="0"/>
                <a:cs typeface="Times New Roman" panose="02020603050405020304" pitchFamily="18" charset="0"/>
              </a:rPr>
              <a:t>hazırlığı</a:t>
            </a:r>
            <a:r>
              <a:rPr lang="tr-TR" sz="3200" dirty="0">
                <a:solidFill>
                  <a:srgbClr val="FF0000"/>
                </a:solidFill>
                <a:latin typeface="Times New Roman" panose="02020603050405020304" pitchFamily="18" charset="0"/>
                <a:cs typeface="Times New Roman" panose="02020603050405020304" pitchFamily="18" charset="0"/>
              </a:rPr>
              <a:t> </a:t>
            </a:r>
            <a:r>
              <a:rPr lang="tr-TR"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(31 Mart)</a:t>
            </a:r>
          </a:p>
          <a:p>
            <a:pPr marL="914400" lvl="1" indent="-457200">
              <a:lnSpc>
                <a:spcPct val="110000"/>
              </a:lnSpc>
              <a:buFont typeface="+mj-lt"/>
              <a:buAutoNum type="arabicPeriod"/>
            </a:pPr>
            <a:r>
              <a:rPr lang="tr-TR" sz="3200" dirty="0">
                <a:latin typeface="Times New Roman" panose="02020603050405020304" pitchFamily="18" charset="0"/>
                <a:cs typeface="Times New Roman" panose="02020603050405020304" pitchFamily="18" charset="0"/>
              </a:rPr>
              <a:t>İzleme Raporunda yer alan </a:t>
            </a:r>
            <a:r>
              <a:rPr lang="tr-TR" sz="32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gelişmeye açık yönler</a:t>
            </a:r>
            <a:r>
              <a:rPr lang="tr-TR" sz="3200" dirty="0">
                <a:latin typeface="Times New Roman" panose="02020603050405020304" pitchFamily="18" charset="0"/>
                <a:cs typeface="Times New Roman" panose="02020603050405020304" pitchFamily="18" charset="0"/>
              </a:rPr>
              <a:t>e odaklanarak, iyileştirici </a:t>
            </a:r>
            <a:r>
              <a:rPr lang="tr-TR" sz="3200" b="1" i="1" dirty="0">
                <a:latin typeface="Times New Roman" panose="02020603050405020304" pitchFamily="18" charset="0"/>
                <a:cs typeface="Times New Roman" panose="02020603050405020304" pitchFamily="18" charset="0"/>
              </a:rPr>
              <a:t>mekanizmalar</a:t>
            </a:r>
            <a:r>
              <a:rPr lang="tr-TR" sz="3200" dirty="0">
                <a:latin typeface="Times New Roman" panose="02020603050405020304" pitchFamily="18" charset="0"/>
                <a:cs typeface="Times New Roman" panose="02020603050405020304" pitchFamily="18" charset="0"/>
              </a:rPr>
              <a:t> planlamak ve hayata geçirmek.</a:t>
            </a:r>
          </a:p>
          <a:p>
            <a:pPr marL="914400" lvl="1" indent="-457200">
              <a:lnSpc>
                <a:spcPct val="110000"/>
              </a:lnSpc>
              <a:buFont typeface="+mj-lt"/>
              <a:buAutoNum type="arabicPeriod"/>
            </a:pPr>
            <a:r>
              <a:rPr lang="tr-TR" sz="3200" dirty="0">
                <a:latin typeface="Times New Roman" panose="02020603050405020304" pitchFamily="18" charset="0"/>
                <a:cs typeface="Times New Roman" panose="02020603050405020304" pitchFamily="18" charset="0"/>
              </a:rPr>
              <a:t>Stratejik Plan çerçevesindeki amaç ve hedefleri belirlemek.</a:t>
            </a:r>
          </a:p>
          <a:p>
            <a:pPr marL="914400" lvl="1" indent="-457200">
              <a:lnSpc>
                <a:spcPct val="110000"/>
              </a:lnSpc>
              <a:buFont typeface="+mj-lt"/>
              <a:buAutoNum type="arabicPeriod"/>
            </a:pPr>
            <a:r>
              <a:rPr lang="tr-TR" sz="3200" dirty="0">
                <a:latin typeface="Times New Roman" panose="02020603050405020304" pitchFamily="18" charset="0"/>
                <a:cs typeface="Times New Roman" panose="02020603050405020304" pitchFamily="18" charset="0"/>
              </a:rPr>
              <a:t>Kalite Yönetim Sistemi (ISO 9001: 2015) kapsamında;</a:t>
            </a:r>
          </a:p>
          <a:p>
            <a:pPr marL="720725">
              <a:buFont typeface="Wingdings" panose="05000000000000000000" pitchFamily="2" charset="2"/>
              <a:buChar char="Ø"/>
            </a:pP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İş akışlarının </a:t>
            </a:r>
            <a:r>
              <a:rPr lang="tr-TR" dirty="0">
                <a:latin typeface="Times New Roman" panose="02020603050405020304" pitchFamily="18" charset="0"/>
                <a:cs typeface="Times New Roman" panose="02020603050405020304" pitchFamily="18" charset="0"/>
              </a:rPr>
              <a:t>belirlenmesini</a:t>
            </a:r>
            <a:r>
              <a:rPr lang="tr-T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 yayınlanmasını sağlamak</a:t>
            </a:r>
          </a:p>
          <a:p>
            <a:pPr marL="720725">
              <a:buFont typeface="Wingdings" panose="05000000000000000000" pitchFamily="2" charset="2"/>
              <a:buChar char="Ø"/>
            </a:pP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Görev tanımlarının </a:t>
            </a:r>
            <a:r>
              <a:rPr lang="tr-TR" dirty="0">
                <a:latin typeface="Times New Roman" panose="02020603050405020304" pitchFamily="18" charset="0"/>
                <a:cs typeface="Times New Roman" panose="02020603050405020304" pitchFamily="18" charset="0"/>
              </a:rPr>
              <a:t>yapılması</a:t>
            </a:r>
            <a:r>
              <a:rPr lang="tr-TR" dirty="0">
                <a:solidFill>
                  <a:srgbClr val="FF0000"/>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 yayınlanmasını sağlamak</a:t>
            </a:r>
          </a:p>
          <a:p>
            <a:pPr marL="720725">
              <a:buFont typeface="Wingdings" panose="05000000000000000000" pitchFamily="2" charset="2"/>
              <a:buChar char="Ø"/>
            </a:pP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İç Kaynaklı Dokümanları </a:t>
            </a:r>
            <a:r>
              <a:rPr lang="tr-TR" dirty="0">
                <a:latin typeface="Times New Roman" panose="02020603050405020304" pitchFamily="18" charset="0"/>
                <a:cs typeface="Times New Roman" panose="02020603050405020304" pitchFamily="18" charset="0"/>
              </a:rPr>
              <a:t>hazırlamak ve  </a:t>
            </a:r>
          </a:p>
          <a:p>
            <a:pPr marL="720725">
              <a:buFont typeface="Wingdings" panose="05000000000000000000" pitchFamily="2" charset="2"/>
              <a:buChar char="Ø"/>
            </a:pPr>
            <a:r>
              <a:rPr lang="tr-TR"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Her dokümana ait kodlamaları </a:t>
            </a:r>
            <a:r>
              <a:rPr lang="tr-TR" dirty="0">
                <a:latin typeface="Times New Roman" panose="02020603050405020304" pitchFamily="18" charset="0"/>
                <a:cs typeface="Times New Roman" panose="02020603050405020304" pitchFamily="18" charset="0"/>
              </a:rPr>
              <a:t>yapmak </a:t>
            </a:r>
            <a:endParaRPr lang="tr-TR" b="1" dirty="0">
              <a:latin typeface="Times New Roman" panose="02020603050405020304" pitchFamily="18" charset="0"/>
              <a:cs typeface="Times New Roman" panose="02020603050405020304" pitchFamily="18" charset="0"/>
            </a:endParaRPr>
          </a:p>
          <a:p>
            <a:pPr marL="0" indent="0">
              <a:lnSpc>
                <a:spcPct val="100000"/>
              </a:lnSpc>
              <a:buNone/>
            </a:pPr>
            <a:r>
              <a:rPr lang="tr-TR" dirty="0">
                <a:latin typeface="Times New Roman" panose="02020603050405020304" pitchFamily="18" charset="0"/>
                <a:cs typeface="Times New Roman" panose="02020603050405020304" pitchFamily="18" charset="0"/>
              </a:rPr>
              <a:t>      (Tüm prosedür, talimat, form vb. diğer dokümanlar için)</a:t>
            </a:r>
            <a:endParaRPr lang="tr-TR" u="sng" dirty="0">
              <a:latin typeface="Times New Roman" panose="02020603050405020304" pitchFamily="18" charset="0"/>
              <a:cs typeface="Times New Roman" panose="02020603050405020304" pitchFamily="18" charset="0"/>
            </a:endParaRPr>
          </a:p>
          <a:p>
            <a:pPr marL="457200" lvl="1" indent="0">
              <a:lnSpc>
                <a:spcPct val="110000"/>
              </a:lnSpc>
              <a:buNone/>
            </a:pPr>
            <a:endParaRPr lang="tr-TR" sz="3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Slayt Numarası Yer Tutucusu 1">
            <a:extLst>
              <a:ext uri="{FF2B5EF4-FFF2-40B4-BE49-F238E27FC236}">
                <a16:creationId xmlns:a16="http://schemas.microsoft.com/office/drawing/2014/main" id="{A2F24D63-99BB-A253-099D-7DFFFEACE968}"/>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34</a:t>
            </a:fld>
            <a:endParaRPr lang="tr-TR" sz="1800" dirty="0">
              <a:latin typeface="Times New Roman" panose="02020603050405020304" pitchFamily="18" charset="0"/>
              <a:cs typeface="Times New Roman" panose="02020603050405020304" pitchFamily="18" charset="0"/>
            </a:endParaRPr>
          </a:p>
        </p:txBody>
      </p:sp>
      <p:pic>
        <p:nvPicPr>
          <p:cNvPr id="4" name="Picture 2" descr="Yalova Üniversitesi Logo | Retail logos, Yalova, Logo design">
            <a:extLst>
              <a:ext uri="{FF2B5EF4-FFF2-40B4-BE49-F238E27FC236}">
                <a16:creationId xmlns:a16="http://schemas.microsoft.com/office/drawing/2014/main" id="{3B0A81E7-80F0-AA61-7F17-29A5DBED61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48414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41617CBF-E7A0-F0A7-B711-2AD42F5B3A99}"/>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4" name="Başlık 1">
            <a:extLst>
              <a:ext uri="{FF2B5EF4-FFF2-40B4-BE49-F238E27FC236}">
                <a16:creationId xmlns:a16="http://schemas.microsoft.com/office/drawing/2014/main" id="{6E488EBB-4521-5E6D-19CA-A4F30873E969}"/>
              </a:ext>
            </a:extLst>
          </p:cNvPr>
          <p:cNvSpPr txBox="1">
            <a:spLocks/>
          </p:cNvSpPr>
          <p:nvPr/>
        </p:nvSpPr>
        <p:spPr>
          <a:xfrm>
            <a:off x="783804" y="2736186"/>
            <a:ext cx="10515600" cy="974577"/>
          </a:xfrm>
          <a:prstGeom prst="rect">
            <a:avLst/>
          </a:prstGeom>
          <a:solidFill>
            <a:schemeClr val="accent1">
              <a:lumMod val="50000"/>
            </a:schemeClr>
          </a:solidFill>
        </p:spPr>
        <p:txBody>
          <a:bodyPr vert="horz" lIns="91440" tIns="45720" rIns="91440" bIns="45720" rtlCol="0" anchor="ctr">
            <a:normAutofit fontScale="7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5400" dirty="0">
                <a:solidFill>
                  <a:schemeClr val="bg1"/>
                </a:solidFill>
                <a:latin typeface="Times New Roman" panose="02020603050405020304" pitchFamily="18" charset="0"/>
                <a:cs typeface="Times New Roman" panose="02020603050405020304" pitchFamily="18" charset="0"/>
              </a:rPr>
              <a:t>Zaman Planı</a:t>
            </a:r>
          </a:p>
          <a:p>
            <a:pPr algn="ctr"/>
            <a:r>
              <a:rPr lang="tr-TR" sz="5400" dirty="0">
                <a:solidFill>
                  <a:schemeClr val="bg1"/>
                </a:solidFill>
                <a:latin typeface="Times New Roman" panose="02020603050405020304" pitchFamily="18" charset="0"/>
                <a:cs typeface="Times New Roman" panose="02020603050405020304" pitchFamily="18" charset="0"/>
              </a:rPr>
              <a:t>(Kurum İç Değerlendirme Raporu-KİDR)</a:t>
            </a:r>
          </a:p>
        </p:txBody>
      </p:sp>
      <p:sp>
        <p:nvSpPr>
          <p:cNvPr id="8" name="Slayt Numarası Yer Tutucusu 1">
            <a:extLst>
              <a:ext uri="{FF2B5EF4-FFF2-40B4-BE49-F238E27FC236}">
                <a16:creationId xmlns:a16="http://schemas.microsoft.com/office/drawing/2014/main" id="{30455832-2C12-82B8-B495-78D35EF0408B}"/>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35</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6005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6">
            <a:extLst>
              <a:ext uri="{FF2B5EF4-FFF2-40B4-BE49-F238E27FC236}">
                <a16:creationId xmlns:a16="http://schemas.microsoft.com/office/drawing/2014/main" id="{FA7F2B8B-504B-D109-4E37-91665D6BAB7C}"/>
              </a:ext>
            </a:extLst>
          </p:cNvPr>
          <p:cNvGraphicFramePr>
            <a:graphicFrameLocks noGrp="1"/>
          </p:cNvGraphicFramePr>
          <p:nvPr>
            <p:ph idx="1"/>
            <p:extLst>
              <p:ext uri="{D42A27DB-BD31-4B8C-83A1-F6EECF244321}">
                <p14:modId xmlns:p14="http://schemas.microsoft.com/office/powerpoint/2010/main" val="134267137"/>
              </p:ext>
            </p:extLst>
          </p:nvPr>
        </p:nvGraphicFramePr>
        <p:xfrm>
          <a:off x="0" y="0"/>
          <a:ext cx="12191999" cy="6857996"/>
        </p:xfrm>
        <a:graphic>
          <a:graphicData uri="http://schemas.openxmlformats.org/drawingml/2006/table">
            <a:tbl>
              <a:tblPr firstRow="1" bandRow="1">
                <a:tableStyleId>{5C22544A-7EE6-4342-B048-85BDC9FD1C3A}</a:tableStyleId>
              </a:tblPr>
              <a:tblGrid>
                <a:gridCol w="1566166">
                  <a:extLst>
                    <a:ext uri="{9D8B030D-6E8A-4147-A177-3AD203B41FA5}">
                      <a16:colId xmlns:a16="http://schemas.microsoft.com/office/drawing/2014/main" val="4196116796"/>
                    </a:ext>
                  </a:extLst>
                </a:gridCol>
                <a:gridCol w="3662420">
                  <a:extLst>
                    <a:ext uri="{9D8B030D-6E8A-4147-A177-3AD203B41FA5}">
                      <a16:colId xmlns:a16="http://schemas.microsoft.com/office/drawing/2014/main" val="1517235408"/>
                    </a:ext>
                  </a:extLst>
                </a:gridCol>
                <a:gridCol w="3234065">
                  <a:extLst>
                    <a:ext uri="{9D8B030D-6E8A-4147-A177-3AD203B41FA5}">
                      <a16:colId xmlns:a16="http://schemas.microsoft.com/office/drawing/2014/main" val="3220499326"/>
                    </a:ext>
                  </a:extLst>
                </a:gridCol>
                <a:gridCol w="3729348">
                  <a:extLst>
                    <a:ext uri="{9D8B030D-6E8A-4147-A177-3AD203B41FA5}">
                      <a16:colId xmlns:a16="http://schemas.microsoft.com/office/drawing/2014/main" val="1720930147"/>
                    </a:ext>
                  </a:extLst>
                </a:gridCol>
              </a:tblGrid>
              <a:tr h="469437">
                <a:tc>
                  <a:txBody>
                    <a:bodyPr/>
                    <a:lstStyle/>
                    <a:p>
                      <a:r>
                        <a:rPr lang="tr-TR" sz="1600" dirty="0"/>
                        <a:t>TARİH</a:t>
                      </a:r>
                    </a:p>
                  </a:txBody>
                  <a:tcPr/>
                </a:tc>
                <a:tc>
                  <a:txBody>
                    <a:bodyPr/>
                    <a:lstStyle/>
                    <a:p>
                      <a:r>
                        <a:rPr lang="tr-TR" sz="1600" dirty="0"/>
                        <a:t>FAALİYET</a:t>
                      </a:r>
                    </a:p>
                  </a:txBody>
                  <a:tcPr/>
                </a:tc>
                <a:tc>
                  <a:txBody>
                    <a:bodyPr/>
                    <a:lstStyle/>
                    <a:p>
                      <a:r>
                        <a:rPr lang="tr-TR" sz="1600" dirty="0"/>
                        <a:t>SORUMLU BİRİM/KİŞİ</a:t>
                      </a:r>
                    </a:p>
                  </a:txBody>
                  <a:tcPr/>
                </a:tc>
                <a:tc>
                  <a:txBody>
                    <a:bodyPr/>
                    <a:lstStyle/>
                    <a:p>
                      <a:r>
                        <a:rPr lang="tr-TR" sz="1600" dirty="0"/>
                        <a:t>AÇIKLAMA</a:t>
                      </a:r>
                    </a:p>
                  </a:txBody>
                  <a:tcPr/>
                </a:tc>
                <a:extLst>
                  <a:ext uri="{0D108BD9-81ED-4DB2-BD59-A6C34878D82A}">
                    <a16:rowId xmlns:a16="http://schemas.microsoft.com/office/drawing/2014/main" val="4294489286"/>
                  </a:ext>
                </a:extLst>
              </a:tr>
              <a:tr h="603281">
                <a:tc>
                  <a:txBody>
                    <a:bodyPr/>
                    <a:lstStyle/>
                    <a:p>
                      <a:r>
                        <a:rPr lang="tr-TR" sz="1600" dirty="0"/>
                        <a:t>17 Şubat</a:t>
                      </a:r>
                    </a:p>
                  </a:txBody>
                  <a:tcPr anchor="ctr"/>
                </a:tc>
                <a:tc>
                  <a:txBody>
                    <a:bodyPr/>
                    <a:lstStyle/>
                    <a:p>
                      <a:r>
                        <a:rPr lang="tr-TR" sz="1600" dirty="0"/>
                        <a:t>KİDR hakkında üst yazı</a:t>
                      </a:r>
                    </a:p>
                  </a:txBody>
                  <a:tcPr anchor="ctr"/>
                </a:tc>
                <a:tc>
                  <a:txBody>
                    <a:bodyPr/>
                    <a:lstStyle/>
                    <a:p>
                      <a:r>
                        <a:rPr lang="tr-TR" sz="1600" dirty="0"/>
                        <a:t>Kalite Koordinatörlüğü</a:t>
                      </a:r>
                    </a:p>
                  </a:txBody>
                  <a:tcPr anchor="ctr"/>
                </a:tc>
                <a:tc>
                  <a:txBody>
                    <a:bodyPr/>
                    <a:lstStyle/>
                    <a:p>
                      <a:r>
                        <a:rPr lang="tr-TR" sz="1600" dirty="0"/>
                        <a:t>Birimlerden talep edilen bilgiler konusunda</a:t>
                      </a:r>
                    </a:p>
                  </a:txBody>
                  <a:tcPr anchor="ctr"/>
                </a:tc>
                <a:extLst>
                  <a:ext uri="{0D108BD9-81ED-4DB2-BD59-A6C34878D82A}">
                    <a16:rowId xmlns:a16="http://schemas.microsoft.com/office/drawing/2014/main" val="905583387"/>
                  </a:ext>
                </a:extLst>
              </a:tr>
              <a:tr h="708296">
                <a:tc>
                  <a:txBody>
                    <a:bodyPr/>
                    <a:lstStyle/>
                    <a:p>
                      <a:r>
                        <a:rPr lang="tr-TR" sz="1600" b="1" dirty="0">
                          <a:solidFill>
                            <a:srgbClr val="FF0000"/>
                          </a:solidFill>
                        </a:rPr>
                        <a:t>17 Şubat-3 Mart</a:t>
                      </a:r>
                    </a:p>
                  </a:txBody>
                  <a:tcPr anchor="ctr"/>
                </a:tc>
                <a:tc>
                  <a:txBody>
                    <a:bodyPr/>
                    <a:lstStyle/>
                    <a:p>
                      <a:r>
                        <a:rPr lang="tr-TR" sz="1600" dirty="0"/>
                        <a:t>Birimlerin bilgi toplaması ve Birim Kalite Koordinatörüne göndermesi</a:t>
                      </a:r>
                    </a:p>
                  </a:txBody>
                  <a:tcPr anchor="ctr"/>
                </a:tc>
                <a:tc>
                  <a:txBody>
                    <a:bodyPr/>
                    <a:lstStyle/>
                    <a:p>
                      <a:r>
                        <a:rPr lang="tr-TR" sz="1600" dirty="0"/>
                        <a:t>Birim Kalite Komisyonları</a:t>
                      </a:r>
                    </a:p>
                  </a:txBody>
                  <a:tcPr anchor="ctr"/>
                </a:tc>
                <a:tc>
                  <a:txBody>
                    <a:bodyPr/>
                    <a:lstStyle/>
                    <a:p>
                      <a:r>
                        <a:rPr lang="tr-TR" sz="1600" dirty="0"/>
                        <a:t>Alt ölçütlere göre talep edilen bilgilerin toplanması</a:t>
                      </a:r>
                    </a:p>
                  </a:txBody>
                  <a:tcPr anchor="ctr"/>
                </a:tc>
                <a:extLst>
                  <a:ext uri="{0D108BD9-81ED-4DB2-BD59-A6C34878D82A}">
                    <a16:rowId xmlns:a16="http://schemas.microsoft.com/office/drawing/2014/main" val="174747261"/>
                  </a:ext>
                </a:extLst>
              </a:tr>
              <a:tr h="708296">
                <a:tc>
                  <a:txBody>
                    <a:bodyPr/>
                    <a:lstStyle/>
                    <a:p>
                      <a:r>
                        <a:rPr lang="tr-TR" sz="1600" dirty="0"/>
                        <a:t>20 Şubat-20 Mart</a:t>
                      </a:r>
                    </a:p>
                  </a:txBody>
                  <a:tcPr anchor="ctr"/>
                </a:tc>
                <a:tc>
                  <a:txBody>
                    <a:bodyPr/>
                    <a:lstStyle/>
                    <a:p>
                      <a:r>
                        <a:rPr lang="tr-TR" sz="1600" dirty="0"/>
                        <a:t>KİDR yazılması ve performans göstergeleri verilerinin toplanması</a:t>
                      </a:r>
                    </a:p>
                  </a:txBody>
                  <a:tcPr anchor="ctr"/>
                </a:tc>
                <a:tc>
                  <a:txBody>
                    <a:bodyPr/>
                    <a:lstStyle/>
                    <a:p>
                      <a:r>
                        <a:rPr lang="tr-TR" sz="1600" dirty="0"/>
                        <a:t>Kalite Koordinatörlüğü-Strateji Geliştirme Daire Başkanlığı</a:t>
                      </a:r>
                    </a:p>
                  </a:txBody>
                  <a:tcPr anchor="ctr"/>
                </a:tc>
                <a:tc>
                  <a:txBody>
                    <a:bodyPr/>
                    <a:lstStyle/>
                    <a:p>
                      <a:r>
                        <a:rPr lang="tr-TR" sz="1600" dirty="0"/>
                        <a:t>İlgili destek ekipleri üyeleri ile koordineli çalışarak alt ölçütlerin yazılması</a:t>
                      </a:r>
                    </a:p>
                  </a:txBody>
                  <a:tcPr anchor="ctr"/>
                </a:tc>
                <a:extLst>
                  <a:ext uri="{0D108BD9-81ED-4DB2-BD59-A6C34878D82A}">
                    <a16:rowId xmlns:a16="http://schemas.microsoft.com/office/drawing/2014/main" val="768858054"/>
                  </a:ext>
                </a:extLst>
              </a:tr>
              <a:tr h="708296">
                <a:tc>
                  <a:txBody>
                    <a:bodyPr/>
                    <a:lstStyle/>
                    <a:p>
                      <a:r>
                        <a:rPr lang="tr-TR" sz="1600" b="1" dirty="0">
                          <a:solidFill>
                            <a:srgbClr val="FF0000"/>
                          </a:solidFill>
                        </a:rPr>
                        <a:t>6 Mart</a:t>
                      </a:r>
                    </a:p>
                  </a:txBody>
                  <a:tcPr anchor="ctr"/>
                </a:tc>
                <a:tc>
                  <a:txBody>
                    <a:bodyPr/>
                    <a:lstStyle/>
                    <a:p>
                      <a:r>
                        <a:rPr lang="tr-TR" sz="1600" dirty="0"/>
                        <a:t>Birimler tarafından toplanan bilgilerin Kalite Koordinatörlüğüne gönderilmesi</a:t>
                      </a:r>
                    </a:p>
                  </a:txBody>
                  <a:tcPr anchor="ctr"/>
                </a:tc>
                <a:tc>
                  <a:txBody>
                    <a:bodyPr/>
                    <a:lstStyle/>
                    <a:p>
                      <a:r>
                        <a:rPr lang="tr-TR" sz="1600" dirty="0"/>
                        <a:t>Birim Kalite Koordinatörü</a:t>
                      </a:r>
                    </a:p>
                  </a:txBody>
                  <a:tcPr anchor="ctr"/>
                </a:tc>
                <a:tc>
                  <a:txBody>
                    <a:bodyPr/>
                    <a:lstStyle/>
                    <a:p>
                      <a:r>
                        <a:rPr lang="tr-TR" sz="1600" dirty="0"/>
                        <a:t>Birim Kalite Komisyonlarının topladığı bilgileri </a:t>
                      </a:r>
                    </a:p>
                  </a:txBody>
                  <a:tcPr anchor="ctr"/>
                </a:tc>
                <a:extLst>
                  <a:ext uri="{0D108BD9-81ED-4DB2-BD59-A6C34878D82A}">
                    <a16:rowId xmlns:a16="http://schemas.microsoft.com/office/drawing/2014/main" val="2573456044"/>
                  </a:ext>
                </a:extLst>
              </a:tr>
              <a:tr h="708296">
                <a:tc>
                  <a:txBody>
                    <a:bodyPr/>
                    <a:lstStyle/>
                    <a:p>
                      <a:r>
                        <a:rPr lang="tr-TR" sz="1600" b="1" dirty="0">
                          <a:solidFill>
                            <a:srgbClr val="FF0000"/>
                          </a:solidFill>
                        </a:rPr>
                        <a:t>6-10 Mart</a:t>
                      </a:r>
                    </a:p>
                  </a:txBody>
                  <a:tcPr anchor="ctr"/>
                </a:tc>
                <a:tc>
                  <a:txBody>
                    <a:bodyPr/>
                    <a:lstStyle/>
                    <a:p>
                      <a:r>
                        <a:rPr lang="tr-TR" sz="1600" dirty="0"/>
                        <a:t>Destek ekiplerinin konsolide süreci</a:t>
                      </a:r>
                    </a:p>
                  </a:txBody>
                  <a:tcPr anchor="ctr"/>
                </a:tc>
                <a:tc>
                  <a:txBody>
                    <a:bodyPr/>
                    <a:lstStyle/>
                    <a:p>
                      <a:r>
                        <a:rPr lang="tr-TR" sz="1600" dirty="0"/>
                        <a:t>Kalite Komisyonu Destek Ekipleri</a:t>
                      </a:r>
                    </a:p>
                  </a:txBody>
                  <a:tcPr anchor="ctr"/>
                </a:tc>
                <a:tc>
                  <a:txBody>
                    <a:bodyPr/>
                    <a:lstStyle/>
                    <a:p>
                      <a:r>
                        <a:rPr lang="tr-TR" sz="1600" dirty="0"/>
                        <a:t>Birim Kalite Komisyonlarından gelen bilgilerin konsolide edilmesi</a:t>
                      </a:r>
                    </a:p>
                  </a:txBody>
                  <a:tcPr anchor="ctr"/>
                </a:tc>
                <a:extLst>
                  <a:ext uri="{0D108BD9-81ED-4DB2-BD59-A6C34878D82A}">
                    <a16:rowId xmlns:a16="http://schemas.microsoft.com/office/drawing/2014/main" val="2334568839"/>
                  </a:ext>
                </a:extLst>
              </a:tr>
              <a:tr h="708296">
                <a:tc>
                  <a:txBody>
                    <a:bodyPr/>
                    <a:lstStyle/>
                    <a:p>
                      <a:r>
                        <a:rPr lang="tr-TR" sz="1600" b="1" dirty="0">
                          <a:solidFill>
                            <a:srgbClr val="FF0000"/>
                          </a:solidFill>
                        </a:rPr>
                        <a:t>10-17 Mart</a:t>
                      </a:r>
                    </a:p>
                  </a:txBody>
                  <a:tcPr anchor="ctr"/>
                </a:tc>
                <a:tc>
                  <a:txBody>
                    <a:bodyPr/>
                    <a:lstStyle/>
                    <a:p>
                      <a:r>
                        <a:rPr lang="tr-TR" sz="1600" dirty="0"/>
                        <a:t>Destek Ekipleri ve Birim Kalite Komisyonları Toplantıları</a:t>
                      </a:r>
                    </a:p>
                  </a:txBody>
                  <a:tcPr anchor="ctr"/>
                </a:tc>
                <a:tc>
                  <a:txBody>
                    <a:bodyPr/>
                    <a:lstStyle/>
                    <a:p>
                      <a:r>
                        <a:rPr lang="tr-TR" sz="1600" dirty="0"/>
                        <a:t>Kalite Komisyonu Destek Ekipleri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Destek Ekiplerinin talep edilen alt ölçütleri puanlaması </a:t>
                      </a:r>
                    </a:p>
                  </a:txBody>
                  <a:tcPr anchor="ctr"/>
                </a:tc>
                <a:extLst>
                  <a:ext uri="{0D108BD9-81ED-4DB2-BD59-A6C34878D82A}">
                    <a16:rowId xmlns:a16="http://schemas.microsoft.com/office/drawing/2014/main" val="802916857"/>
                  </a:ext>
                </a:extLst>
              </a:tr>
              <a:tr h="603281">
                <a:tc>
                  <a:txBody>
                    <a:bodyPr/>
                    <a:lstStyle/>
                    <a:p>
                      <a:r>
                        <a:rPr lang="tr-TR" sz="1600" dirty="0"/>
                        <a:t>20 Mart</a:t>
                      </a:r>
                    </a:p>
                  </a:txBody>
                  <a:tcPr anchor="ctr"/>
                </a:tc>
                <a:tc>
                  <a:txBody>
                    <a:bodyPr/>
                    <a:lstStyle/>
                    <a:p>
                      <a:r>
                        <a:rPr lang="tr-TR" sz="1600" dirty="0"/>
                        <a:t>KİDR Son Değerlendirme Toplantısı</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Kalite Koordinatörlüğü-Strateji Geliştirme Daire Başkanlığı</a:t>
                      </a:r>
                    </a:p>
                  </a:txBody>
                  <a:tcPr anchor="ctr"/>
                </a:tc>
                <a:tc>
                  <a:txBody>
                    <a:bodyPr/>
                    <a:lstStyle/>
                    <a:p>
                      <a:r>
                        <a:rPr lang="tr-TR" sz="1600" dirty="0"/>
                        <a:t>Raporun gözden geçirilmesi ve puanlama yapılması</a:t>
                      </a:r>
                    </a:p>
                  </a:txBody>
                  <a:tcPr anchor="ctr"/>
                </a:tc>
                <a:extLst>
                  <a:ext uri="{0D108BD9-81ED-4DB2-BD59-A6C34878D82A}">
                    <a16:rowId xmlns:a16="http://schemas.microsoft.com/office/drawing/2014/main" val="3488570534"/>
                  </a:ext>
                </a:extLst>
              </a:tr>
              <a:tr h="829671">
                <a:tc>
                  <a:txBody>
                    <a:bodyPr/>
                    <a:lstStyle/>
                    <a:p>
                      <a:r>
                        <a:rPr lang="tr-TR" sz="1600" dirty="0"/>
                        <a:t>21 Mart</a:t>
                      </a:r>
                    </a:p>
                  </a:txBody>
                  <a:tcPr anchor="ctr"/>
                </a:tc>
                <a:tc>
                  <a:txBody>
                    <a:bodyPr/>
                    <a:lstStyle/>
                    <a:p>
                      <a:r>
                        <a:rPr lang="tr-TR" sz="1600" dirty="0" err="1"/>
                        <a:t>KİDR’in</a:t>
                      </a:r>
                      <a:r>
                        <a:rPr lang="tr-TR" sz="1600" dirty="0"/>
                        <a:t> Senato Üst Yazısı</a:t>
                      </a:r>
                    </a:p>
                  </a:txBody>
                  <a:tcPr anchor="ctr"/>
                </a:tc>
                <a:tc>
                  <a:txBody>
                    <a:bodyPr/>
                    <a:lstStyle/>
                    <a:p>
                      <a:r>
                        <a:rPr lang="tr-TR" sz="1600" dirty="0"/>
                        <a:t>Kalite Koordinatörlüğü</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err="1"/>
                        <a:t>KİDR’in</a:t>
                      </a:r>
                      <a:r>
                        <a:rPr lang="tr-TR" sz="1600" dirty="0"/>
                        <a:t> Senato Toplantısında görüşülmesi üzere üst yazının Yazılması</a:t>
                      </a:r>
                    </a:p>
                  </a:txBody>
                  <a:tcPr anchor="ctr"/>
                </a:tc>
                <a:extLst>
                  <a:ext uri="{0D108BD9-81ED-4DB2-BD59-A6C34878D82A}">
                    <a16:rowId xmlns:a16="http://schemas.microsoft.com/office/drawing/2014/main" val="468102491"/>
                  </a:ext>
                </a:extLst>
              </a:tr>
              <a:tr h="810846">
                <a:tc>
                  <a:txBody>
                    <a:bodyPr/>
                    <a:lstStyle/>
                    <a:p>
                      <a:r>
                        <a:rPr lang="tr-TR" sz="1600" dirty="0"/>
                        <a:t>23-30 Mart</a:t>
                      </a:r>
                    </a:p>
                  </a:txBody>
                  <a:tcPr anchor="ctr"/>
                </a:tc>
                <a:tc>
                  <a:txBody>
                    <a:bodyPr/>
                    <a:lstStyle/>
                    <a:p>
                      <a:r>
                        <a:rPr lang="tr-TR" sz="1600" dirty="0"/>
                        <a:t>KİDR YÖKAK veri tabanına girilmesi</a:t>
                      </a:r>
                    </a:p>
                  </a:txBody>
                  <a:tcPr anchor="ctr"/>
                </a:tc>
                <a:tc>
                  <a:txBody>
                    <a:bodyPr/>
                    <a:lstStyle/>
                    <a:p>
                      <a:r>
                        <a:rPr lang="tr-TR" sz="1600" dirty="0"/>
                        <a:t>Kalite Koordinatörlüğü</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KİDR son düzeltmelerinin yapılıp YÖKAK veri tabanına girilmesi</a:t>
                      </a:r>
                    </a:p>
                  </a:txBody>
                  <a:tcPr anchor="ctr"/>
                </a:tc>
                <a:extLst>
                  <a:ext uri="{0D108BD9-81ED-4DB2-BD59-A6C34878D82A}">
                    <a16:rowId xmlns:a16="http://schemas.microsoft.com/office/drawing/2014/main" val="3714449450"/>
                  </a:ext>
                </a:extLst>
              </a:tr>
            </a:tbl>
          </a:graphicData>
        </a:graphic>
      </p:graphicFrame>
      <p:sp>
        <p:nvSpPr>
          <p:cNvPr id="5" name="Slayt Numarası Yer Tutucusu 1">
            <a:extLst>
              <a:ext uri="{FF2B5EF4-FFF2-40B4-BE49-F238E27FC236}">
                <a16:creationId xmlns:a16="http://schemas.microsoft.com/office/drawing/2014/main" id="{082F89B0-0AD2-1CE2-51FD-6E5D7BCAA4D3}"/>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36</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180383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89B9F8-4065-DAEF-7BBC-52101EA0A6A5}"/>
              </a:ext>
            </a:extLst>
          </p:cNvPr>
          <p:cNvSpPr>
            <a:spLocks noGrp="1"/>
          </p:cNvSpPr>
          <p:nvPr>
            <p:ph type="title"/>
          </p:nvPr>
        </p:nvSpPr>
        <p:spPr>
          <a:xfrm>
            <a:off x="783804" y="801779"/>
            <a:ext cx="10515600" cy="910064"/>
          </a:xfrm>
        </p:spPr>
        <p:txBody>
          <a:bodyPr/>
          <a:lstStyle/>
          <a:p>
            <a:pPr algn="ctr"/>
            <a:r>
              <a:rPr lang="tr-TR" b="1" dirty="0">
                <a:latin typeface="Times New Roman" panose="02020603050405020304" pitchFamily="18" charset="0"/>
                <a:cs typeface="Times New Roman" panose="02020603050405020304" pitchFamily="18" charset="0"/>
              </a:rPr>
              <a:t>Dikkat!!!</a:t>
            </a:r>
          </a:p>
        </p:txBody>
      </p:sp>
      <p:sp>
        <p:nvSpPr>
          <p:cNvPr id="3" name="İçerik Yer Tutucusu 2">
            <a:extLst>
              <a:ext uri="{FF2B5EF4-FFF2-40B4-BE49-F238E27FC236}">
                <a16:creationId xmlns:a16="http://schemas.microsoft.com/office/drawing/2014/main" id="{E90E2996-5957-48DE-C840-F99CA96C4446}"/>
              </a:ext>
            </a:extLst>
          </p:cNvPr>
          <p:cNvSpPr>
            <a:spLocks noGrp="1"/>
          </p:cNvSpPr>
          <p:nvPr>
            <p:ph idx="1"/>
          </p:nvPr>
        </p:nvSpPr>
        <p:spPr>
          <a:xfrm>
            <a:off x="1828799" y="1892595"/>
            <a:ext cx="8240233" cy="4284921"/>
          </a:xfrm>
        </p:spPr>
        <p:txBody>
          <a:bodyPr>
            <a:normAutofit/>
          </a:bodyPr>
          <a:lstStyle/>
          <a:p>
            <a:pPr marL="457200" lvl="1" indent="0" algn="ctr">
              <a:lnSpc>
                <a:spcPct val="110000"/>
              </a:lnSpc>
              <a:buNone/>
            </a:pPr>
            <a:r>
              <a:rPr lang="tr-TR" sz="3200" dirty="0">
                <a:latin typeface="Times New Roman" panose="02020603050405020304" pitchFamily="18" charset="0"/>
                <a:cs typeface="Times New Roman" panose="02020603050405020304" pitchFamily="18" charset="0"/>
              </a:rPr>
              <a:t>Çalışma ekipleri toplantılarının </a:t>
            </a:r>
          </a:p>
          <a:p>
            <a:pPr marL="457200" lvl="1" indent="0" algn="ctr">
              <a:lnSpc>
                <a:spcPct val="110000"/>
              </a:lnSpc>
              <a:buNone/>
            </a:pPr>
            <a:r>
              <a:rPr lang="tr-TR" sz="32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Çarşamba günleri öğleden sonra </a:t>
            </a:r>
          </a:p>
          <a:p>
            <a:pPr marL="457200" lvl="1" indent="0" algn="ctr">
              <a:lnSpc>
                <a:spcPct val="110000"/>
              </a:lnSpc>
              <a:buNone/>
            </a:pPr>
            <a:r>
              <a:rPr lang="tr-TR" sz="3200" dirty="0">
                <a:latin typeface="Times New Roman" panose="02020603050405020304" pitchFamily="18" charset="0"/>
                <a:cs typeface="Times New Roman" panose="02020603050405020304" pitchFamily="18" charset="0"/>
              </a:rPr>
              <a:t>saatlerinde yapılması planlanmaktadır.</a:t>
            </a:r>
          </a:p>
          <a:p>
            <a:pPr marL="457200" lvl="1" indent="0" algn="ctr">
              <a:lnSpc>
                <a:spcPct val="110000"/>
              </a:lnSpc>
              <a:buNone/>
            </a:pPr>
            <a:endParaRPr lang="tr-TR" sz="3200" dirty="0">
              <a:latin typeface="Times New Roman" panose="02020603050405020304" pitchFamily="18" charset="0"/>
              <a:cs typeface="Times New Roman" panose="02020603050405020304" pitchFamily="18" charset="0"/>
            </a:endParaRPr>
          </a:p>
          <a:p>
            <a:pPr marL="457200" lvl="1" indent="0" algn="ctr">
              <a:lnSpc>
                <a:spcPct val="110000"/>
              </a:lnSpc>
              <a:buNone/>
            </a:pPr>
            <a:r>
              <a:rPr lang="tr-TR" sz="3200" dirty="0">
                <a:latin typeface="Times New Roman" panose="02020603050405020304" pitchFamily="18" charset="0"/>
                <a:cs typeface="Times New Roman" panose="02020603050405020304" pitchFamily="18" charset="0"/>
              </a:rPr>
              <a:t>Ders gün ve saatleriniz için...</a:t>
            </a:r>
          </a:p>
        </p:txBody>
      </p:sp>
      <p:sp>
        <p:nvSpPr>
          <p:cNvPr id="5" name="Slayt Numarası Yer Tutucusu 1">
            <a:extLst>
              <a:ext uri="{FF2B5EF4-FFF2-40B4-BE49-F238E27FC236}">
                <a16:creationId xmlns:a16="http://schemas.microsoft.com/office/drawing/2014/main" id="{A2F24D63-99BB-A253-099D-7DFFFEACE968}"/>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37</a:t>
            </a:fld>
            <a:endParaRPr lang="tr-TR" sz="1800" dirty="0">
              <a:latin typeface="Times New Roman" panose="02020603050405020304" pitchFamily="18" charset="0"/>
              <a:cs typeface="Times New Roman" panose="02020603050405020304" pitchFamily="18" charset="0"/>
            </a:endParaRPr>
          </a:p>
        </p:txBody>
      </p:sp>
      <p:pic>
        <p:nvPicPr>
          <p:cNvPr id="4" name="Picture 2" descr="Yalova Üniversitesi Logo | Retail logos, Yalova, Logo design">
            <a:extLst>
              <a:ext uri="{FF2B5EF4-FFF2-40B4-BE49-F238E27FC236}">
                <a16:creationId xmlns:a16="http://schemas.microsoft.com/office/drawing/2014/main" id="{3B0A81E7-80F0-AA61-7F17-29A5DBED613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80575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BA4C62-AC54-DE8A-37E3-EB97B6FD8C4E}"/>
              </a:ext>
            </a:extLst>
          </p:cNvPr>
          <p:cNvSpPr>
            <a:spLocks noGrp="1"/>
          </p:cNvSpPr>
          <p:nvPr>
            <p:ph type="title"/>
          </p:nvPr>
        </p:nvSpPr>
        <p:spPr>
          <a:xfrm>
            <a:off x="1008455" y="3962228"/>
            <a:ext cx="10515600" cy="727785"/>
          </a:xfrm>
        </p:spPr>
        <p:txBody>
          <a:bodyPr>
            <a:normAutofit fontScale="90000"/>
          </a:bodyPr>
          <a:lstStyle/>
          <a:p>
            <a:pPr algn="ctr"/>
            <a:br>
              <a:rPr lang="tr-TR" sz="4900" b="1" dirty="0">
                <a:latin typeface="Times New Roman" panose="02020603050405020304" pitchFamily="18" charset="0"/>
                <a:cs typeface="Times New Roman" panose="02020603050405020304" pitchFamily="18" charset="0"/>
              </a:rPr>
            </a:br>
            <a:br>
              <a:rPr lang="tr-TR" sz="4900" b="1" dirty="0">
                <a:latin typeface="Times New Roman" panose="02020603050405020304" pitchFamily="18" charset="0"/>
                <a:cs typeface="Times New Roman" panose="02020603050405020304" pitchFamily="18" charset="0"/>
              </a:rPr>
            </a:br>
            <a:r>
              <a:rPr lang="tr-TR" sz="4900" b="1" dirty="0">
                <a:latin typeface="Times New Roman" panose="02020603050405020304" pitchFamily="18" charset="0"/>
                <a:cs typeface="Times New Roman" panose="02020603050405020304" pitchFamily="18" charset="0"/>
              </a:rPr>
              <a:t>Teşekkürler</a:t>
            </a:r>
            <a:br>
              <a:rPr lang="tr-TR" sz="6000" b="1" dirty="0">
                <a:latin typeface="Times New Roman" panose="02020603050405020304" pitchFamily="18" charset="0"/>
                <a:cs typeface="Times New Roman" panose="02020603050405020304" pitchFamily="18" charset="0"/>
              </a:rPr>
            </a:br>
            <a:br>
              <a:rPr lang="tr-TR" sz="2700" b="1" dirty="0">
                <a:latin typeface="Times New Roman" panose="02020603050405020304" pitchFamily="18" charset="0"/>
                <a:cs typeface="Times New Roman" panose="02020603050405020304" pitchFamily="18" charset="0"/>
              </a:rPr>
            </a:br>
            <a:r>
              <a:rPr lang="tr-TR" sz="900" b="1" dirty="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 </a:t>
            </a:r>
            <a:br>
              <a:rPr lang="tr-TR" sz="6000" b="1"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Yalova Üniversitesi </a:t>
            </a:r>
            <a:br>
              <a:rPr lang="tr-TR" sz="4000"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Kalite Koordinatörlüğü</a:t>
            </a:r>
            <a:br>
              <a:rPr lang="tr-TR" sz="4000" dirty="0">
                <a:latin typeface="Times New Roman" panose="02020603050405020304" pitchFamily="18" charset="0"/>
                <a:cs typeface="Times New Roman" panose="02020603050405020304" pitchFamily="18" charset="0"/>
              </a:rPr>
            </a:br>
            <a:r>
              <a:rPr lang="tr-TR" sz="4000" dirty="0">
                <a:latin typeface="Times New Roman" panose="02020603050405020304" pitchFamily="18" charset="0"/>
                <a:cs typeface="Times New Roman" panose="02020603050405020304" pitchFamily="18" charset="0"/>
              </a:rPr>
              <a:t>Şubat/2023</a:t>
            </a:r>
            <a:endParaRPr lang="tr-TR" sz="6000" dirty="0">
              <a:latin typeface="Times New Roman" panose="02020603050405020304" pitchFamily="18" charset="0"/>
              <a:cs typeface="Times New Roman" panose="02020603050405020304" pitchFamily="18" charset="0"/>
            </a:endParaRPr>
          </a:p>
        </p:txBody>
      </p:sp>
      <p:pic>
        <p:nvPicPr>
          <p:cNvPr id="3" name="Picture 2" descr="Yalova Üniversitesi Logo | Retail logos, Yalova, Logo design">
            <a:extLst>
              <a:ext uri="{FF2B5EF4-FFF2-40B4-BE49-F238E27FC236}">
                <a16:creationId xmlns:a16="http://schemas.microsoft.com/office/drawing/2014/main" id="{036C5A5B-54C7-CF98-69C0-D1D53DE9EC4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4" name="Metin kutusu 3">
            <a:extLst>
              <a:ext uri="{FF2B5EF4-FFF2-40B4-BE49-F238E27FC236}">
                <a16:creationId xmlns:a16="http://schemas.microsoft.com/office/drawing/2014/main" id="{AB6F1B9E-F95C-6FA4-95BB-BCBBCCE77632}"/>
              </a:ext>
            </a:extLst>
          </p:cNvPr>
          <p:cNvSpPr txBox="1"/>
          <p:nvPr/>
        </p:nvSpPr>
        <p:spPr>
          <a:xfrm>
            <a:off x="297712" y="1632418"/>
            <a:ext cx="11632018" cy="964880"/>
          </a:xfrm>
          <a:prstGeom prst="rect">
            <a:avLst/>
          </a:prstGeom>
          <a:noFill/>
        </p:spPr>
        <p:txBody>
          <a:bodyPr wrap="square" rtlCol="0">
            <a:spAutoFit/>
          </a:bodyPr>
          <a:lstStyle/>
          <a:p>
            <a:pPr lvl="0" algn="ctr">
              <a:lnSpc>
                <a:spcPct val="105000"/>
              </a:lnSpc>
              <a:spcAft>
                <a:spcPts val="800"/>
              </a:spcAft>
            </a:pPr>
            <a:r>
              <a:rPr lang="tr-TR" sz="5400" b="1"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Herkesle kalite, her zaman kalite </a:t>
            </a:r>
            <a:r>
              <a:rPr lang="tr-TR" sz="5400" i="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065938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Yalova Üniversitesi Logo | Retail logos, Yalova, Logo design">
            <a:extLst>
              <a:ext uri="{FF2B5EF4-FFF2-40B4-BE49-F238E27FC236}">
                <a16:creationId xmlns:a16="http://schemas.microsoft.com/office/drawing/2014/main" id="{A7577CAB-05E3-FA8D-FBDD-E741673FD2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p:nvSpPr>
          <p:cNvPr id="44" name="Oval 43">
            <a:extLst>
              <a:ext uri="{FF2B5EF4-FFF2-40B4-BE49-F238E27FC236}">
                <a16:creationId xmlns:a16="http://schemas.microsoft.com/office/drawing/2014/main" id="{29759590-33B2-4447-8F17-6833FDF6944D}"/>
              </a:ext>
            </a:extLst>
          </p:cNvPr>
          <p:cNvSpPr/>
          <p:nvPr/>
        </p:nvSpPr>
        <p:spPr>
          <a:xfrm>
            <a:off x="3875193" y="1567191"/>
            <a:ext cx="4501598" cy="4501598"/>
          </a:xfrm>
          <a:prstGeom prst="ellipse">
            <a:avLst/>
          </a:prstGeom>
          <a:solidFill>
            <a:schemeClr val="bg1">
              <a:lumMod val="95000"/>
            </a:schemeClr>
          </a:solidFill>
          <a:ln>
            <a:noFill/>
          </a:ln>
          <a:effectLst>
            <a:innerShdw blurRad="1270000">
              <a:prstClr val="black">
                <a:alpha val="11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45" name="Oval 44">
            <a:extLst>
              <a:ext uri="{FF2B5EF4-FFF2-40B4-BE49-F238E27FC236}">
                <a16:creationId xmlns:a16="http://schemas.microsoft.com/office/drawing/2014/main" id="{AD0D7DF9-C665-44D1-9311-00FBA5465A0D}"/>
              </a:ext>
            </a:extLst>
          </p:cNvPr>
          <p:cNvSpPr/>
          <p:nvPr/>
        </p:nvSpPr>
        <p:spPr>
          <a:xfrm>
            <a:off x="4434934" y="2126932"/>
            <a:ext cx="3382117" cy="3382117"/>
          </a:xfrm>
          <a:prstGeom prst="ellipse">
            <a:avLst/>
          </a:prstGeom>
          <a:solidFill>
            <a:schemeClr val="bg1">
              <a:lumMod val="95000"/>
            </a:schemeClr>
          </a:solidFill>
          <a:ln>
            <a:noFill/>
          </a:ln>
          <a:effectLst>
            <a:innerShdw blurRad="1270000">
              <a:prstClr val="black">
                <a:alpha val="42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3" name="Arrow: Pentagon 2">
            <a:extLst>
              <a:ext uri="{FF2B5EF4-FFF2-40B4-BE49-F238E27FC236}">
                <a16:creationId xmlns:a16="http://schemas.microsoft.com/office/drawing/2014/main" id="{86D61FB4-D209-4133-95C8-AA85DF9E4D34}"/>
              </a:ext>
            </a:extLst>
          </p:cNvPr>
          <p:cNvSpPr/>
          <p:nvPr/>
        </p:nvSpPr>
        <p:spPr>
          <a:xfrm rot="5400000">
            <a:off x="3622460" y="3051909"/>
            <a:ext cx="1902294" cy="643575"/>
          </a:xfrm>
          <a:prstGeom prst="homePlate">
            <a:avLst/>
          </a:prstGeom>
          <a:gradFill>
            <a:gsLst>
              <a:gs pos="50000">
                <a:schemeClr val="tx1"/>
              </a:gs>
              <a:gs pos="50000">
                <a:schemeClr val="tx1">
                  <a:lumMod val="90000"/>
                  <a:lumOff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p:nvSpPr>
          <p:cNvPr id="7" name="Arrow: Pentagon 6">
            <a:extLst>
              <a:ext uri="{FF2B5EF4-FFF2-40B4-BE49-F238E27FC236}">
                <a16:creationId xmlns:a16="http://schemas.microsoft.com/office/drawing/2014/main" id="{737ECAEC-992E-46A3-9535-E6520C0F91C2}"/>
              </a:ext>
            </a:extLst>
          </p:cNvPr>
          <p:cNvSpPr/>
          <p:nvPr/>
        </p:nvSpPr>
        <p:spPr>
          <a:xfrm>
            <a:off x="4573608" y="4968960"/>
            <a:ext cx="1902294" cy="643575"/>
          </a:xfrm>
          <a:prstGeom prst="homePlate">
            <a:avLst/>
          </a:prstGeom>
          <a:gradFill>
            <a:gsLst>
              <a:gs pos="50000">
                <a:schemeClr val="tx1"/>
              </a:gs>
              <a:gs pos="50000">
                <a:schemeClr val="tx1">
                  <a:lumMod val="90000"/>
                  <a:lumOff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prstTxWarp prst="textNoShape">
              <a:avLst/>
            </a:prstTxWarp>
            <a:noAutofit/>
          </a:bodyPr>
          <a:lstStyle/>
          <a:p>
            <a:pPr algn="ctr"/>
            <a:endParaRPr lang="en-US" sz="900"/>
          </a:p>
        </p:txBody>
      </p:sp>
      <p:sp useBgFill="1">
        <p:nvSpPr>
          <p:cNvPr id="43" name="Rectangle 42">
            <a:extLst>
              <a:ext uri="{FF2B5EF4-FFF2-40B4-BE49-F238E27FC236}">
                <a16:creationId xmlns:a16="http://schemas.microsoft.com/office/drawing/2014/main" id="{CAA18C1F-F6A9-4DC8-8352-B9AB454BE21A}"/>
              </a:ext>
            </a:extLst>
          </p:cNvPr>
          <p:cNvSpPr/>
          <p:nvPr/>
        </p:nvSpPr>
        <p:spPr>
          <a:xfrm rot="5400000">
            <a:off x="1580104" y="2716856"/>
            <a:ext cx="643574" cy="51477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useBgFill="1">
        <p:nvSpPr>
          <p:cNvPr id="42" name="Rectangle 41">
            <a:extLst>
              <a:ext uri="{FF2B5EF4-FFF2-40B4-BE49-F238E27FC236}">
                <a16:creationId xmlns:a16="http://schemas.microsoft.com/office/drawing/2014/main" id="{32A62200-A044-4E11-80B6-F1A137A68391}"/>
              </a:ext>
            </a:extLst>
          </p:cNvPr>
          <p:cNvSpPr/>
          <p:nvPr/>
        </p:nvSpPr>
        <p:spPr>
          <a:xfrm>
            <a:off x="7268280" y="5080876"/>
            <a:ext cx="643575" cy="23844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sp useBgFill="1">
        <p:nvSpPr>
          <p:cNvPr id="40" name="Rectangle 39">
            <a:extLst>
              <a:ext uri="{FF2B5EF4-FFF2-40B4-BE49-F238E27FC236}">
                <a16:creationId xmlns:a16="http://schemas.microsoft.com/office/drawing/2014/main" id="{8DEEA6F1-64B1-4112-84B0-505F8DEE211E}"/>
              </a:ext>
            </a:extLst>
          </p:cNvPr>
          <p:cNvSpPr/>
          <p:nvPr/>
        </p:nvSpPr>
        <p:spPr>
          <a:xfrm>
            <a:off x="4251819" y="-254229"/>
            <a:ext cx="643575" cy="23844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p>
        </p:txBody>
      </p:sp>
      <p:grpSp>
        <p:nvGrpSpPr>
          <p:cNvPr id="36" name="Group 35">
            <a:extLst>
              <a:ext uri="{FF2B5EF4-FFF2-40B4-BE49-F238E27FC236}">
                <a16:creationId xmlns:a16="http://schemas.microsoft.com/office/drawing/2014/main" id="{0E83AE77-098E-449A-894B-2D7F7DCF10FB}"/>
              </a:ext>
            </a:extLst>
          </p:cNvPr>
          <p:cNvGrpSpPr/>
          <p:nvPr/>
        </p:nvGrpSpPr>
        <p:grpSpPr>
          <a:xfrm>
            <a:off x="3786883" y="1635825"/>
            <a:ext cx="1573448" cy="1573448"/>
            <a:chOff x="7574752" y="3271182"/>
            <a:chExt cx="3147306" cy="3147306"/>
          </a:xfrm>
        </p:grpSpPr>
        <p:sp>
          <p:nvSpPr>
            <p:cNvPr id="2" name="Oval 1">
              <a:extLst>
                <a:ext uri="{FF2B5EF4-FFF2-40B4-BE49-F238E27FC236}">
                  <a16:creationId xmlns:a16="http://schemas.microsoft.com/office/drawing/2014/main" id="{F68B8388-5E74-4A05-A27F-B2901DA42953}"/>
                </a:ext>
              </a:extLst>
            </p:cNvPr>
            <p:cNvSpPr/>
            <p:nvPr/>
          </p:nvSpPr>
          <p:spPr>
            <a:xfrm>
              <a:off x="7574752" y="3271182"/>
              <a:ext cx="3147306" cy="3147306"/>
            </a:xfrm>
            <a:prstGeom prst="ellipse">
              <a:avLst/>
            </a:prstGeom>
            <a:ln w="76200">
              <a:solidFill>
                <a:schemeClr val="bg2">
                  <a:lumMod val="60000"/>
                  <a:lumOff val="40000"/>
                </a:schemeClr>
              </a:solidFill>
            </a:ln>
            <a:effectLst>
              <a:innerShdw blurRad="1905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latin typeface="Times New Roman" panose="02020603050405020304" pitchFamily="18" charset="0"/>
                <a:cs typeface="Times New Roman" panose="02020603050405020304" pitchFamily="18" charset="0"/>
              </a:endParaRPr>
            </a:p>
          </p:txBody>
        </p:sp>
        <p:sp>
          <p:nvSpPr>
            <p:cNvPr id="4" name="Oval 3">
              <a:extLst>
                <a:ext uri="{FF2B5EF4-FFF2-40B4-BE49-F238E27FC236}">
                  <a16:creationId xmlns:a16="http://schemas.microsoft.com/office/drawing/2014/main" id="{355635BC-3E37-4290-A93A-6DD10052C584}"/>
                </a:ext>
              </a:extLst>
            </p:cNvPr>
            <p:cNvSpPr/>
            <p:nvPr/>
          </p:nvSpPr>
          <p:spPr>
            <a:xfrm>
              <a:off x="7966097" y="3662527"/>
              <a:ext cx="2364617" cy="2364617"/>
            </a:xfrm>
            <a:prstGeom prst="ellipse">
              <a:avLst/>
            </a:prstGeom>
            <a:solidFill>
              <a:schemeClr val="bg1"/>
            </a:solidFill>
            <a:ln>
              <a:noFill/>
            </a:ln>
            <a:effectLst>
              <a:outerShdw blurRad="317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tx1"/>
                  </a:solidFill>
                  <a:latin typeface="Times New Roman" panose="02020603050405020304" pitchFamily="18" charset="0"/>
                  <a:cs typeface="Times New Roman" panose="02020603050405020304" pitchFamily="18" charset="0"/>
                </a:rPr>
                <a:t>KDDP</a:t>
              </a:r>
              <a:endParaRPr lang="en-US" sz="1400" dirty="0">
                <a:solidFill>
                  <a:schemeClr val="tx1"/>
                </a:solidFill>
                <a:latin typeface="Times New Roman" panose="02020603050405020304" pitchFamily="18"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id="{86AE331E-739B-49D1-BCD7-CC6752D9DF46}"/>
              </a:ext>
            </a:extLst>
          </p:cNvPr>
          <p:cNvGrpSpPr/>
          <p:nvPr/>
        </p:nvGrpSpPr>
        <p:grpSpPr>
          <a:xfrm>
            <a:off x="3786883" y="4504023"/>
            <a:ext cx="1573448" cy="1573448"/>
            <a:chOff x="7574752" y="9008325"/>
            <a:chExt cx="3147306" cy="3147306"/>
          </a:xfrm>
        </p:grpSpPr>
        <p:sp>
          <p:nvSpPr>
            <p:cNvPr id="8" name="Oval 7">
              <a:extLst>
                <a:ext uri="{FF2B5EF4-FFF2-40B4-BE49-F238E27FC236}">
                  <a16:creationId xmlns:a16="http://schemas.microsoft.com/office/drawing/2014/main" id="{B99376CD-4D37-4A37-AAF6-EE7BF457062D}"/>
                </a:ext>
              </a:extLst>
            </p:cNvPr>
            <p:cNvSpPr/>
            <p:nvPr/>
          </p:nvSpPr>
          <p:spPr>
            <a:xfrm rot="16200000">
              <a:off x="7574752" y="9008325"/>
              <a:ext cx="3147306" cy="3147306"/>
            </a:xfrm>
            <a:prstGeom prst="ellipse">
              <a:avLst/>
            </a:prstGeom>
            <a:solidFill>
              <a:schemeClr val="accent3"/>
            </a:solidFill>
            <a:ln w="76200">
              <a:solidFill>
                <a:schemeClr val="accent3">
                  <a:lumMod val="60000"/>
                  <a:lumOff val="40000"/>
                </a:schemeClr>
              </a:solidFill>
            </a:ln>
            <a:effectLst>
              <a:innerShdw blurRad="1905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00">
                <a:latin typeface="Times New Roman" panose="02020603050405020304" pitchFamily="18" charset="0"/>
                <a:cs typeface="Times New Roman" panose="02020603050405020304" pitchFamily="18" charset="0"/>
              </a:endParaRPr>
            </a:p>
          </p:txBody>
        </p:sp>
        <p:sp>
          <p:nvSpPr>
            <p:cNvPr id="9" name="Oval 8">
              <a:extLst>
                <a:ext uri="{FF2B5EF4-FFF2-40B4-BE49-F238E27FC236}">
                  <a16:creationId xmlns:a16="http://schemas.microsoft.com/office/drawing/2014/main" id="{7E06BB3E-5066-4323-8A8A-36D2FEC1E214}"/>
                </a:ext>
              </a:extLst>
            </p:cNvPr>
            <p:cNvSpPr/>
            <p:nvPr/>
          </p:nvSpPr>
          <p:spPr>
            <a:xfrm>
              <a:off x="7966097" y="9399670"/>
              <a:ext cx="2364616" cy="2364616"/>
            </a:xfrm>
            <a:prstGeom prst="ellipse">
              <a:avLst/>
            </a:prstGeom>
            <a:solidFill>
              <a:schemeClr val="bg1"/>
            </a:solidFill>
            <a:ln>
              <a:noFill/>
            </a:ln>
            <a:effectLst>
              <a:outerShdw blurRad="317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İZLEME</a:t>
              </a:r>
              <a:endParaRPr lang="en-US" sz="105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grpSp>
      <p:grpSp>
        <p:nvGrpSpPr>
          <p:cNvPr id="38" name="Group 37">
            <a:extLst>
              <a:ext uri="{FF2B5EF4-FFF2-40B4-BE49-F238E27FC236}">
                <a16:creationId xmlns:a16="http://schemas.microsoft.com/office/drawing/2014/main" id="{456E2C92-8B6F-43AE-8493-26301932D6AD}"/>
              </a:ext>
            </a:extLst>
          </p:cNvPr>
          <p:cNvGrpSpPr/>
          <p:nvPr/>
        </p:nvGrpSpPr>
        <p:grpSpPr>
          <a:xfrm>
            <a:off x="6803343" y="4504023"/>
            <a:ext cx="1573448" cy="1573448"/>
            <a:chOff x="13608457" y="9008325"/>
            <a:chExt cx="3147306" cy="3147306"/>
          </a:xfrm>
        </p:grpSpPr>
        <p:sp>
          <p:nvSpPr>
            <p:cNvPr id="13" name="Oval 12">
              <a:extLst>
                <a:ext uri="{FF2B5EF4-FFF2-40B4-BE49-F238E27FC236}">
                  <a16:creationId xmlns:a16="http://schemas.microsoft.com/office/drawing/2014/main" id="{5B629F6D-D3AB-4CB2-9E5E-F9CB143579EE}"/>
                </a:ext>
              </a:extLst>
            </p:cNvPr>
            <p:cNvSpPr/>
            <p:nvPr/>
          </p:nvSpPr>
          <p:spPr>
            <a:xfrm rot="10800000">
              <a:off x="13608457" y="9008325"/>
              <a:ext cx="3147306" cy="3147306"/>
            </a:xfrm>
            <a:prstGeom prst="ellipse">
              <a:avLst/>
            </a:prstGeom>
            <a:solidFill>
              <a:schemeClr val="accent5"/>
            </a:solidFill>
            <a:ln w="76200">
              <a:solidFill>
                <a:schemeClr val="accent5">
                  <a:lumMod val="60000"/>
                  <a:lumOff val="40000"/>
                </a:schemeClr>
              </a:solidFill>
            </a:ln>
            <a:effectLst>
              <a:innerShdw blurRad="1905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latin typeface="Times New Roman" panose="02020603050405020304" pitchFamily="18" charset="0"/>
                <a:cs typeface="Times New Roman" panose="02020603050405020304" pitchFamily="18" charset="0"/>
              </a:endParaRPr>
            </a:p>
          </p:txBody>
        </p:sp>
        <p:sp>
          <p:nvSpPr>
            <p:cNvPr id="14" name="Oval 13">
              <a:extLst>
                <a:ext uri="{FF2B5EF4-FFF2-40B4-BE49-F238E27FC236}">
                  <a16:creationId xmlns:a16="http://schemas.microsoft.com/office/drawing/2014/main" id="{9705111C-0465-4629-A24E-25AF5CCAA9E8}"/>
                </a:ext>
              </a:extLst>
            </p:cNvPr>
            <p:cNvSpPr/>
            <p:nvPr/>
          </p:nvSpPr>
          <p:spPr>
            <a:xfrm>
              <a:off x="13999801" y="9399669"/>
              <a:ext cx="2364617" cy="2364617"/>
            </a:xfrm>
            <a:prstGeom prst="ellipse">
              <a:avLst/>
            </a:prstGeom>
            <a:solidFill>
              <a:schemeClr val="bg1"/>
            </a:solidFill>
            <a:ln>
              <a:noFill/>
            </a:ln>
            <a:effectLst>
              <a:outerShdw blurRad="317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solidFill>
                    <a:schemeClr val="tx1"/>
                  </a:solidFill>
                  <a:latin typeface="Times New Roman" panose="02020603050405020304" pitchFamily="18" charset="0"/>
                  <a:cs typeface="Times New Roman" panose="02020603050405020304" pitchFamily="18" charset="0"/>
                </a:rPr>
                <a:t>KAP</a:t>
              </a:r>
              <a:endParaRPr lang="en-US" dirty="0">
                <a:solidFill>
                  <a:schemeClr val="tx1"/>
                </a:solidFill>
                <a:latin typeface="Times New Roman" panose="02020603050405020304" pitchFamily="18" charset="0"/>
                <a:cs typeface="Times New Roman" panose="02020603050405020304" pitchFamily="18" charset="0"/>
              </a:endParaRPr>
            </a:p>
          </p:txBody>
        </p:sp>
      </p:grpSp>
      <p:sp>
        <p:nvSpPr>
          <p:cNvPr id="23" name="TextBox 22">
            <a:extLst>
              <a:ext uri="{FF2B5EF4-FFF2-40B4-BE49-F238E27FC236}">
                <a16:creationId xmlns:a16="http://schemas.microsoft.com/office/drawing/2014/main" id="{7539F162-0E03-4278-8AD4-9E13BB9642B6}"/>
              </a:ext>
            </a:extLst>
          </p:cNvPr>
          <p:cNvSpPr txBox="1"/>
          <p:nvPr/>
        </p:nvSpPr>
        <p:spPr>
          <a:xfrm>
            <a:off x="8753417" y="3373696"/>
            <a:ext cx="2496560" cy="2708434"/>
          </a:xfrm>
          <a:prstGeom prst="rect">
            <a:avLst/>
          </a:prstGeom>
          <a:noFill/>
        </p:spPr>
        <p:txBody>
          <a:bodyPr wrap="square" rtlCol="0">
            <a:spAutoFit/>
          </a:bodyPr>
          <a:lstStyle/>
          <a:p>
            <a:pPr algn="ctr"/>
            <a:r>
              <a:rPr lang="tr-TR"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Kurumsal Akreditasyon Programı</a:t>
            </a:r>
          </a:p>
          <a:p>
            <a:pPr marL="171416" indent="-171416">
              <a:buFont typeface="Arial" panose="020B0604020202020204" pitchFamily="34" charset="0"/>
              <a:buChar char="•"/>
            </a:pPr>
            <a:r>
              <a:rPr lang="tr-TR" sz="1600" u="sng"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Zorunlu</a:t>
            </a:r>
            <a:r>
              <a:rPr lang="tr-TR" sz="16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(KDDP üzerinden en fazla 5 yıl geçtikten sonra)</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Akran Değerlendirme ve Karar</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Kurumsal Düzeyde</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Tüm ölçütler ve alt ölçütler</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Kurumsal Akreditasyon Raporu</a:t>
            </a:r>
          </a:p>
          <a:p>
            <a:pPr algn="ctr"/>
            <a:endParaRPr lang="en-US" sz="2000"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9BDD2336-C0B6-4A15-8B6E-EF43CF8C2F95}"/>
              </a:ext>
            </a:extLst>
          </p:cNvPr>
          <p:cNvSpPr txBox="1"/>
          <p:nvPr/>
        </p:nvSpPr>
        <p:spPr>
          <a:xfrm>
            <a:off x="499731" y="1201889"/>
            <a:ext cx="2986633" cy="2339102"/>
          </a:xfrm>
          <a:prstGeom prst="rect">
            <a:avLst/>
          </a:prstGeom>
          <a:noFill/>
        </p:spPr>
        <p:txBody>
          <a:bodyPr wrap="square" rtlCol="0">
            <a:spAutoFit/>
          </a:bodyPr>
          <a:lstStyle/>
          <a:p>
            <a:pPr algn="ctr"/>
            <a:r>
              <a:rPr lang="tr-TR"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Kurumsal Dış Değerlendirme Programı</a:t>
            </a:r>
            <a:endParaRPr lang="en-US"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Zorunlu (ilk mezun vermeyi izleyen 5. yıl içinde)</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Akran Değerlendirme</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Kurumsal düzeyde</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Tüm ölçütler ve alt ölçütler</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Kurumsal Geri Bildirim Raporu (KGBR)</a:t>
            </a:r>
          </a:p>
          <a:p>
            <a:pPr algn="r"/>
            <a:endParaRPr lang="en-US" sz="1200" dirty="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8088BF1F-D633-4CB6-8BEC-7ABF363006B2}"/>
              </a:ext>
            </a:extLst>
          </p:cNvPr>
          <p:cNvSpPr txBox="1"/>
          <p:nvPr/>
        </p:nvSpPr>
        <p:spPr>
          <a:xfrm>
            <a:off x="484436" y="3897818"/>
            <a:ext cx="2834910" cy="2123658"/>
          </a:xfrm>
          <a:prstGeom prst="rect">
            <a:avLst/>
          </a:prstGeom>
          <a:noFill/>
        </p:spPr>
        <p:txBody>
          <a:bodyPr wrap="square" rtlCol="0">
            <a:spAutoFit/>
          </a:bodyPr>
          <a:lstStyle/>
          <a:p>
            <a:pPr algn="ctr"/>
            <a:r>
              <a:rPr lang="tr-TR" sz="20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İzleme Programı</a:t>
            </a:r>
            <a:endParaRPr lang="en-US" sz="2000"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171416" indent="-171416">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Zorunlu (</a:t>
            </a:r>
            <a:r>
              <a:rPr lang="tr-TR" sz="1600" dirty="0" err="1">
                <a:latin typeface="Times New Roman" panose="02020603050405020304" pitchFamily="18" charset="0"/>
                <a:cs typeface="Times New Roman" panose="02020603050405020304" pitchFamily="18" charset="0"/>
              </a:rPr>
              <a:t>KDDP’yi</a:t>
            </a:r>
            <a:r>
              <a:rPr lang="tr-TR" sz="1600" dirty="0">
                <a:latin typeface="Times New Roman" panose="02020603050405020304" pitchFamily="18" charset="0"/>
                <a:cs typeface="Times New Roman" panose="02020603050405020304" pitchFamily="18" charset="0"/>
              </a:rPr>
              <a:t> izleyen en erken ikinci yılda)</a:t>
            </a:r>
          </a:p>
          <a:p>
            <a:pPr marL="171416" indent="-171416">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Akran Değerlendirme</a:t>
            </a:r>
          </a:p>
          <a:p>
            <a:pPr marL="171416" indent="-171416">
              <a:buFont typeface="Arial" panose="020B0604020202020204" pitchFamily="34" charset="0"/>
              <a:buChar char="•"/>
            </a:pPr>
            <a:r>
              <a:rPr lang="tr-TR" sz="1600" dirty="0" err="1">
                <a:latin typeface="Times New Roman" panose="02020603050405020304" pitchFamily="18" charset="0"/>
                <a:cs typeface="Times New Roman" panose="02020603050405020304" pitchFamily="18" charset="0"/>
              </a:rPr>
              <a:t>KGBR’de</a:t>
            </a:r>
            <a:r>
              <a:rPr lang="tr-TR" sz="1600" dirty="0">
                <a:latin typeface="Times New Roman" panose="02020603050405020304" pitchFamily="18" charset="0"/>
                <a:cs typeface="Times New Roman" panose="02020603050405020304" pitchFamily="18" charset="0"/>
              </a:rPr>
              <a:t> yer alan güçlü ve gelişmeye açık yönler</a:t>
            </a:r>
          </a:p>
          <a:p>
            <a:pPr marL="171416" indent="-171416">
              <a:buFont typeface="Arial" panose="020B0604020202020204" pitchFamily="34" charset="0"/>
              <a:buChar char="•"/>
            </a:pPr>
            <a:r>
              <a:rPr lang="tr-TR" sz="1600" dirty="0">
                <a:latin typeface="Times New Roman" panose="02020603050405020304" pitchFamily="18" charset="0"/>
                <a:cs typeface="Times New Roman" panose="02020603050405020304" pitchFamily="18" charset="0"/>
              </a:rPr>
              <a:t>İzleme Raporu</a:t>
            </a:r>
          </a:p>
          <a:p>
            <a:pPr marL="171416" indent="-171416">
              <a:buFont typeface="Arial" panose="020B0604020202020204" pitchFamily="34" charset="0"/>
              <a:buChar char="•"/>
            </a:pPr>
            <a:endParaRPr lang="tr-TR" sz="1600" dirty="0">
              <a:latin typeface="Times New Roman" panose="02020603050405020304" pitchFamily="18" charset="0"/>
              <a:cs typeface="Times New Roman" panose="02020603050405020304" pitchFamily="18" charset="0"/>
            </a:endParaRPr>
          </a:p>
        </p:txBody>
      </p:sp>
      <p:sp>
        <p:nvSpPr>
          <p:cNvPr id="33" name="Title 1">
            <a:extLst>
              <a:ext uri="{FF2B5EF4-FFF2-40B4-BE49-F238E27FC236}">
                <a16:creationId xmlns:a16="http://schemas.microsoft.com/office/drawing/2014/main" id="{A05B56F3-8068-4DC2-B6FB-68B4ADE6A6D4}"/>
              </a:ext>
            </a:extLst>
          </p:cNvPr>
          <p:cNvSpPr txBox="1">
            <a:spLocks/>
          </p:cNvSpPr>
          <p:nvPr/>
        </p:nvSpPr>
        <p:spPr>
          <a:xfrm>
            <a:off x="2152073" y="174616"/>
            <a:ext cx="7924800" cy="77459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599" dirty="0">
                <a:solidFill>
                  <a:schemeClr val="tx1">
                    <a:lumMod val="90000"/>
                    <a:lumOff val="10000"/>
                  </a:schemeClr>
                </a:solidFill>
                <a:latin typeface="Times New Roman" panose="02020603050405020304" pitchFamily="18" charset="0"/>
                <a:cs typeface="Times New Roman" panose="02020603050405020304" pitchFamily="18" charset="0"/>
              </a:rPr>
              <a:t>YÖKAK Değerlendirme Türleri</a:t>
            </a:r>
            <a:endParaRPr lang="en-US" sz="1800" dirty="0">
              <a:solidFill>
                <a:schemeClr val="tx1">
                  <a:lumMod val="90000"/>
                  <a:lumOff val="10000"/>
                </a:schemeClr>
              </a:solidFill>
              <a:latin typeface="Times New Roman" panose="02020603050405020304" pitchFamily="18" charset="0"/>
              <a:cs typeface="Times New Roman" panose="02020603050405020304" pitchFamily="18" charset="0"/>
            </a:endParaRPr>
          </a:p>
          <a:p>
            <a:pPr algn="ctr"/>
            <a:endParaRPr lang="en-US" sz="3599"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grpSp>
        <p:nvGrpSpPr>
          <p:cNvPr id="22" name="Group 37">
            <a:extLst>
              <a:ext uri="{FF2B5EF4-FFF2-40B4-BE49-F238E27FC236}">
                <a16:creationId xmlns:a16="http://schemas.microsoft.com/office/drawing/2014/main" id="{15EAD5F8-600E-46E1-9831-10CD5B101591}"/>
              </a:ext>
            </a:extLst>
          </p:cNvPr>
          <p:cNvGrpSpPr/>
          <p:nvPr/>
        </p:nvGrpSpPr>
        <p:grpSpPr>
          <a:xfrm>
            <a:off x="6803342" y="1732774"/>
            <a:ext cx="1573448" cy="1573448"/>
            <a:chOff x="13608457" y="9008325"/>
            <a:chExt cx="3147306" cy="3147306"/>
          </a:xfrm>
        </p:grpSpPr>
        <p:sp>
          <p:nvSpPr>
            <p:cNvPr id="26" name="Oval 25">
              <a:extLst>
                <a:ext uri="{FF2B5EF4-FFF2-40B4-BE49-F238E27FC236}">
                  <a16:creationId xmlns:a16="http://schemas.microsoft.com/office/drawing/2014/main" id="{DCE327E5-CDF5-4989-915C-36649C5BC003}"/>
                </a:ext>
              </a:extLst>
            </p:cNvPr>
            <p:cNvSpPr/>
            <p:nvPr/>
          </p:nvSpPr>
          <p:spPr>
            <a:xfrm rot="10800000">
              <a:off x="13608457" y="9008325"/>
              <a:ext cx="3147306" cy="3147306"/>
            </a:xfrm>
            <a:prstGeom prst="ellipse">
              <a:avLst/>
            </a:prstGeom>
            <a:solidFill>
              <a:schemeClr val="accent5"/>
            </a:solidFill>
            <a:ln w="76200">
              <a:solidFill>
                <a:schemeClr val="accent5">
                  <a:lumMod val="60000"/>
                  <a:lumOff val="40000"/>
                </a:schemeClr>
              </a:solidFill>
            </a:ln>
            <a:effectLst>
              <a:innerShdw blurRad="1905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latin typeface="Times New Roman" panose="02020603050405020304" pitchFamily="18" charset="0"/>
                <a:cs typeface="Times New Roman" panose="02020603050405020304" pitchFamily="18" charset="0"/>
              </a:endParaRPr>
            </a:p>
          </p:txBody>
        </p:sp>
        <p:sp>
          <p:nvSpPr>
            <p:cNvPr id="27" name="Oval 26">
              <a:extLst>
                <a:ext uri="{FF2B5EF4-FFF2-40B4-BE49-F238E27FC236}">
                  <a16:creationId xmlns:a16="http://schemas.microsoft.com/office/drawing/2014/main" id="{9D6520B5-5D3F-43C4-A689-1445EA5DCFEF}"/>
                </a:ext>
              </a:extLst>
            </p:cNvPr>
            <p:cNvSpPr/>
            <p:nvPr/>
          </p:nvSpPr>
          <p:spPr>
            <a:xfrm>
              <a:off x="13999801" y="9399669"/>
              <a:ext cx="2364617" cy="2364617"/>
            </a:xfrm>
            <a:prstGeom prst="ellipse">
              <a:avLst/>
            </a:prstGeom>
            <a:solidFill>
              <a:schemeClr val="bg1"/>
            </a:solidFill>
            <a:ln>
              <a:noFill/>
            </a:ln>
            <a:effectLst>
              <a:outerShdw blurRad="317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dirty="0">
                  <a:solidFill>
                    <a:schemeClr val="tx1"/>
                  </a:solidFill>
                  <a:latin typeface="Times New Roman" panose="02020603050405020304" pitchFamily="18" charset="0"/>
                  <a:cs typeface="Times New Roman" panose="02020603050405020304" pitchFamily="18" charset="0"/>
                </a:rPr>
                <a:t>ARA DEĞERLENDİRME</a:t>
              </a:r>
              <a:endParaRPr lang="en-US" sz="1400" dirty="0">
                <a:solidFill>
                  <a:schemeClr val="tx1"/>
                </a:solidFill>
                <a:latin typeface="Times New Roman" panose="02020603050405020304" pitchFamily="18" charset="0"/>
                <a:cs typeface="Times New Roman" panose="02020603050405020304" pitchFamily="18" charset="0"/>
              </a:endParaRPr>
            </a:p>
          </p:txBody>
        </p:sp>
      </p:grpSp>
      <p:sp>
        <p:nvSpPr>
          <p:cNvPr id="28" name="Arrow: Pentagon 6">
            <a:extLst>
              <a:ext uri="{FF2B5EF4-FFF2-40B4-BE49-F238E27FC236}">
                <a16:creationId xmlns:a16="http://schemas.microsoft.com/office/drawing/2014/main" id="{1C8A95E4-EB21-4C6C-9CF8-961F2F7980FD}"/>
              </a:ext>
            </a:extLst>
          </p:cNvPr>
          <p:cNvSpPr/>
          <p:nvPr/>
        </p:nvSpPr>
        <p:spPr>
          <a:xfrm rot="16200000">
            <a:off x="7032386" y="3576031"/>
            <a:ext cx="1195044" cy="643575"/>
          </a:xfrm>
          <a:prstGeom prst="homePlate">
            <a:avLst/>
          </a:prstGeom>
          <a:gradFill>
            <a:gsLst>
              <a:gs pos="50000">
                <a:schemeClr val="tx1"/>
              </a:gs>
              <a:gs pos="50000">
                <a:schemeClr val="tx1">
                  <a:lumMod val="90000"/>
                  <a:lumOff val="1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14" tIns="22857" rIns="45714" bIns="22857" numCol="1" spcCol="0" rtlCol="0" fromWordArt="0" anchor="ctr" anchorCtr="0" forceAA="0" compatLnSpc="1">
            <a:prstTxWarp prst="textNoShape">
              <a:avLst/>
            </a:prstTxWarp>
            <a:noAutofit/>
          </a:bodyPr>
          <a:lstStyle/>
          <a:p>
            <a:pPr algn="ctr"/>
            <a:endParaRPr lang="en-US" sz="900"/>
          </a:p>
        </p:txBody>
      </p:sp>
      <p:sp>
        <p:nvSpPr>
          <p:cNvPr id="29" name="TextBox 22">
            <a:extLst>
              <a:ext uri="{FF2B5EF4-FFF2-40B4-BE49-F238E27FC236}">
                <a16:creationId xmlns:a16="http://schemas.microsoft.com/office/drawing/2014/main" id="{ADB6208F-8B1B-46D9-895C-E7DCBB645480}"/>
              </a:ext>
            </a:extLst>
          </p:cNvPr>
          <p:cNvSpPr txBox="1"/>
          <p:nvPr/>
        </p:nvSpPr>
        <p:spPr>
          <a:xfrm>
            <a:off x="8703127" y="989702"/>
            <a:ext cx="2619723" cy="1877437"/>
          </a:xfrm>
          <a:prstGeom prst="rect">
            <a:avLst/>
          </a:prstGeom>
          <a:noFill/>
        </p:spPr>
        <p:txBody>
          <a:bodyPr wrap="square" rtlCol="0">
            <a:spAutoFit/>
          </a:bodyPr>
          <a:lstStyle/>
          <a:p>
            <a:pPr algn="ctr"/>
            <a:r>
              <a:rPr lang="tr-TR" b="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Ara Değerlendirme</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Zorunlu</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KAP kapsamında gelişimin değerlendirilmesi</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Kurumsal Düzeyde</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KAR kapsamında iyileşme alanları</a:t>
            </a:r>
          </a:p>
          <a:p>
            <a:pPr marL="171416" indent="-171416">
              <a:buFont typeface="Arial" panose="020B0604020202020204" pitchFamily="34" charset="0"/>
              <a:buChar char="•"/>
            </a:pPr>
            <a:r>
              <a:rPr lang="tr-TR" sz="1400" dirty="0">
                <a:latin typeface="Times New Roman" panose="02020603050405020304" pitchFamily="18" charset="0"/>
                <a:cs typeface="Times New Roman" panose="02020603050405020304" pitchFamily="18" charset="0"/>
              </a:rPr>
              <a:t>Ara değerlendirme raporu</a:t>
            </a:r>
            <a:endParaRPr lang="en-US" sz="1400" dirty="0">
              <a:latin typeface="Times New Roman" panose="02020603050405020304" pitchFamily="18" charset="0"/>
              <a:cs typeface="Times New Roman" panose="02020603050405020304" pitchFamily="18" charset="0"/>
            </a:endParaRPr>
          </a:p>
        </p:txBody>
      </p:sp>
      <p:sp>
        <p:nvSpPr>
          <p:cNvPr id="6" name="Slayt Numarası Yer Tutucusu 1">
            <a:extLst>
              <a:ext uri="{FF2B5EF4-FFF2-40B4-BE49-F238E27FC236}">
                <a16:creationId xmlns:a16="http://schemas.microsoft.com/office/drawing/2014/main" id="{B934F5F9-B99B-A99F-ECBD-C43D0EF800E1}"/>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4</a:t>
            </a:fld>
            <a:endParaRPr lang="tr-TR" sz="1800" dirty="0">
              <a:latin typeface="Times New Roman" panose="02020603050405020304" pitchFamily="18" charset="0"/>
              <a:cs typeface="Times New Roman" panose="02020603050405020304" pitchFamily="18" charset="0"/>
            </a:endParaRPr>
          </a:p>
        </p:txBody>
      </p:sp>
      <p:sp>
        <p:nvSpPr>
          <p:cNvPr id="10" name="Dikdörtgen 9"/>
          <p:cNvSpPr/>
          <p:nvPr/>
        </p:nvSpPr>
        <p:spPr>
          <a:xfrm rot="19694821">
            <a:off x="221502" y="1175520"/>
            <a:ext cx="1095172" cy="369332"/>
          </a:xfrm>
          <a:prstGeom prst="rect">
            <a:avLst/>
          </a:prstGeom>
          <a:solidFill>
            <a:srgbClr val="FFFF00"/>
          </a:solidFill>
        </p:spPr>
        <p:txBody>
          <a:bodyPr wrap="none">
            <a:spAutoFit/>
          </a:bodyPr>
          <a:lstStyle/>
          <a:p>
            <a:pPr algn="ct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YÜ, 2019</a:t>
            </a:r>
          </a:p>
        </p:txBody>
      </p:sp>
      <p:sp>
        <p:nvSpPr>
          <p:cNvPr id="11" name="Dikdörtgen 10"/>
          <p:cNvSpPr/>
          <p:nvPr/>
        </p:nvSpPr>
        <p:spPr>
          <a:xfrm rot="19721853">
            <a:off x="-62147" y="3680164"/>
            <a:ext cx="1871025" cy="369332"/>
          </a:xfrm>
          <a:prstGeom prst="rect">
            <a:avLst/>
          </a:prstGeom>
          <a:solidFill>
            <a:srgbClr val="FFFF00"/>
          </a:solidFill>
        </p:spPr>
        <p:txBody>
          <a:bodyPr wrap="none">
            <a:spAutoFit/>
          </a:bodyPr>
          <a:lstStyle/>
          <a:p>
            <a:pPr algn="ctr"/>
            <a:r>
              <a:rPr lang="tr-TR"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YÜ, EKİM- 2022</a:t>
            </a:r>
            <a:endParaRPr lang="en-US" sz="2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12" name="Dikdörtgen 11"/>
          <p:cNvSpPr/>
          <p:nvPr/>
        </p:nvSpPr>
        <p:spPr>
          <a:xfrm rot="20011546">
            <a:off x="8762780" y="3111490"/>
            <a:ext cx="800219" cy="461665"/>
          </a:xfrm>
          <a:prstGeom prst="rect">
            <a:avLst/>
          </a:prstGeom>
          <a:solidFill>
            <a:srgbClr val="FFFF00"/>
          </a:solidFill>
        </p:spPr>
        <p:txBody>
          <a:bodyPr wrap="none">
            <a:spAutoFit/>
          </a:bodyPr>
          <a:lstStyle/>
          <a:p>
            <a:r>
              <a:rPr lang="tr-T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2024</a:t>
            </a:r>
            <a:endParaRPr lang="tr-TR" sz="2400" b="1" dirty="0"/>
          </a:p>
        </p:txBody>
      </p:sp>
    </p:spTree>
    <p:extLst>
      <p:ext uri="{BB962C8B-B14F-4D97-AF65-F5344CB8AC3E}">
        <p14:creationId xmlns:p14="http://schemas.microsoft.com/office/powerpoint/2010/main" val="414581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2F773475-71E5-CADC-F925-985B338C36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grpSp>
        <p:nvGrpSpPr>
          <p:cNvPr id="25" name="Group 24">
            <a:extLst>
              <a:ext uri="{FF2B5EF4-FFF2-40B4-BE49-F238E27FC236}">
                <a16:creationId xmlns:a16="http://schemas.microsoft.com/office/drawing/2014/main" id="{9D3077B8-A37F-4FE7-A042-A50539A6F4B2}"/>
              </a:ext>
            </a:extLst>
          </p:cNvPr>
          <p:cNvGrpSpPr/>
          <p:nvPr/>
        </p:nvGrpSpPr>
        <p:grpSpPr>
          <a:xfrm>
            <a:off x="330097" y="1636807"/>
            <a:ext cx="3713529" cy="4269550"/>
            <a:chOff x="5464762" y="3439422"/>
            <a:chExt cx="7428025" cy="8540211"/>
          </a:xfrm>
          <a:solidFill>
            <a:schemeClr val="accent1">
              <a:lumMod val="60000"/>
              <a:lumOff val="40000"/>
            </a:schemeClr>
          </a:solidFill>
        </p:grpSpPr>
        <p:sp>
          <p:nvSpPr>
            <p:cNvPr id="5" name="Freeform 5">
              <a:extLst>
                <a:ext uri="{FF2B5EF4-FFF2-40B4-BE49-F238E27FC236}">
                  <a16:creationId xmlns:a16="http://schemas.microsoft.com/office/drawing/2014/main" id="{F31D29A7-7707-45B0-ADDA-03879C0633F6}"/>
                </a:ext>
              </a:extLst>
            </p:cNvPr>
            <p:cNvSpPr>
              <a:spLocks/>
            </p:cNvSpPr>
            <p:nvPr/>
          </p:nvSpPr>
          <p:spPr bwMode="auto">
            <a:xfrm>
              <a:off x="5464762" y="3439422"/>
              <a:ext cx="7428025" cy="8540211"/>
            </a:xfrm>
            <a:custGeom>
              <a:avLst/>
              <a:gdLst>
                <a:gd name="T0" fmla="*/ 0 w 2224"/>
                <a:gd name="T1" fmla="*/ 1003 h 2555"/>
                <a:gd name="T2" fmla="*/ 1112 w 2224"/>
                <a:gd name="T3" fmla="*/ 0 h 2555"/>
                <a:gd name="T4" fmla="*/ 2224 w 2224"/>
                <a:gd name="T5" fmla="*/ 1004 h 2555"/>
                <a:gd name="T6" fmla="*/ 1741 w 2224"/>
                <a:gd name="T7" fmla="*/ 1487 h 2555"/>
                <a:gd name="T8" fmla="*/ 1585 w 2224"/>
                <a:gd name="T9" fmla="*/ 1321 h 2555"/>
                <a:gd name="T10" fmla="*/ 1585 w 2224"/>
                <a:gd name="T11" fmla="*/ 2555 h 2555"/>
                <a:gd name="T12" fmla="*/ 639 w 2224"/>
                <a:gd name="T13" fmla="*/ 2555 h 2555"/>
                <a:gd name="T14" fmla="*/ 639 w 2224"/>
                <a:gd name="T15" fmla="*/ 1335 h 2555"/>
                <a:gd name="T16" fmla="*/ 492 w 2224"/>
                <a:gd name="T17" fmla="*/ 1498 h 2555"/>
                <a:gd name="T18" fmla="*/ 0 w 2224"/>
                <a:gd name="T19" fmla="*/ 1003 h 25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224" h="2555">
                  <a:moveTo>
                    <a:pt x="0" y="1003"/>
                  </a:moveTo>
                  <a:cubicBezTo>
                    <a:pt x="1112" y="0"/>
                    <a:pt x="1112" y="0"/>
                    <a:pt x="1112" y="0"/>
                  </a:cubicBezTo>
                  <a:cubicBezTo>
                    <a:pt x="2224" y="1004"/>
                    <a:pt x="2224" y="1004"/>
                    <a:pt x="2224" y="1004"/>
                  </a:cubicBezTo>
                  <a:cubicBezTo>
                    <a:pt x="1741" y="1487"/>
                    <a:pt x="1741" y="1487"/>
                    <a:pt x="1741" y="1487"/>
                  </a:cubicBezTo>
                  <a:cubicBezTo>
                    <a:pt x="1585" y="1321"/>
                    <a:pt x="1585" y="1321"/>
                    <a:pt x="1585" y="1321"/>
                  </a:cubicBezTo>
                  <a:cubicBezTo>
                    <a:pt x="1585" y="2555"/>
                    <a:pt x="1585" y="2555"/>
                    <a:pt x="1585" y="2555"/>
                  </a:cubicBezTo>
                  <a:cubicBezTo>
                    <a:pt x="1339" y="2555"/>
                    <a:pt x="885" y="2555"/>
                    <a:pt x="639" y="2555"/>
                  </a:cubicBezTo>
                  <a:cubicBezTo>
                    <a:pt x="639" y="1335"/>
                    <a:pt x="639" y="1335"/>
                    <a:pt x="639" y="1335"/>
                  </a:cubicBezTo>
                  <a:cubicBezTo>
                    <a:pt x="492" y="1498"/>
                    <a:pt x="492" y="1498"/>
                    <a:pt x="492" y="1498"/>
                  </a:cubicBezTo>
                  <a:cubicBezTo>
                    <a:pt x="0" y="1003"/>
                    <a:pt x="0" y="1003"/>
                    <a:pt x="0" y="1003"/>
                  </a:cubicBezTo>
                  <a:close/>
                </a:path>
              </a:pathLst>
            </a:custGeom>
            <a:grpFill/>
            <a:ln>
              <a:noFill/>
            </a:ln>
          </p:spPr>
          <p:txBody>
            <a:bodyPr vert="horz" wrap="square" lIns="45714" tIns="22857" rIns="45714" bIns="22857" numCol="1" anchor="t" anchorCtr="0" compatLnSpc="1">
              <a:prstTxWarp prst="textNoShape">
                <a:avLst/>
              </a:prstTxWarp>
            </a:bodyPr>
            <a:lstStyle/>
            <a:p>
              <a:endParaRPr lang="en-US" sz="900">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184C6A89-0136-45CC-A590-5B33AC14D47B}"/>
                </a:ext>
              </a:extLst>
            </p:cNvPr>
            <p:cNvSpPr txBox="1"/>
            <p:nvPr/>
          </p:nvSpPr>
          <p:spPr>
            <a:xfrm>
              <a:off x="7969630" y="5613191"/>
              <a:ext cx="2418285" cy="1415700"/>
            </a:xfrm>
            <a:prstGeom prst="rect">
              <a:avLst/>
            </a:prstGeom>
            <a:grpFill/>
          </p:spPr>
          <p:txBody>
            <a:bodyPr wrap="none" rtlCol="0">
              <a:spAutoFit/>
            </a:bodyPr>
            <a:lstStyle/>
            <a:p>
              <a:r>
                <a:rPr lang="tr-TR" sz="3999" dirty="0">
                  <a:solidFill>
                    <a:srgbClr val="FFFFFF"/>
                  </a:solidFill>
                  <a:latin typeface="Times New Roman" panose="02020603050405020304" pitchFamily="18" charset="0"/>
                  <a:ea typeface="Open Sans Bold" panose="020B0806030504020204" pitchFamily="34" charset="0"/>
                  <a:cs typeface="Times New Roman" panose="02020603050405020304" pitchFamily="18" charset="0"/>
                </a:rPr>
                <a:t>KAP</a:t>
              </a:r>
              <a:endParaRPr lang="en-US" sz="3999" dirty="0">
                <a:solidFill>
                  <a:srgbClr val="FFFFFF"/>
                </a:solidFill>
                <a:latin typeface="Times New Roman" panose="02020603050405020304" pitchFamily="18" charset="0"/>
                <a:ea typeface="Open Sans Bold" panose="020B0806030504020204" pitchFamily="34" charset="0"/>
                <a:cs typeface="Times New Roman" panose="02020603050405020304" pitchFamily="18" charset="0"/>
              </a:endParaRPr>
            </a:p>
          </p:txBody>
        </p:sp>
      </p:grpSp>
      <p:sp useBgFill="1">
        <p:nvSpPr>
          <p:cNvPr id="23" name="Rectangle 22">
            <a:extLst>
              <a:ext uri="{FF2B5EF4-FFF2-40B4-BE49-F238E27FC236}">
                <a16:creationId xmlns:a16="http://schemas.microsoft.com/office/drawing/2014/main" id="{37E8EBCA-72E2-41AF-A442-89394CFA8F62}"/>
              </a:ext>
            </a:extLst>
          </p:cNvPr>
          <p:cNvSpPr/>
          <p:nvPr/>
        </p:nvSpPr>
        <p:spPr>
          <a:xfrm>
            <a:off x="2186862" y="-629666"/>
            <a:ext cx="7536640" cy="234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EC68B7A2-C59F-4EC5-A6C4-8ABE579B55AC}"/>
              </a:ext>
            </a:extLst>
          </p:cNvPr>
          <p:cNvSpPr txBox="1"/>
          <p:nvPr/>
        </p:nvSpPr>
        <p:spPr>
          <a:xfrm>
            <a:off x="4070839" y="1126569"/>
            <a:ext cx="7488060" cy="5565947"/>
          </a:xfrm>
          <a:prstGeom prst="rect">
            <a:avLst/>
          </a:prstGeom>
          <a:noFill/>
        </p:spPr>
        <p:txBody>
          <a:bodyPr wrap="square" rtlCol="0">
            <a:spAutoFit/>
          </a:bodyPr>
          <a:lstStyle/>
          <a:p>
            <a:pPr algn="ctr">
              <a:lnSpc>
                <a:spcPct val="150000"/>
              </a:lnSpc>
            </a:pPr>
            <a:r>
              <a:rPr lang="tr-TR" sz="2400" dirty="0">
                <a:solidFill>
                  <a:srgbClr val="0A0000"/>
                </a:solidFill>
                <a:latin typeface="Times New Roman" panose="02020603050405020304" pitchFamily="18" charset="0"/>
                <a:cs typeface="Times New Roman" panose="02020603050405020304" pitchFamily="18" charset="0"/>
              </a:rPr>
              <a:t>YÖKAK tarafından gerçekleştirilen, bağımsız bir değerlendirme takımı tarafından eğitim ve öğretim, araştırma ve geliştirme, toplumsal katkı ile idari hizmet süreçlerindeki “planlama, uygulama, izleme ve iyileştirme (</a:t>
            </a:r>
            <a:r>
              <a:rPr lang="tr-TR" sz="24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PUKÖ</a:t>
            </a:r>
            <a:r>
              <a:rPr lang="tr-TR" sz="2400" dirty="0">
                <a:solidFill>
                  <a:srgbClr val="0A0000"/>
                </a:solidFill>
                <a:latin typeface="Times New Roman" panose="02020603050405020304" pitchFamily="18" charset="0"/>
                <a:cs typeface="Times New Roman" panose="02020603050405020304" pitchFamily="18" charset="0"/>
              </a:rPr>
              <a:t>)” döngüsünün olgunluk düzeyi temel alınarak ölçütlerle buluşma düzeyinin nitel ve nicel olarak değerlendirildiği ve Yükseköğretim Kalite Kurulu tarafından verilen kuruma ait akreditasyon kararının ve raporun kamuoyu ile paylaşıldığı bir değerlendirme sürecidir.</a:t>
            </a:r>
            <a:endParaRPr lang="en-US" sz="2400" dirty="0">
              <a:latin typeface="Times New Roman" panose="02020603050405020304" pitchFamily="18" charset="0"/>
              <a:cs typeface="Times New Roman" panose="02020603050405020304" pitchFamily="18" charset="0"/>
            </a:endParaRPr>
          </a:p>
        </p:txBody>
      </p:sp>
      <p:sp>
        <p:nvSpPr>
          <p:cNvPr id="22" name="Title 1">
            <a:extLst>
              <a:ext uri="{FF2B5EF4-FFF2-40B4-BE49-F238E27FC236}">
                <a16:creationId xmlns:a16="http://schemas.microsoft.com/office/drawing/2014/main" id="{AADC2666-F615-40B3-A78C-E49C55D71A33}"/>
              </a:ext>
            </a:extLst>
          </p:cNvPr>
          <p:cNvSpPr txBox="1">
            <a:spLocks/>
          </p:cNvSpPr>
          <p:nvPr/>
        </p:nvSpPr>
        <p:spPr>
          <a:xfrm>
            <a:off x="180996" y="549368"/>
            <a:ext cx="4241535" cy="73345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3199" dirty="0">
                <a:solidFill>
                  <a:schemeClr val="tx1">
                    <a:lumMod val="90000"/>
                    <a:lumOff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Kurumsal Akreditasyon Programı</a:t>
            </a:r>
            <a:endParaRPr lang="en-US" sz="1600" dirty="0">
              <a:solidFill>
                <a:schemeClr val="tx1">
                  <a:lumMod val="90000"/>
                  <a:lumOff val="1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US" sz="3199" dirty="0">
              <a:solidFill>
                <a:schemeClr val="tx1">
                  <a:lumMod val="90000"/>
                  <a:lumOff val="10000"/>
                </a:schemeClr>
              </a:solidFill>
              <a:latin typeface="Times New Roman" panose="02020603050405020304" pitchFamily="18" charset="0"/>
              <a:cs typeface="Times New Roman" panose="02020603050405020304" pitchFamily="18" charset="0"/>
            </a:endParaRPr>
          </a:p>
        </p:txBody>
      </p:sp>
      <p:sp>
        <p:nvSpPr>
          <p:cNvPr id="3" name="Slayt Numarası Yer Tutucusu 1">
            <a:extLst>
              <a:ext uri="{FF2B5EF4-FFF2-40B4-BE49-F238E27FC236}">
                <a16:creationId xmlns:a16="http://schemas.microsoft.com/office/drawing/2014/main" id="{BD92D59E-BCDC-DC30-1B9F-4197C26F98B4}"/>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5</a:t>
            </a:fld>
            <a:endParaRPr lang="tr-TR"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7825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Yalova Üniversitesi Logo | Retail logos, Yalova, Logo design">
            <a:extLst>
              <a:ext uri="{FF2B5EF4-FFF2-40B4-BE49-F238E27FC236}">
                <a16:creationId xmlns:a16="http://schemas.microsoft.com/office/drawing/2014/main" id="{2F773475-71E5-CADC-F925-985B338C36E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 useBgFill="1">
        <p:nvSpPr>
          <p:cNvPr id="23" name="Rectangle 22">
            <a:extLst>
              <a:ext uri="{FF2B5EF4-FFF2-40B4-BE49-F238E27FC236}">
                <a16:creationId xmlns:a16="http://schemas.microsoft.com/office/drawing/2014/main" id="{37E8EBCA-72E2-41AF-A442-89394CFA8F62}"/>
              </a:ext>
            </a:extLst>
          </p:cNvPr>
          <p:cNvSpPr/>
          <p:nvPr/>
        </p:nvSpPr>
        <p:spPr>
          <a:xfrm>
            <a:off x="2186862" y="-629666"/>
            <a:ext cx="7536640" cy="234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a:latin typeface="Times New Roman" panose="02020603050405020304" pitchFamily="18" charset="0"/>
              <a:cs typeface="Times New Roman" panose="02020603050405020304" pitchFamily="18" charset="0"/>
            </a:endParaRPr>
          </a:p>
        </p:txBody>
      </p:sp>
      <p:sp>
        <p:nvSpPr>
          <p:cNvPr id="3" name="Slayt Numarası Yer Tutucusu 1">
            <a:extLst>
              <a:ext uri="{FF2B5EF4-FFF2-40B4-BE49-F238E27FC236}">
                <a16:creationId xmlns:a16="http://schemas.microsoft.com/office/drawing/2014/main" id="{BD92D59E-BCDC-DC30-1B9F-4197C26F98B4}"/>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6</a:t>
            </a:fld>
            <a:endParaRPr lang="tr-TR" sz="1800" dirty="0">
              <a:latin typeface="Times New Roman" panose="02020603050405020304" pitchFamily="18" charset="0"/>
              <a:cs typeface="Times New Roman" panose="02020603050405020304" pitchFamily="18" charset="0"/>
            </a:endParaRPr>
          </a:p>
        </p:txBody>
      </p:sp>
      <p:sp>
        <p:nvSpPr>
          <p:cNvPr id="14" name="Dikdörtgen 13"/>
          <p:cNvSpPr/>
          <p:nvPr/>
        </p:nvSpPr>
        <p:spPr>
          <a:xfrm>
            <a:off x="499729" y="378166"/>
            <a:ext cx="11185451" cy="6063198"/>
          </a:xfrm>
          <a:prstGeom prst="rect">
            <a:avLst/>
          </a:prstGeom>
        </p:spPr>
        <p:txBody>
          <a:bodyPr wrap="square">
            <a:spAutoFit/>
          </a:bodyPr>
          <a:lstStyle/>
          <a:p>
            <a:pPr algn="ctr"/>
            <a:r>
              <a:rPr lang="tr-TR" sz="3200" b="1" u="sng" dirty="0"/>
              <a:t>Değerlendirme Süreçlerinde Kullanılan Temel Bilgi Kaynakları</a:t>
            </a:r>
          </a:p>
          <a:p>
            <a:pPr algn="ctr"/>
            <a:endParaRPr lang="tr-TR" sz="1600" dirty="0"/>
          </a:p>
          <a:p>
            <a:pPr algn="ctr"/>
            <a:endParaRPr lang="tr-TR" sz="1600" dirty="0"/>
          </a:p>
          <a:p>
            <a:pPr algn="ctr"/>
            <a:endParaRPr lang="tr-TR" sz="1600" dirty="0"/>
          </a:p>
          <a:p>
            <a:pPr marL="514350" indent="-514350">
              <a:buFont typeface="Wingdings" panose="05000000000000000000" pitchFamily="2" charset="2"/>
              <a:buChar char="ü"/>
            </a:pPr>
            <a:r>
              <a:rPr lang="tr-TR" sz="2800" dirty="0"/>
              <a:t>Kurum İç Değerlendirme Raporları </a:t>
            </a:r>
            <a:r>
              <a:rPr lang="tr-TR" sz="2800" dirty="0">
                <a:solidFill>
                  <a:srgbClr val="C00000"/>
                </a:solidFill>
                <a:effectLst>
                  <a:outerShdw blurRad="38100" dist="38100" dir="2700000" algn="tl">
                    <a:srgbClr val="000000">
                      <a:alpha val="43137"/>
                    </a:srgbClr>
                  </a:outerShdw>
                </a:effectLst>
              </a:rPr>
              <a:t>(KİDR)</a:t>
            </a:r>
          </a:p>
          <a:p>
            <a:pPr marL="514350" indent="-514350">
              <a:buFont typeface="Wingdings" panose="05000000000000000000" pitchFamily="2" charset="2"/>
              <a:buChar char="ü"/>
            </a:pPr>
            <a:r>
              <a:rPr lang="tr-TR" sz="2800" dirty="0"/>
              <a:t>Kurumsal Geri Bildirim Raporları (KGBR- </a:t>
            </a:r>
            <a:r>
              <a:rPr lang="tr-TR" sz="2400" dirty="0"/>
              <a:t>YÜ, 2019</a:t>
            </a:r>
            <a:r>
              <a:rPr lang="tr-TR" sz="2800" dirty="0"/>
              <a:t>)</a:t>
            </a:r>
          </a:p>
          <a:p>
            <a:pPr marL="514350" indent="-514350">
              <a:buFont typeface="Wingdings" panose="05000000000000000000" pitchFamily="2" charset="2"/>
              <a:buChar char="ü"/>
            </a:pPr>
            <a:r>
              <a:rPr lang="tr-TR" sz="2800" dirty="0"/>
              <a:t>İzleme Raporları</a:t>
            </a:r>
            <a:r>
              <a:rPr lang="tr-TR" sz="2400" dirty="0"/>
              <a:t> (YÜ, 2022)</a:t>
            </a:r>
            <a:endParaRPr lang="tr-TR" sz="2800" dirty="0"/>
          </a:p>
          <a:p>
            <a:pPr marL="514350" indent="-514350">
              <a:buFont typeface="Wingdings" panose="05000000000000000000" pitchFamily="2" charset="2"/>
              <a:buChar char="ü"/>
            </a:pPr>
            <a:r>
              <a:rPr lang="tr-TR" sz="2800" dirty="0"/>
              <a:t>Web Siteleri</a:t>
            </a:r>
          </a:p>
          <a:p>
            <a:pPr marL="514350" indent="-514350">
              <a:buFont typeface="Wingdings" panose="05000000000000000000" pitchFamily="2" charset="2"/>
              <a:buChar char="ü"/>
            </a:pPr>
            <a:r>
              <a:rPr lang="tr-TR" sz="2800" dirty="0"/>
              <a:t>Stratejik Plan</a:t>
            </a:r>
          </a:p>
          <a:p>
            <a:pPr marL="514350" indent="-514350">
              <a:buFont typeface="Wingdings" panose="05000000000000000000" pitchFamily="2" charset="2"/>
              <a:buChar char="ü"/>
            </a:pPr>
            <a:r>
              <a:rPr lang="tr-TR" sz="2800" dirty="0"/>
              <a:t>Stratejik Plan İzleme Raporları</a:t>
            </a:r>
          </a:p>
          <a:p>
            <a:pPr marL="514350" indent="-514350">
              <a:buFont typeface="Wingdings" panose="05000000000000000000" pitchFamily="2" charset="2"/>
              <a:buChar char="ü"/>
            </a:pPr>
            <a:r>
              <a:rPr lang="tr-TR" sz="2800" dirty="0"/>
              <a:t>Faaliyet Raporları (Stratejik Plan Değerlendirme Raporları, Performans Programı)</a:t>
            </a:r>
          </a:p>
          <a:p>
            <a:pPr marL="514350" indent="-514350">
              <a:buFont typeface="Wingdings" panose="05000000000000000000" pitchFamily="2" charset="2"/>
              <a:buChar char="ü"/>
            </a:pPr>
            <a:r>
              <a:rPr lang="tr-TR" sz="2800" dirty="0"/>
              <a:t>Doküman inceleme </a:t>
            </a:r>
          </a:p>
          <a:p>
            <a:pPr marL="514350" indent="-514350">
              <a:buFont typeface="Wingdings" panose="05000000000000000000" pitchFamily="2" charset="2"/>
              <a:buChar char="ü"/>
            </a:pPr>
            <a:r>
              <a:rPr lang="tr-TR" sz="2800" dirty="0"/>
              <a:t>Gözlem, görüşme/mülakat </a:t>
            </a:r>
          </a:p>
          <a:p>
            <a:pPr marL="514350" indent="-514350">
              <a:buFont typeface="Wingdings" panose="05000000000000000000" pitchFamily="2" charset="2"/>
              <a:buChar char="ü"/>
            </a:pPr>
            <a:r>
              <a:rPr lang="tr-TR" sz="2800" dirty="0"/>
              <a:t>Ekip tartışması, yönetici/çalışan/öğrenci yorumları vb.</a:t>
            </a:r>
          </a:p>
        </p:txBody>
      </p:sp>
    </p:spTree>
    <p:extLst>
      <p:ext uri="{BB962C8B-B14F-4D97-AF65-F5344CB8AC3E}">
        <p14:creationId xmlns:p14="http://schemas.microsoft.com/office/powerpoint/2010/main" val="3720009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ircle: Hollow 40">
            <a:extLst>
              <a:ext uri="{FF2B5EF4-FFF2-40B4-BE49-F238E27FC236}">
                <a16:creationId xmlns:a16="http://schemas.microsoft.com/office/drawing/2014/main" id="{10D84DFE-F17C-4DB4-98EE-1AF71CDAB256}"/>
              </a:ext>
            </a:extLst>
          </p:cNvPr>
          <p:cNvSpPr/>
          <p:nvPr/>
        </p:nvSpPr>
        <p:spPr>
          <a:xfrm>
            <a:off x="4518515" y="1931562"/>
            <a:ext cx="2890382" cy="2890382"/>
          </a:xfrm>
          <a:prstGeom prst="donut">
            <a:avLst>
              <a:gd name="adj" fmla="val 10055"/>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FFFFFF"/>
              </a:solidFill>
              <a:latin typeface="Times New Roman" panose="02020603050405020304" pitchFamily="18" charset="0"/>
              <a:cs typeface="Times New Roman" panose="02020603050405020304" pitchFamily="18" charset="0"/>
            </a:endParaRPr>
          </a:p>
        </p:txBody>
      </p:sp>
      <p:grpSp>
        <p:nvGrpSpPr>
          <p:cNvPr id="2" name="Group 1">
            <a:extLst>
              <a:ext uri="{FF2B5EF4-FFF2-40B4-BE49-F238E27FC236}">
                <a16:creationId xmlns:a16="http://schemas.microsoft.com/office/drawing/2014/main" id="{2D93141D-0981-424D-AFAE-CF796DDCA694}"/>
              </a:ext>
            </a:extLst>
          </p:cNvPr>
          <p:cNvGrpSpPr/>
          <p:nvPr/>
        </p:nvGrpSpPr>
        <p:grpSpPr>
          <a:xfrm>
            <a:off x="3227948" y="1233267"/>
            <a:ext cx="2581953" cy="2329756"/>
            <a:chOff x="2149803" y="4959477"/>
            <a:chExt cx="3797046" cy="4660726"/>
          </a:xfrm>
          <a:solidFill>
            <a:schemeClr val="bg1">
              <a:lumMod val="85000"/>
            </a:schemeClr>
          </a:solidFill>
        </p:grpSpPr>
        <p:sp>
          <p:nvSpPr>
            <p:cNvPr id="3" name="Oval 2">
              <a:extLst>
                <a:ext uri="{FF2B5EF4-FFF2-40B4-BE49-F238E27FC236}">
                  <a16:creationId xmlns:a16="http://schemas.microsoft.com/office/drawing/2014/main" id="{BCD1AD92-BA40-4B3E-8E8A-1D8D53C60C75}"/>
                </a:ext>
              </a:extLst>
            </p:cNvPr>
            <p:cNvSpPr/>
            <p:nvPr/>
          </p:nvSpPr>
          <p:spPr>
            <a:xfrm>
              <a:off x="2149803" y="5823157"/>
              <a:ext cx="3797046" cy="3797046"/>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chemeClr val="bg1"/>
                </a:solidFill>
                <a:latin typeface="Times New Roman" panose="02020603050405020304" pitchFamily="18" charset="0"/>
                <a:cs typeface="Times New Roman" panose="02020603050405020304" pitchFamily="18" charset="0"/>
              </a:endParaRPr>
            </a:p>
          </p:txBody>
        </p:sp>
        <p:sp>
          <p:nvSpPr>
            <p:cNvPr id="4" name="Oval 3">
              <a:extLst>
                <a:ext uri="{FF2B5EF4-FFF2-40B4-BE49-F238E27FC236}">
                  <a16:creationId xmlns:a16="http://schemas.microsoft.com/office/drawing/2014/main" id="{9C07E68B-ECAF-40F4-B818-B38E600496C6}"/>
                </a:ext>
              </a:extLst>
            </p:cNvPr>
            <p:cNvSpPr/>
            <p:nvPr/>
          </p:nvSpPr>
          <p:spPr>
            <a:xfrm>
              <a:off x="2322396" y="5357565"/>
              <a:ext cx="3451860" cy="3989639"/>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chemeClr val="bg1"/>
                </a:solidFill>
                <a:latin typeface="Times New Roman" panose="02020603050405020304" pitchFamily="18" charset="0"/>
                <a:cs typeface="Times New Roman" panose="02020603050405020304" pitchFamily="18" charset="0"/>
              </a:endParaRPr>
            </a:p>
          </p:txBody>
        </p:sp>
        <p:sp>
          <p:nvSpPr>
            <p:cNvPr id="5" name="Oval 4">
              <a:extLst>
                <a:ext uri="{FF2B5EF4-FFF2-40B4-BE49-F238E27FC236}">
                  <a16:creationId xmlns:a16="http://schemas.microsoft.com/office/drawing/2014/main" id="{12B3CFA4-2334-48F8-8A48-94A96FDA51B7}"/>
                </a:ext>
              </a:extLst>
            </p:cNvPr>
            <p:cNvSpPr/>
            <p:nvPr/>
          </p:nvSpPr>
          <p:spPr>
            <a:xfrm>
              <a:off x="2149803" y="4959477"/>
              <a:ext cx="3797046" cy="3797046"/>
            </a:xfrm>
            <a:prstGeom prst="ellipse">
              <a:avLst/>
            </a:prstGeom>
            <a:grpFill/>
            <a:ln>
              <a:noFill/>
            </a:ln>
            <a:effectLst>
              <a:innerShdw blurRad="1181100">
                <a:schemeClr val="accent1">
                  <a:lumMod val="75000"/>
                  <a:alpha val="58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endParaRPr lang="en-US" sz="900" dirty="0">
                <a:solidFill>
                  <a:srgbClr val="285697"/>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8C04007-DE57-41C6-A846-4F48DB884653}"/>
                </a:ext>
              </a:extLst>
            </p:cNvPr>
            <p:cNvSpPr txBox="1"/>
            <p:nvPr/>
          </p:nvSpPr>
          <p:spPr>
            <a:xfrm>
              <a:off x="2513889" y="6244338"/>
              <a:ext cx="3172674" cy="1292999"/>
            </a:xfrm>
            <a:prstGeom prst="rect">
              <a:avLst/>
            </a:prstGeom>
            <a:noFill/>
          </p:spPr>
          <p:txBody>
            <a:bodyPr wrap="none" rtlCol="0" anchor="ctr">
              <a:spAutoFit/>
            </a:bodyPr>
            <a:lstStyle/>
            <a:p>
              <a:pPr algn="ctr"/>
              <a:r>
                <a:rPr lang="tr-TR" b="1" dirty="0">
                  <a:latin typeface="Times New Roman" panose="02020603050405020304" pitchFamily="18" charset="0"/>
                  <a:cs typeface="Times New Roman" panose="02020603050405020304" pitchFamily="18" charset="0"/>
                </a:rPr>
                <a:t>Liderlik, Yönetişim </a:t>
              </a:r>
            </a:p>
            <a:p>
              <a:pPr algn="ctr"/>
              <a:r>
                <a:rPr lang="tr-TR" b="1" dirty="0">
                  <a:latin typeface="Times New Roman" panose="02020603050405020304" pitchFamily="18" charset="0"/>
                  <a:cs typeface="Times New Roman" panose="02020603050405020304" pitchFamily="18" charset="0"/>
                </a:rPr>
                <a:t>ve Kalite</a:t>
              </a:r>
            </a:p>
          </p:txBody>
        </p:sp>
      </p:grpSp>
      <p:grpSp>
        <p:nvGrpSpPr>
          <p:cNvPr id="8" name="Group 7">
            <a:extLst>
              <a:ext uri="{FF2B5EF4-FFF2-40B4-BE49-F238E27FC236}">
                <a16:creationId xmlns:a16="http://schemas.microsoft.com/office/drawing/2014/main" id="{5FF96A4E-C571-4096-8B92-FC3C548F4E45}"/>
              </a:ext>
            </a:extLst>
          </p:cNvPr>
          <p:cNvGrpSpPr/>
          <p:nvPr/>
        </p:nvGrpSpPr>
        <p:grpSpPr>
          <a:xfrm>
            <a:off x="6379003" y="1233267"/>
            <a:ext cx="2819851" cy="2329756"/>
            <a:chOff x="2149803" y="4959477"/>
            <a:chExt cx="3797046" cy="4660726"/>
          </a:xfrm>
          <a:solidFill>
            <a:schemeClr val="bg1">
              <a:lumMod val="85000"/>
            </a:schemeClr>
          </a:solidFill>
        </p:grpSpPr>
        <p:sp>
          <p:nvSpPr>
            <p:cNvPr id="9" name="Oval 8">
              <a:extLst>
                <a:ext uri="{FF2B5EF4-FFF2-40B4-BE49-F238E27FC236}">
                  <a16:creationId xmlns:a16="http://schemas.microsoft.com/office/drawing/2014/main" id="{28D6CC3B-6EE6-40BD-8085-87549F4F129A}"/>
                </a:ext>
              </a:extLst>
            </p:cNvPr>
            <p:cNvSpPr/>
            <p:nvPr/>
          </p:nvSpPr>
          <p:spPr>
            <a:xfrm>
              <a:off x="2149803" y="5823157"/>
              <a:ext cx="3797046" cy="3797046"/>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002060"/>
                </a:solidFill>
                <a:latin typeface="Times New Roman" panose="02020603050405020304" pitchFamily="18" charset="0"/>
                <a:cs typeface="Times New Roman" panose="02020603050405020304" pitchFamily="18" charset="0"/>
              </a:endParaRPr>
            </a:p>
          </p:txBody>
        </p:sp>
        <p:sp>
          <p:nvSpPr>
            <p:cNvPr id="10" name="Oval 9">
              <a:extLst>
                <a:ext uri="{FF2B5EF4-FFF2-40B4-BE49-F238E27FC236}">
                  <a16:creationId xmlns:a16="http://schemas.microsoft.com/office/drawing/2014/main" id="{6033D165-BEAB-4CB3-AC72-67621E7BB9D2}"/>
                </a:ext>
              </a:extLst>
            </p:cNvPr>
            <p:cNvSpPr/>
            <p:nvPr/>
          </p:nvSpPr>
          <p:spPr>
            <a:xfrm>
              <a:off x="2322396" y="5357565"/>
              <a:ext cx="3451860" cy="3989639"/>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002060"/>
                </a:solidFill>
                <a:latin typeface="Times New Roman" panose="02020603050405020304" pitchFamily="18" charset="0"/>
                <a:cs typeface="Times New Roman" panose="02020603050405020304" pitchFamily="18" charset="0"/>
              </a:endParaRPr>
            </a:p>
          </p:txBody>
        </p:sp>
        <p:sp>
          <p:nvSpPr>
            <p:cNvPr id="11" name="Oval 10">
              <a:extLst>
                <a:ext uri="{FF2B5EF4-FFF2-40B4-BE49-F238E27FC236}">
                  <a16:creationId xmlns:a16="http://schemas.microsoft.com/office/drawing/2014/main" id="{9AD66D12-18AB-4650-A8E9-AD172B843E2A}"/>
                </a:ext>
              </a:extLst>
            </p:cNvPr>
            <p:cNvSpPr/>
            <p:nvPr/>
          </p:nvSpPr>
          <p:spPr>
            <a:xfrm>
              <a:off x="2149803" y="4959477"/>
              <a:ext cx="3797046" cy="3797046"/>
            </a:xfrm>
            <a:prstGeom prst="ellipse">
              <a:avLst/>
            </a:prstGeom>
            <a:grpFill/>
            <a:ln>
              <a:noFill/>
            </a:ln>
            <a:effectLst>
              <a:innerShdw blurRad="1181100">
                <a:schemeClr val="accent1">
                  <a:lumMod val="7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endParaRPr lang="en-US" sz="900" dirty="0">
                <a:solidFill>
                  <a:schemeClr val="tx1"/>
                </a:solidFill>
                <a:latin typeface="Times New Roman" panose="02020603050405020304" pitchFamily="18" charset="0"/>
                <a:cs typeface="Times New Roman" panose="02020603050405020304" pitchFamily="18" charset="0"/>
              </a:endParaRPr>
            </a:p>
          </p:txBody>
        </p:sp>
        <p:sp>
          <p:nvSpPr>
            <p:cNvPr id="13" name="TextBox 12">
              <a:extLst>
                <a:ext uri="{FF2B5EF4-FFF2-40B4-BE49-F238E27FC236}">
                  <a16:creationId xmlns:a16="http://schemas.microsoft.com/office/drawing/2014/main" id="{D768C1C0-2FDD-4A12-8478-BE4B8E7A6C98}"/>
                </a:ext>
              </a:extLst>
            </p:cNvPr>
            <p:cNvSpPr txBox="1"/>
            <p:nvPr/>
          </p:nvSpPr>
          <p:spPr>
            <a:xfrm>
              <a:off x="3250536" y="6175462"/>
              <a:ext cx="1595572" cy="1292999"/>
            </a:xfrm>
            <a:prstGeom prst="rect">
              <a:avLst/>
            </a:prstGeom>
            <a:noFill/>
          </p:spPr>
          <p:txBody>
            <a:bodyPr wrap="none" rtlCol="0" anchor="ctr">
              <a:spAutoFit/>
            </a:bodyPr>
            <a:lstStyle/>
            <a:p>
              <a:pPr algn="ctr" defTabSz="228508"/>
              <a:r>
                <a:rPr lang="en-US" b="1" dirty="0" err="1">
                  <a:latin typeface="Times New Roman" panose="02020603050405020304" pitchFamily="18" charset="0"/>
                  <a:ea typeface="Open Sans Extrabold" panose="020B0906030804020204" pitchFamily="34" charset="0"/>
                  <a:cs typeface="Times New Roman" panose="02020603050405020304" pitchFamily="18" charset="0"/>
                </a:rPr>
                <a:t>Eğitim</a:t>
              </a:r>
              <a:r>
                <a:rPr lang="en-US" b="1" dirty="0">
                  <a:latin typeface="Times New Roman" panose="02020603050405020304" pitchFamily="18" charset="0"/>
                  <a:ea typeface="Open Sans Extrabold" panose="020B0906030804020204" pitchFamily="34" charset="0"/>
                  <a:cs typeface="Times New Roman" panose="02020603050405020304" pitchFamily="18" charset="0"/>
                </a:rPr>
                <a:t> </a:t>
              </a:r>
              <a:r>
                <a:rPr lang="en-US" b="1" dirty="0" err="1">
                  <a:latin typeface="Times New Roman" panose="02020603050405020304" pitchFamily="18" charset="0"/>
                  <a:ea typeface="Open Sans Extrabold" panose="020B0906030804020204" pitchFamily="34" charset="0"/>
                  <a:cs typeface="Times New Roman" panose="02020603050405020304" pitchFamily="18" charset="0"/>
                </a:rPr>
                <a:t>ve</a:t>
              </a:r>
              <a:r>
                <a:rPr lang="en-US" b="1" dirty="0">
                  <a:latin typeface="Times New Roman" panose="02020603050405020304" pitchFamily="18" charset="0"/>
                  <a:ea typeface="Open Sans Extrabold" panose="020B0906030804020204" pitchFamily="34" charset="0"/>
                  <a:cs typeface="Times New Roman" panose="02020603050405020304" pitchFamily="18" charset="0"/>
                </a:rPr>
                <a:t> </a:t>
              </a:r>
            </a:p>
            <a:p>
              <a:pPr algn="ctr" defTabSz="228508"/>
              <a:r>
                <a:rPr lang="en-US" b="1" dirty="0" err="1">
                  <a:latin typeface="Times New Roman" panose="02020603050405020304" pitchFamily="18" charset="0"/>
                  <a:ea typeface="Open Sans Extrabold" panose="020B0906030804020204" pitchFamily="34" charset="0"/>
                  <a:cs typeface="Times New Roman" panose="02020603050405020304" pitchFamily="18" charset="0"/>
                </a:rPr>
                <a:t>Öğretim</a:t>
              </a:r>
              <a:endParaRPr lang="en-US" b="1" dirty="0">
                <a:latin typeface="Times New Roman" panose="02020603050405020304" pitchFamily="18" charset="0"/>
                <a:ea typeface="Open Sans Extrabold" panose="020B0906030804020204" pitchFamily="34" charset="0"/>
                <a:cs typeface="Times New Roman" panose="02020603050405020304" pitchFamily="18" charset="0"/>
              </a:endParaRPr>
            </a:p>
          </p:txBody>
        </p:sp>
      </p:grpSp>
      <p:sp>
        <p:nvSpPr>
          <p:cNvPr id="26" name="TextBox 25">
            <a:extLst>
              <a:ext uri="{FF2B5EF4-FFF2-40B4-BE49-F238E27FC236}">
                <a16:creationId xmlns:a16="http://schemas.microsoft.com/office/drawing/2014/main" id="{93BC8645-A997-4862-82FE-F899DC065058}"/>
              </a:ext>
            </a:extLst>
          </p:cNvPr>
          <p:cNvSpPr txBox="1"/>
          <p:nvPr/>
        </p:nvSpPr>
        <p:spPr>
          <a:xfrm>
            <a:off x="701965" y="286980"/>
            <a:ext cx="10825017" cy="553870"/>
          </a:xfrm>
          <a:prstGeom prst="rect">
            <a:avLst/>
          </a:prstGeom>
          <a:noFill/>
        </p:spPr>
        <p:txBody>
          <a:bodyPr wrap="square" rtlCol="0">
            <a:spAutoFit/>
          </a:bodyPr>
          <a:lstStyle/>
          <a:p>
            <a:pPr algn="ctr" defTabSz="228508"/>
            <a:r>
              <a:rPr lang="en-US" sz="2999" dirty="0" err="1">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Kurumsal</a:t>
            </a:r>
            <a:r>
              <a:rPr lang="en-US" sz="2999"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999" dirty="0" err="1">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Dış</a:t>
            </a:r>
            <a:r>
              <a:rPr lang="en-US" sz="2999"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999" dirty="0" err="1">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Değerlendirme</a:t>
            </a:r>
            <a:r>
              <a:rPr lang="en-US" sz="2999"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999" dirty="0" err="1">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a:t>
            </a:r>
            <a:r>
              <a:rPr lang="en-US" sz="2999"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999" dirty="0" err="1">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Akreditasyon</a:t>
            </a:r>
            <a:r>
              <a:rPr lang="en-US" sz="2999"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999" dirty="0" err="1">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Ölçütleri</a:t>
            </a:r>
            <a:r>
              <a:rPr lang="en-US" sz="2999" dirty="0">
                <a:solidFill>
                  <a:schemeClr val="accent1">
                    <a:lumMod val="75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
        <p:nvSpPr>
          <p:cNvPr id="27" name="TextBox 26">
            <a:extLst>
              <a:ext uri="{FF2B5EF4-FFF2-40B4-BE49-F238E27FC236}">
                <a16:creationId xmlns:a16="http://schemas.microsoft.com/office/drawing/2014/main" id="{531DC38C-E9B7-4582-8B3B-84908F1B6F47}"/>
              </a:ext>
            </a:extLst>
          </p:cNvPr>
          <p:cNvSpPr txBox="1"/>
          <p:nvPr/>
        </p:nvSpPr>
        <p:spPr>
          <a:xfrm>
            <a:off x="570710" y="3774851"/>
            <a:ext cx="2657238" cy="1384995"/>
          </a:xfrm>
          <a:prstGeom prst="rect">
            <a:avLst/>
          </a:prstGeom>
          <a:noFill/>
          <a:ln>
            <a:noFill/>
          </a:ln>
        </p:spPr>
        <p:txBody>
          <a:bodyPr wrap="square" rtlCol="0">
            <a:spAutoFit/>
          </a:bodyPr>
          <a:lstStyle/>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Toplumsal</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Katkı</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Süreçlerinin</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Yönetimi</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ve</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Toplumsal</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Katkı</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Kaynakları</a:t>
            </a:r>
            <a:endParaRPr lang="en-US" sz="1400" b="1" dirty="0">
              <a:solidFill>
                <a:srgbClr val="172144"/>
              </a:solidFill>
              <a:latin typeface="Times New Roman" panose="02020603050405020304" pitchFamily="18" charset="0"/>
              <a:cs typeface="Times New Roman" panose="02020603050405020304" pitchFamily="18" charset="0"/>
            </a:endParaRPr>
          </a:p>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Toplumsal</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Katkı</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Performansı</a:t>
            </a:r>
            <a:endParaRPr lang="en-US" sz="1400" b="1" dirty="0">
              <a:solidFill>
                <a:srgbClr val="172144"/>
              </a:solidFill>
              <a:latin typeface="Times New Roman" panose="02020603050405020304" pitchFamily="18" charset="0"/>
              <a:cs typeface="Times New Roman" panose="02020603050405020304" pitchFamily="18" charset="0"/>
            </a:endParaRPr>
          </a:p>
          <a:p>
            <a:pPr defTabSz="228508"/>
            <a:endParaRPr lang="en-US" sz="1400" b="1" dirty="0">
              <a:solidFill>
                <a:srgbClr val="172144"/>
              </a:solidFill>
              <a:latin typeface="Times New Roman" panose="02020603050405020304" pitchFamily="18" charset="0"/>
              <a:cs typeface="Times New Roman" panose="02020603050405020304" pitchFamily="18" charset="0"/>
            </a:endParaRPr>
          </a:p>
        </p:txBody>
      </p:sp>
      <p:sp>
        <p:nvSpPr>
          <p:cNvPr id="28" name="TextBox 27">
            <a:extLst>
              <a:ext uri="{FF2B5EF4-FFF2-40B4-BE49-F238E27FC236}">
                <a16:creationId xmlns:a16="http://schemas.microsoft.com/office/drawing/2014/main" id="{F7ECC9ED-42BA-4B3E-8D23-EC69EC9684D6}"/>
              </a:ext>
            </a:extLst>
          </p:cNvPr>
          <p:cNvSpPr txBox="1"/>
          <p:nvPr/>
        </p:nvSpPr>
        <p:spPr>
          <a:xfrm>
            <a:off x="9323012" y="3633891"/>
            <a:ext cx="2667117" cy="1600438"/>
          </a:xfrm>
          <a:prstGeom prst="rect">
            <a:avLst/>
          </a:prstGeom>
          <a:noFill/>
          <a:ln>
            <a:noFill/>
          </a:ln>
        </p:spPr>
        <p:txBody>
          <a:bodyPr wrap="square" rtlCol="0">
            <a:spAutoFit/>
          </a:bodyPr>
          <a:lstStyle/>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Araştırma</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Süreçlerinin</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Yönetimi</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ve</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Araştırma</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Kaynakları</a:t>
            </a:r>
            <a:endParaRPr lang="en-US" sz="1400" b="1" dirty="0">
              <a:solidFill>
                <a:srgbClr val="172144"/>
              </a:solidFill>
              <a:latin typeface="Times New Roman" panose="02020603050405020304" pitchFamily="18" charset="0"/>
              <a:cs typeface="Times New Roman" panose="02020603050405020304" pitchFamily="18" charset="0"/>
            </a:endParaRPr>
          </a:p>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Araştırma</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Yetkinliği</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İş</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Birlikleri</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ve</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Destekler</a:t>
            </a:r>
            <a:endParaRPr lang="en-US" sz="1400" b="1" dirty="0">
              <a:solidFill>
                <a:srgbClr val="172144"/>
              </a:solidFill>
              <a:latin typeface="Times New Roman" panose="02020603050405020304" pitchFamily="18" charset="0"/>
              <a:cs typeface="Times New Roman" panose="02020603050405020304" pitchFamily="18" charset="0"/>
            </a:endParaRPr>
          </a:p>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Araştırma</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Performansı</a:t>
            </a:r>
            <a:endParaRPr lang="en-US" sz="1400" b="1" dirty="0">
              <a:solidFill>
                <a:srgbClr val="172144"/>
              </a:solidFill>
              <a:latin typeface="Times New Roman" panose="02020603050405020304" pitchFamily="18" charset="0"/>
              <a:cs typeface="Times New Roman" panose="02020603050405020304" pitchFamily="18" charset="0"/>
            </a:endParaRPr>
          </a:p>
          <a:p>
            <a:pPr defTabSz="228508"/>
            <a:endParaRPr lang="en-US" sz="1400" b="1" dirty="0">
              <a:solidFill>
                <a:srgbClr val="172144"/>
              </a:solidFill>
              <a:latin typeface="Times New Roman" panose="02020603050405020304" pitchFamily="18" charset="0"/>
              <a:cs typeface="Times New Roman" panose="02020603050405020304" pitchFamily="18" charset="0"/>
            </a:endParaRPr>
          </a:p>
        </p:txBody>
      </p:sp>
      <p:sp>
        <p:nvSpPr>
          <p:cNvPr id="29" name="TextBox 28">
            <a:extLst>
              <a:ext uri="{FF2B5EF4-FFF2-40B4-BE49-F238E27FC236}">
                <a16:creationId xmlns:a16="http://schemas.microsoft.com/office/drawing/2014/main" id="{1E74E9FF-7E0C-4CD7-985C-58A771DC2F96}"/>
              </a:ext>
            </a:extLst>
          </p:cNvPr>
          <p:cNvSpPr txBox="1"/>
          <p:nvPr/>
        </p:nvSpPr>
        <p:spPr>
          <a:xfrm>
            <a:off x="668049" y="1623672"/>
            <a:ext cx="2257194" cy="1600438"/>
          </a:xfrm>
          <a:prstGeom prst="rect">
            <a:avLst/>
          </a:prstGeom>
          <a:noFill/>
          <a:ln>
            <a:noFill/>
          </a:ln>
        </p:spPr>
        <p:txBody>
          <a:bodyPr wrap="square" rtlCol="0">
            <a:spAutoFit/>
          </a:bodyPr>
          <a:lstStyle/>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Liderlik</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ve</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Kalite</a:t>
            </a:r>
            <a:endParaRPr lang="en-US" sz="1400" b="1" dirty="0">
              <a:solidFill>
                <a:srgbClr val="172144"/>
              </a:solidFill>
              <a:latin typeface="Times New Roman" panose="02020603050405020304" pitchFamily="18" charset="0"/>
              <a:cs typeface="Times New Roman" panose="02020603050405020304" pitchFamily="18" charset="0"/>
            </a:endParaRPr>
          </a:p>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Misyon</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ve</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Stratejik</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Amaçlar</a:t>
            </a:r>
            <a:endParaRPr lang="en-US" sz="1400" b="1" dirty="0">
              <a:solidFill>
                <a:srgbClr val="172144"/>
              </a:solidFill>
              <a:latin typeface="Times New Roman" panose="02020603050405020304" pitchFamily="18" charset="0"/>
              <a:cs typeface="Times New Roman" panose="02020603050405020304" pitchFamily="18" charset="0"/>
            </a:endParaRPr>
          </a:p>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Yönetim</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Sistemleri</a:t>
            </a:r>
            <a:endParaRPr lang="en-US" sz="1400" b="1" dirty="0">
              <a:solidFill>
                <a:srgbClr val="172144"/>
              </a:solidFill>
              <a:latin typeface="Times New Roman" panose="02020603050405020304" pitchFamily="18" charset="0"/>
              <a:cs typeface="Times New Roman" panose="02020603050405020304" pitchFamily="18" charset="0"/>
            </a:endParaRPr>
          </a:p>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Paydaş</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Katılımı</a:t>
            </a:r>
            <a:endParaRPr lang="en-US" sz="1400" b="1" dirty="0">
              <a:solidFill>
                <a:srgbClr val="172144"/>
              </a:solidFill>
              <a:latin typeface="Times New Roman" panose="02020603050405020304" pitchFamily="18" charset="0"/>
              <a:cs typeface="Times New Roman" panose="02020603050405020304" pitchFamily="18" charset="0"/>
            </a:endParaRPr>
          </a:p>
          <a:p>
            <a:pPr marL="228554" indent="-228554" defTabSz="228508">
              <a:buFont typeface="+mj-lt"/>
              <a:buAutoNum type="arabicPeriod"/>
            </a:pPr>
            <a:r>
              <a:rPr lang="en-US" sz="1400" b="1" dirty="0">
                <a:solidFill>
                  <a:srgbClr val="172144"/>
                </a:solidFill>
                <a:latin typeface="Times New Roman" panose="02020603050405020304" pitchFamily="18" charset="0"/>
                <a:cs typeface="Times New Roman" panose="02020603050405020304" pitchFamily="18" charset="0"/>
              </a:rPr>
              <a:t>Uluslararasılaşma</a:t>
            </a:r>
          </a:p>
          <a:p>
            <a:pPr defTabSz="228508"/>
            <a:endParaRPr lang="en-US" sz="1400" b="1" dirty="0">
              <a:solidFill>
                <a:srgbClr val="172144"/>
              </a:solidFill>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id="{CF7F3B41-7085-45E2-B06A-B4708B9F06DF}"/>
              </a:ext>
            </a:extLst>
          </p:cNvPr>
          <p:cNvSpPr txBox="1"/>
          <p:nvPr/>
        </p:nvSpPr>
        <p:spPr>
          <a:xfrm>
            <a:off x="9323012" y="1192785"/>
            <a:ext cx="2305746" cy="2031325"/>
          </a:xfrm>
          <a:prstGeom prst="rect">
            <a:avLst/>
          </a:prstGeom>
          <a:noFill/>
          <a:ln>
            <a:noFill/>
          </a:ln>
        </p:spPr>
        <p:txBody>
          <a:bodyPr wrap="square" rtlCol="0">
            <a:spAutoFit/>
          </a:bodyPr>
          <a:lstStyle/>
          <a:p>
            <a:pPr marL="228554" indent="-228554" defTabSz="228508">
              <a:buFont typeface="+mj-lt"/>
              <a:buAutoNum type="arabicPeriod"/>
            </a:pPr>
            <a:r>
              <a:rPr lang="en-US" sz="1400" b="1" dirty="0">
                <a:solidFill>
                  <a:srgbClr val="172144"/>
                </a:solidFill>
                <a:latin typeface="Times New Roman" panose="02020603050405020304" pitchFamily="18" charset="0"/>
                <a:cs typeface="Times New Roman" panose="02020603050405020304" pitchFamily="18" charset="0"/>
              </a:rPr>
              <a:t>Program </a:t>
            </a:r>
            <a:r>
              <a:rPr lang="en-US" sz="1400" b="1" dirty="0" err="1">
                <a:solidFill>
                  <a:srgbClr val="172144"/>
                </a:solidFill>
                <a:latin typeface="Times New Roman" panose="02020603050405020304" pitchFamily="18" charset="0"/>
                <a:cs typeface="Times New Roman" panose="02020603050405020304" pitchFamily="18" charset="0"/>
              </a:rPr>
              <a:t>Tasarımı</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Değerlendirimesi</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ve</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Güncellenmesi</a:t>
            </a:r>
            <a:endParaRPr lang="en-US" sz="1400" b="1" dirty="0">
              <a:solidFill>
                <a:srgbClr val="172144"/>
              </a:solidFill>
              <a:latin typeface="Times New Roman" panose="02020603050405020304" pitchFamily="18" charset="0"/>
              <a:cs typeface="Times New Roman" panose="02020603050405020304" pitchFamily="18" charset="0"/>
            </a:endParaRPr>
          </a:p>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Programların</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Yürütülmesi</a:t>
            </a:r>
            <a:endParaRPr lang="en-US" sz="1400" b="1" dirty="0">
              <a:solidFill>
                <a:srgbClr val="172144"/>
              </a:solidFill>
              <a:latin typeface="Times New Roman" panose="02020603050405020304" pitchFamily="18" charset="0"/>
              <a:cs typeface="Times New Roman" panose="02020603050405020304" pitchFamily="18" charset="0"/>
            </a:endParaRPr>
          </a:p>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Öğrenme</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Kaynakları</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ve</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Akademik</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Destek</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Hizmetleri</a:t>
            </a:r>
            <a:endParaRPr lang="en-US" sz="1400" b="1" dirty="0">
              <a:solidFill>
                <a:srgbClr val="172144"/>
              </a:solidFill>
              <a:latin typeface="Times New Roman" panose="02020603050405020304" pitchFamily="18" charset="0"/>
              <a:cs typeface="Times New Roman" panose="02020603050405020304" pitchFamily="18" charset="0"/>
            </a:endParaRPr>
          </a:p>
          <a:p>
            <a:pPr marL="228554" indent="-228554" defTabSz="228508">
              <a:buFont typeface="+mj-lt"/>
              <a:buAutoNum type="arabicPeriod"/>
            </a:pPr>
            <a:r>
              <a:rPr lang="en-US" sz="1400" b="1" dirty="0" err="1">
                <a:solidFill>
                  <a:srgbClr val="172144"/>
                </a:solidFill>
                <a:latin typeface="Times New Roman" panose="02020603050405020304" pitchFamily="18" charset="0"/>
                <a:cs typeface="Times New Roman" panose="02020603050405020304" pitchFamily="18" charset="0"/>
              </a:rPr>
              <a:t>Öğretim</a:t>
            </a:r>
            <a:r>
              <a:rPr lang="en-US" sz="1400" b="1" dirty="0">
                <a:solidFill>
                  <a:srgbClr val="172144"/>
                </a:solidFill>
                <a:latin typeface="Times New Roman" panose="02020603050405020304" pitchFamily="18" charset="0"/>
                <a:cs typeface="Times New Roman" panose="02020603050405020304" pitchFamily="18" charset="0"/>
              </a:rPr>
              <a:t> </a:t>
            </a:r>
            <a:r>
              <a:rPr lang="en-US" sz="1400" b="1" dirty="0" err="1">
                <a:solidFill>
                  <a:srgbClr val="172144"/>
                </a:solidFill>
                <a:latin typeface="Times New Roman" panose="02020603050405020304" pitchFamily="18" charset="0"/>
                <a:cs typeface="Times New Roman" panose="02020603050405020304" pitchFamily="18" charset="0"/>
              </a:rPr>
              <a:t>Kadrosu</a:t>
            </a:r>
            <a:endParaRPr lang="en-US" sz="1400" b="1" dirty="0">
              <a:solidFill>
                <a:srgbClr val="172144"/>
              </a:solidFill>
              <a:latin typeface="Times New Roman" panose="02020603050405020304" pitchFamily="18" charset="0"/>
              <a:cs typeface="Times New Roman" panose="02020603050405020304" pitchFamily="18" charset="0"/>
            </a:endParaRPr>
          </a:p>
        </p:txBody>
      </p:sp>
      <p:grpSp>
        <p:nvGrpSpPr>
          <p:cNvPr id="14" name="Group 13">
            <a:extLst>
              <a:ext uri="{FF2B5EF4-FFF2-40B4-BE49-F238E27FC236}">
                <a16:creationId xmlns:a16="http://schemas.microsoft.com/office/drawing/2014/main" id="{50A9E416-7804-4718-8D49-B8624857263E}"/>
              </a:ext>
            </a:extLst>
          </p:cNvPr>
          <p:cNvGrpSpPr/>
          <p:nvPr/>
        </p:nvGrpSpPr>
        <p:grpSpPr>
          <a:xfrm>
            <a:off x="3205467" y="3451403"/>
            <a:ext cx="2604433" cy="2329756"/>
            <a:chOff x="2149803" y="4959477"/>
            <a:chExt cx="3797046" cy="4660726"/>
          </a:xfrm>
          <a:solidFill>
            <a:schemeClr val="bg1">
              <a:lumMod val="85000"/>
            </a:schemeClr>
          </a:solidFill>
        </p:grpSpPr>
        <p:sp>
          <p:nvSpPr>
            <p:cNvPr id="15" name="Oval 14">
              <a:extLst>
                <a:ext uri="{FF2B5EF4-FFF2-40B4-BE49-F238E27FC236}">
                  <a16:creationId xmlns:a16="http://schemas.microsoft.com/office/drawing/2014/main" id="{CD80AC1B-A77B-4D31-8E98-9CE95DE12EB1}"/>
                </a:ext>
              </a:extLst>
            </p:cNvPr>
            <p:cNvSpPr/>
            <p:nvPr/>
          </p:nvSpPr>
          <p:spPr>
            <a:xfrm>
              <a:off x="2149803" y="5823157"/>
              <a:ext cx="3797046" cy="3797046"/>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FFFFFF"/>
                </a:solidFill>
                <a:latin typeface="Times New Roman" panose="02020603050405020304" pitchFamily="18" charset="0"/>
                <a:cs typeface="Times New Roman" panose="02020603050405020304" pitchFamily="18" charset="0"/>
              </a:endParaRPr>
            </a:p>
          </p:txBody>
        </p:sp>
        <p:sp>
          <p:nvSpPr>
            <p:cNvPr id="16" name="Oval 15">
              <a:extLst>
                <a:ext uri="{FF2B5EF4-FFF2-40B4-BE49-F238E27FC236}">
                  <a16:creationId xmlns:a16="http://schemas.microsoft.com/office/drawing/2014/main" id="{E61FE02A-E0E4-4291-9B8C-0F8C4380AE28}"/>
                </a:ext>
              </a:extLst>
            </p:cNvPr>
            <p:cNvSpPr/>
            <p:nvPr/>
          </p:nvSpPr>
          <p:spPr>
            <a:xfrm>
              <a:off x="2322396" y="5357565"/>
              <a:ext cx="3451860" cy="3989639"/>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FFFFFF"/>
                </a:solidFill>
                <a:latin typeface="Times New Roman" panose="02020603050405020304" pitchFamily="18" charset="0"/>
                <a:cs typeface="Times New Roman" panose="02020603050405020304" pitchFamily="18" charset="0"/>
              </a:endParaRPr>
            </a:p>
          </p:txBody>
        </p:sp>
        <p:sp>
          <p:nvSpPr>
            <p:cNvPr id="17" name="Oval 16">
              <a:extLst>
                <a:ext uri="{FF2B5EF4-FFF2-40B4-BE49-F238E27FC236}">
                  <a16:creationId xmlns:a16="http://schemas.microsoft.com/office/drawing/2014/main" id="{DDA29FB4-6E64-46F2-A35E-9009C9DA315F}"/>
                </a:ext>
              </a:extLst>
            </p:cNvPr>
            <p:cNvSpPr/>
            <p:nvPr/>
          </p:nvSpPr>
          <p:spPr>
            <a:xfrm>
              <a:off x="2149803" y="4959477"/>
              <a:ext cx="3797046" cy="3797046"/>
            </a:xfrm>
            <a:prstGeom prst="ellipse">
              <a:avLst/>
            </a:prstGeom>
            <a:solidFill>
              <a:schemeClr val="bg1">
                <a:lumMod val="85000"/>
              </a:schemeClr>
            </a:solidFill>
            <a:ln>
              <a:noFill/>
            </a:ln>
            <a:effectLst>
              <a:innerShdw blurRad="1181100">
                <a:schemeClr val="accent5">
                  <a:lumMod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endParaRPr lang="en-US" sz="900" dirty="0">
                <a:solidFill>
                  <a:schemeClr val="tx1"/>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E17E8D5E-1422-45E3-BC1B-40164B2C4D54}"/>
                </a:ext>
              </a:extLst>
            </p:cNvPr>
            <p:cNvSpPr txBox="1"/>
            <p:nvPr/>
          </p:nvSpPr>
          <p:spPr>
            <a:xfrm>
              <a:off x="2709201" y="6452530"/>
              <a:ext cx="2678254" cy="738856"/>
            </a:xfrm>
            <a:prstGeom prst="rect">
              <a:avLst/>
            </a:prstGeom>
            <a:noFill/>
            <a:ln>
              <a:noFill/>
            </a:ln>
          </p:spPr>
          <p:txBody>
            <a:bodyPr wrap="none" rtlCol="0" anchor="ctr">
              <a:spAutoFit/>
            </a:bodyPr>
            <a:lstStyle/>
            <a:p>
              <a:pPr algn="ctr" defTabSz="228508"/>
              <a:r>
                <a:rPr lang="en-US" b="1" dirty="0" err="1">
                  <a:latin typeface="Times New Roman" panose="02020603050405020304" pitchFamily="18" charset="0"/>
                  <a:ea typeface="Open Sans Extrabold" panose="020B0906030804020204" pitchFamily="34" charset="0"/>
                  <a:cs typeface="Times New Roman" panose="02020603050405020304" pitchFamily="18" charset="0"/>
                </a:rPr>
                <a:t>Toplumsal</a:t>
              </a:r>
              <a:r>
                <a:rPr lang="en-US" b="1" dirty="0">
                  <a:latin typeface="Times New Roman" panose="02020603050405020304" pitchFamily="18" charset="0"/>
                  <a:ea typeface="Open Sans Extrabold" panose="020B0906030804020204" pitchFamily="34" charset="0"/>
                  <a:cs typeface="Times New Roman" panose="02020603050405020304" pitchFamily="18" charset="0"/>
                </a:rPr>
                <a:t> </a:t>
              </a:r>
              <a:r>
                <a:rPr lang="en-US" b="1" dirty="0" err="1">
                  <a:latin typeface="Times New Roman" panose="02020603050405020304" pitchFamily="18" charset="0"/>
                  <a:ea typeface="Open Sans Extrabold" panose="020B0906030804020204" pitchFamily="34" charset="0"/>
                  <a:cs typeface="Times New Roman" panose="02020603050405020304" pitchFamily="18" charset="0"/>
                </a:rPr>
                <a:t>Katkı</a:t>
              </a:r>
              <a:endParaRPr lang="en-US" b="1" dirty="0">
                <a:latin typeface="Times New Roman" panose="02020603050405020304" pitchFamily="18" charset="0"/>
                <a:ea typeface="Open Sans Extrabold" panose="020B0906030804020204" pitchFamily="34" charset="0"/>
                <a:cs typeface="Times New Roman" panose="02020603050405020304" pitchFamily="18" charset="0"/>
              </a:endParaRPr>
            </a:p>
          </p:txBody>
        </p:sp>
      </p:grpSp>
      <p:grpSp>
        <p:nvGrpSpPr>
          <p:cNvPr id="20" name="Group 19">
            <a:extLst>
              <a:ext uri="{FF2B5EF4-FFF2-40B4-BE49-F238E27FC236}">
                <a16:creationId xmlns:a16="http://schemas.microsoft.com/office/drawing/2014/main" id="{DFBD3E64-3229-4E1E-9331-AD7938970934}"/>
              </a:ext>
            </a:extLst>
          </p:cNvPr>
          <p:cNvGrpSpPr/>
          <p:nvPr/>
        </p:nvGrpSpPr>
        <p:grpSpPr>
          <a:xfrm>
            <a:off x="6371300" y="3444579"/>
            <a:ext cx="2827551" cy="2329756"/>
            <a:chOff x="2149803" y="4959477"/>
            <a:chExt cx="3797046" cy="4660726"/>
          </a:xfrm>
          <a:solidFill>
            <a:schemeClr val="bg1">
              <a:lumMod val="85000"/>
            </a:schemeClr>
          </a:solidFill>
        </p:grpSpPr>
        <p:sp>
          <p:nvSpPr>
            <p:cNvPr id="21" name="Oval 20">
              <a:extLst>
                <a:ext uri="{FF2B5EF4-FFF2-40B4-BE49-F238E27FC236}">
                  <a16:creationId xmlns:a16="http://schemas.microsoft.com/office/drawing/2014/main" id="{790761F9-EE02-4D63-89B8-D8408703CA45}"/>
                </a:ext>
              </a:extLst>
            </p:cNvPr>
            <p:cNvSpPr/>
            <p:nvPr/>
          </p:nvSpPr>
          <p:spPr>
            <a:xfrm>
              <a:off x="2149803" y="5823157"/>
              <a:ext cx="3797046" cy="3797046"/>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FFFFFF"/>
                </a:solidFill>
                <a:latin typeface="Times New Roman" panose="02020603050405020304" pitchFamily="18" charset="0"/>
                <a:cs typeface="Times New Roman" panose="02020603050405020304" pitchFamily="18" charset="0"/>
              </a:endParaRPr>
            </a:p>
          </p:txBody>
        </p:sp>
        <p:sp>
          <p:nvSpPr>
            <p:cNvPr id="22" name="Oval 21">
              <a:extLst>
                <a:ext uri="{FF2B5EF4-FFF2-40B4-BE49-F238E27FC236}">
                  <a16:creationId xmlns:a16="http://schemas.microsoft.com/office/drawing/2014/main" id="{A7C093CA-D52C-45E4-9E35-95D66AA3F0E2}"/>
                </a:ext>
              </a:extLst>
            </p:cNvPr>
            <p:cNvSpPr/>
            <p:nvPr/>
          </p:nvSpPr>
          <p:spPr>
            <a:xfrm>
              <a:off x="2322396" y="5357565"/>
              <a:ext cx="3451860" cy="3989639"/>
            </a:xfrm>
            <a:prstGeom prst="ellipse">
              <a:avLst/>
            </a:prstGeom>
            <a:grpFill/>
            <a:ln>
              <a:noFill/>
            </a:ln>
            <a:effectLst>
              <a:innerShdw blurRad="685800">
                <a:prstClr val="black">
                  <a:alpha val="24000"/>
                </a:prstClr>
              </a:innerShdw>
              <a:softEdge rad="20320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45708" tIns="22854" rIns="45708" bIns="22854" numCol="1" spcCol="0" rtlCol="0" fromWordArt="0" anchor="ctr" anchorCtr="0" forceAA="0" compatLnSpc="1">
              <a:prstTxWarp prst="textNoShape">
                <a:avLst/>
              </a:prstTxWarp>
              <a:noAutofit/>
            </a:bodyPr>
            <a:lstStyle/>
            <a:p>
              <a:pPr algn="ctr" defTabSz="228508"/>
              <a:endParaRPr lang="en-US" sz="900" dirty="0">
                <a:solidFill>
                  <a:srgbClr val="FFFFFF"/>
                </a:solidFill>
                <a:latin typeface="Times New Roman" panose="02020603050405020304" pitchFamily="18" charset="0"/>
                <a:cs typeface="Times New Roman" panose="02020603050405020304" pitchFamily="18" charset="0"/>
              </a:endParaRPr>
            </a:p>
          </p:txBody>
        </p:sp>
        <p:sp>
          <p:nvSpPr>
            <p:cNvPr id="23" name="Oval 22">
              <a:extLst>
                <a:ext uri="{FF2B5EF4-FFF2-40B4-BE49-F238E27FC236}">
                  <a16:creationId xmlns:a16="http://schemas.microsoft.com/office/drawing/2014/main" id="{311EBEC6-835C-42C4-8DE4-D3035D1DEF39}"/>
                </a:ext>
              </a:extLst>
            </p:cNvPr>
            <p:cNvSpPr/>
            <p:nvPr/>
          </p:nvSpPr>
          <p:spPr>
            <a:xfrm>
              <a:off x="2149803" y="4959477"/>
              <a:ext cx="3797046" cy="3797046"/>
            </a:xfrm>
            <a:prstGeom prst="ellipse">
              <a:avLst/>
            </a:prstGeom>
            <a:grpFill/>
            <a:ln>
              <a:noFill/>
            </a:ln>
            <a:effectLst>
              <a:innerShdw blurRad="1181100">
                <a:schemeClr val="accent1">
                  <a:lumMod val="50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228508"/>
              <a:endParaRPr lang="en-US" sz="900" dirty="0">
                <a:solidFill>
                  <a:srgbClr val="002060"/>
                </a:solidFill>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E10B7E3C-87B1-4CA3-B50F-0532C16D56AC}"/>
                </a:ext>
              </a:extLst>
            </p:cNvPr>
            <p:cNvSpPr txBox="1"/>
            <p:nvPr/>
          </p:nvSpPr>
          <p:spPr>
            <a:xfrm>
              <a:off x="3011618" y="6175462"/>
              <a:ext cx="2073414" cy="1292999"/>
            </a:xfrm>
            <a:prstGeom prst="rect">
              <a:avLst/>
            </a:prstGeom>
            <a:noFill/>
          </p:spPr>
          <p:txBody>
            <a:bodyPr wrap="none" rtlCol="0" anchor="ctr">
              <a:spAutoFit/>
            </a:bodyPr>
            <a:lstStyle/>
            <a:p>
              <a:pPr algn="ctr" defTabSz="228508"/>
              <a:r>
                <a:rPr lang="en-US" b="1" dirty="0" err="1">
                  <a:latin typeface="Times New Roman" panose="02020603050405020304" pitchFamily="18" charset="0"/>
                  <a:ea typeface="Open Sans Extrabold" panose="020B0906030804020204" pitchFamily="34" charset="0"/>
                  <a:cs typeface="Times New Roman" panose="02020603050405020304" pitchFamily="18" charset="0"/>
                </a:rPr>
                <a:t>Araştırma</a:t>
              </a:r>
              <a:r>
                <a:rPr lang="en-US" b="1" dirty="0">
                  <a:latin typeface="Times New Roman" panose="02020603050405020304" pitchFamily="18" charset="0"/>
                  <a:ea typeface="Open Sans Extrabold" panose="020B0906030804020204" pitchFamily="34" charset="0"/>
                  <a:cs typeface="Times New Roman" panose="02020603050405020304" pitchFamily="18" charset="0"/>
                </a:rPr>
                <a:t> </a:t>
              </a:r>
              <a:r>
                <a:rPr lang="en-US" b="1" dirty="0" err="1">
                  <a:latin typeface="Times New Roman" panose="02020603050405020304" pitchFamily="18" charset="0"/>
                  <a:ea typeface="Open Sans Extrabold" panose="020B0906030804020204" pitchFamily="34" charset="0"/>
                  <a:cs typeface="Times New Roman" panose="02020603050405020304" pitchFamily="18" charset="0"/>
                </a:rPr>
                <a:t>ve</a:t>
              </a:r>
              <a:r>
                <a:rPr lang="en-US" b="1" dirty="0">
                  <a:latin typeface="Times New Roman" panose="02020603050405020304" pitchFamily="18" charset="0"/>
                  <a:ea typeface="Open Sans Extrabold" panose="020B0906030804020204" pitchFamily="34" charset="0"/>
                  <a:cs typeface="Times New Roman" panose="02020603050405020304" pitchFamily="18" charset="0"/>
                </a:rPr>
                <a:t> </a:t>
              </a:r>
            </a:p>
            <a:p>
              <a:pPr algn="ctr" defTabSz="228508"/>
              <a:r>
                <a:rPr lang="en-US" b="1" dirty="0" err="1">
                  <a:latin typeface="Times New Roman" panose="02020603050405020304" pitchFamily="18" charset="0"/>
                  <a:ea typeface="Open Sans Extrabold" panose="020B0906030804020204" pitchFamily="34" charset="0"/>
                  <a:cs typeface="Times New Roman" panose="02020603050405020304" pitchFamily="18" charset="0"/>
                </a:rPr>
                <a:t>Geliştirme</a:t>
              </a:r>
              <a:endParaRPr lang="en-US" b="1" dirty="0">
                <a:latin typeface="Times New Roman" panose="02020603050405020304" pitchFamily="18" charset="0"/>
                <a:ea typeface="Open Sans Extrabold" panose="020B0906030804020204" pitchFamily="34" charset="0"/>
                <a:cs typeface="Times New Roman" panose="02020603050405020304" pitchFamily="18" charset="0"/>
              </a:endParaRPr>
            </a:p>
          </p:txBody>
        </p:sp>
      </p:grpSp>
      <p:sp>
        <p:nvSpPr>
          <p:cNvPr id="34" name="Metin kutusu 33">
            <a:extLst>
              <a:ext uri="{FF2B5EF4-FFF2-40B4-BE49-F238E27FC236}">
                <a16:creationId xmlns:a16="http://schemas.microsoft.com/office/drawing/2014/main" id="{41457450-A5E1-7F4C-943E-3E960818C3EA}"/>
              </a:ext>
            </a:extLst>
          </p:cNvPr>
          <p:cNvSpPr txBox="1"/>
          <p:nvPr/>
        </p:nvSpPr>
        <p:spPr>
          <a:xfrm>
            <a:off x="3040616" y="5517579"/>
            <a:ext cx="6099968" cy="461665"/>
          </a:xfrm>
          <a:prstGeom prst="rect">
            <a:avLst/>
          </a:prstGeom>
          <a:noFill/>
        </p:spPr>
        <p:txBody>
          <a:bodyPr wrap="square">
            <a:spAutoFit/>
          </a:bodyPr>
          <a:lstStyle/>
          <a:p>
            <a:pPr algn="ctr"/>
            <a:r>
              <a:rPr lang="tr-TR" sz="2400" b="1" dirty="0">
                <a:latin typeface="Times New Roman" panose="02020603050405020304" pitchFamily="18" charset="0"/>
                <a:ea typeface="Calibri" panose="020F0502020204030204" pitchFamily="34" charset="0"/>
                <a:cs typeface="Times New Roman" panose="02020603050405020304" pitchFamily="18" charset="0"/>
              </a:rPr>
              <a:t>4 ana başlık, 14 ölçüt ve 46 alt ölçüt</a:t>
            </a:r>
            <a:endParaRPr lang="tr-TR" sz="2400" dirty="0">
              <a:latin typeface="Times New Roman" panose="02020603050405020304" pitchFamily="18" charset="0"/>
              <a:cs typeface="Times New Roman" panose="02020603050405020304" pitchFamily="18" charset="0"/>
            </a:endParaRPr>
          </a:p>
        </p:txBody>
      </p:sp>
      <p:sp>
        <p:nvSpPr>
          <p:cNvPr id="12" name="Slayt Numarası Yer Tutucusu 1">
            <a:extLst>
              <a:ext uri="{FF2B5EF4-FFF2-40B4-BE49-F238E27FC236}">
                <a16:creationId xmlns:a16="http://schemas.microsoft.com/office/drawing/2014/main" id="{24A501FD-F371-17D8-5A7D-437D9DA38E69}"/>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7</a:t>
            </a:fld>
            <a:endParaRPr lang="tr-TR" sz="1800" dirty="0">
              <a:latin typeface="Times New Roman" panose="02020603050405020304" pitchFamily="18" charset="0"/>
              <a:cs typeface="Times New Roman" panose="02020603050405020304" pitchFamily="18" charset="0"/>
            </a:endParaRPr>
          </a:p>
        </p:txBody>
      </p:sp>
      <p:pic>
        <p:nvPicPr>
          <p:cNvPr id="6" name="Picture 2" descr="Yalova Üniversitesi Logo | Retail logos, Yalova, Logo design">
            <a:extLst>
              <a:ext uri="{FF2B5EF4-FFF2-40B4-BE49-F238E27FC236}">
                <a16:creationId xmlns:a16="http://schemas.microsoft.com/office/drawing/2014/main" id="{B7043025-298E-8D70-4F22-33928B87855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08829" y="5136823"/>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0738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BF11CA-C90C-DB7F-252C-F2B125454151}"/>
              </a:ext>
            </a:extLst>
          </p:cNvPr>
          <p:cNvSpPr>
            <a:spLocks noGrp="1"/>
          </p:cNvSpPr>
          <p:nvPr>
            <p:ph type="title"/>
          </p:nvPr>
        </p:nvSpPr>
        <p:spPr>
          <a:xfrm>
            <a:off x="334108" y="4907"/>
            <a:ext cx="11553092" cy="941391"/>
          </a:xfrm>
        </p:spPr>
        <p:txBody>
          <a:bodyPr>
            <a:normAutofit fontScale="90000"/>
          </a:bodyPr>
          <a:lstStyle/>
          <a:p>
            <a:pPr algn="ctr"/>
            <a:r>
              <a:rPr lang="tr-TR"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 LİDERLİK, YÖNETİŞİM ve KALİTE </a:t>
            </a:r>
            <a:r>
              <a:rPr lang="tr-TR" sz="4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a:t>
            </a:r>
            <a:r>
              <a:rPr lang="tr-TR"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300/1000 </a:t>
            </a:r>
            <a:r>
              <a:rPr lang="tr-TR" sz="31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puan</a:t>
            </a:r>
            <a:r>
              <a:rPr lang="tr-TR" sz="40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p>
        </p:txBody>
      </p:sp>
      <p:sp>
        <p:nvSpPr>
          <p:cNvPr id="5" name="Slayt Numarası Yer Tutucusu 1">
            <a:extLst>
              <a:ext uri="{FF2B5EF4-FFF2-40B4-BE49-F238E27FC236}">
                <a16:creationId xmlns:a16="http://schemas.microsoft.com/office/drawing/2014/main" id="{160B233F-57A3-96A9-3CBE-6FD836EF293F}"/>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8</a:t>
            </a:fld>
            <a:endParaRPr lang="tr-TR" sz="1800" dirty="0">
              <a:latin typeface="Times New Roman" panose="02020603050405020304" pitchFamily="18" charset="0"/>
              <a:cs typeface="Times New Roman" panose="02020603050405020304" pitchFamily="18" charset="0"/>
            </a:endParaRPr>
          </a:p>
        </p:txBody>
      </p:sp>
      <p:graphicFrame>
        <p:nvGraphicFramePr>
          <p:cNvPr id="6" name="Tablo 5">
            <a:extLst>
              <a:ext uri="{FF2B5EF4-FFF2-40B4-BE49-F238E27FC236}">
                <a16:creationId xmlns:a16="http://schemas.microsoft.com/office/drawing/2014/main" id="{639B6826-9611-8E7E-037C-386CC7AF3CD6}"/>
              </a:ext>
            </a:extLst>
          </p:cNvPr>
          <p:cNvGraphicFramePr>
            <a:graphicFrameLocks noGrp="1"/>
          </p:cNvGraphicFramePr>
          <p:nvPr>
            <p:extLst>
              <p:ext uri="{D42A27DB-BD31-4B8C-83A1-F6EECF244321}">
                <p14:modId xmlns:p14="http://schemas.microsoft.com/office/powerpoint/2010/main" val="2562852528"/>
              </p:ext>
            </p:extLst>
          </p:nvPr>
        </p:nvGraphicFramePr>
        <p:xfrm>
          <a:off x="499730" y="1038225"/>
          <a:ext cx="11270512" cy="5657850"/>
        </p:xfrm>
        <a:graphic>
          <a:graphicData uri="http://schemas.openxmlformats.org/drawingml/2006/table">
            <a:tbl>
              <a:tblPr>
                <a:tableStyleId>{5C22544A-7EE6-4342-B048-85BDC9FD1C3A}</a:tableStyleId>
              </a:tblPr>
              <a:tblGrid>
                <a:gridCol w="5195859">
                  <a:extLst>
                    <a:ext uri="{9D8B030D-6E8A-4147-A177-3AD203B41FA5}">
                      <a16:colId xmlns:a16="http://schemas.microsoft.com/office/drawing/2014/main" val="4051975686"/>
                    </a:ext>
                  </a:extLst>
                </a:gridCol>
                <a:gridCol w="6074653">
                  <a:extLst>
                    <a:ext uri="{9D8B030D-6E8A-4147-A177-3AD203B41FA5}">
                      <a16:colId xmlns:a16="http://schemas.microsoft.com/office/drawing/2014/main" val="280954130"/>
                    </a:ext>
                  </a:extLst>
                </a:gridCol>
              </a:tblGrid>
              <a:tr h="112939">
                <a:tc rowSpan="5">
                  <a:txBody>
                    <a:bodyPr/>
                    <a:lstStyle/>
                    <a:p>
                      <a:pPr algn="l" fontAlgn="ctr"/>
                      <a:r>
                        <a:rPr lang="tr-TR" sz="2400" u="none" strike="noStrike" dirty="0">
                          <a:effectLst/>
                        </a:rPr>
                        <a:t>A.1. Liderlik ve Kalite </a:t>
                      </a:r>
                      <a:r>
                        <a:rPr lang="tr-TR" sz="2400" u="none" strike="noStrike" dirty="0">
                          <a:solidFill>
                            <a:srgbClr val="FF0000"/>
                          </a:solidFill>
                          <a:effectLst>
                            <a:outerShdw blurRad="38100" dist="38100" dir="2700000" algn="tl">
                              <a:srgbClr val="000000">
                                <a:alpha val="43137"/>
                              </a:srgbClr>
                            </a:outerShdw>
                          </a:effectLst>
                        </a:rPr>
                        <a:t>(60 Puan)</a:t>
                      </a:r>
                      <a:endParaRPr lang="tr-TR" sz="2400" b="0" i="0" u="none" strike="noStrike" dirty="0">
                        <a:solidFill>
                          <a:srgbClr val="FF0000"/>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tc>
                <a:tc>
                  <a:txBody>
                    <a:bodyPr/>
                    <a:lstStyle/>
                    <a:p>
                      <a:pPr algn="l" fontAlgn="b"/>
                      <a:r>
                        <a:rPr lang="tr-TR" sz="2000" u="none" strike="noStrike" dirty="0">
                          <a:effectLst/>
                        </a:rPr>
                        <a:t>A.1.1. Yönetişim modeli ve idari yapı</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83507228"/>
                  </a:ext>
                </a:extLst>
              </a:tr>
              <a:tr h="190500">
                <a:tc vMerge="1">
                  <a:txBody>
                    <a:bodyPr/>
                    <a:lstStyle/>
                    <a:p>
                      <a:endParaRPr lang="tr-TR"/>
                    </a:p>
                  </a:txBody>
                  <a:tcPr/>
                </a:tc>
                <a:tc>
                  <a:txBody>
                    <a:bodyPr/>
                    <a:lstStyle/>
                    <a:p>
                      <a:pPr algn="l" fontAlgn="b"/>
                      <a:r>
                        <a:rPr lang="tr-TR" sz="2000" u="none" strike="noStrike" dirty="0">
                          <a:effectLst/>
                        </a:rPr>
                        <a:t>A.1.2. Liderlik</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60980829"/>
                  </a:ext>
                </a:extLst>
              </a:tr>
              <a:tr h="190500">
                <a:tc vMerge="1">
                  <a:txBody>
                    <a:bodyPr/>
                    <a:lstStyle/>
                    <a:p>
                      <a:endParaRPr lang="tr-TR"/>
                    </a:p>
                  </a:txBody>
                  <a:tcPr/>
                </a:tc>
                <a:tc>
                  <a:txBody>
                    <a:bodyPr/>
                    <a:lstStyle/>
                    <a:p>
                      <a:pPr algn="l" fontAlgn="b"/>
                      <a:r>
                        <a:rPr lang="nn-NO" sz="2000" u="none" strike="noStrike" dirty="0">
                          <a:effectLst/>
                        </a:rPr>
                        <a:t>A.1.3. Kurumsal dönüşüm kapasitesi</a:t>
                      </a:r>
                      <a:endParaRPr lang="nn-NO"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22698379"/>
                  </a:ext>
                </a:extLst>
              </a:tr>
              <a:tr h="190500">
                <a:tc vMerge="1">
                  <a:txBody>
                    <a:bodyPr/>
                    <a:lstStyle/>
                    <a:p>
                      <a:endParaRPr lang="tr-TR"/>
                    </a:p>
                  </a:txBody>
                  <a:tcPr/>
                </a:tc>
                <a:tc>
                  <a:txBody>
                    <a:bodyPr/>
                    <a:lstStyle/>
                    <a:p>
                      <a:pPr algn="l" fontAlgn="b"/>
                      <a:r>
                        <a:rPr lang="tr-TR" sz="2000" u="none" strike="noStrike" dirty="0">
                          <a:effectLst/>
                        </a:rPr>
                        <a:t>A.1.4. İç kalite güvencesi mekanizmaları</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91911247"/>
                  </a:ext>
                </a:extLst>
              </a:tr>
              <a:tr h="190500">
                <a:tc vMerge="1">
                  <a:txBody>
                    <a:bodyPr/>
                    <a:lstStyle/>
                    <a:p>
                      <a:endParaRPr lang="tr-TR"/>
                    </a:p>
                  </a:txBody>
                  <a:tcPr/>
                </a:tc>
                <a:tc>
                  <a:txBody>
                    <a:bodyPr/>
                    <a:lstStyle/>
                    <a:p>
                      <a:pPr algn="l" fontAlgn="b"/>
                      <a:r>
                        <a:rPr lang="tr-TR" sz="2000" u="none" strike="noStrike" dirty="0">
                          <a:effectLst/>
                        </a:rPr>
                        <a:t>A.1.5. Kamuoyunu bilgilendirme ve hesap verebilirlik</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54197277"/>
                  </a:ext>
                </a:extLst>
              </a:tr>
              <a:tr h="190500">
                <a:tc row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2400" u="none" strike="noStrike" dirty="0">
                          <a:effectLst/>
                        </a:rPr>
                        <a:t>A.2. Misyon ve Stratejik Amaçlar</a:t>
                      </a:r>
                      <a:r>
                        <a:rPr lang="tr-TR" sz="2400" u="none" strike="noStrike" dirty="0">
                          <a:solidFill>
                            <a:srgbClr val="FF0000"/>
                          </a:solidFill>
                          <a:effectLst>
                            <a:outerShdw blurRad="38100" dist="38100" dir="2700000" algn="tl">
                              <a:srgbClr val="000000">
                                <a:alpha val="43137"/>
                              </a:srgbClr>
                            </a:outerShdw>
                          </a:effectLst>
                        </a:rPr>
                        <a:t>(60 Puan)</a:t>
                      </a:r>
                      <a:endParaRPr lang="tr-TR" sz="2400" b="0" i="0" u="none" strike="noStrike" dirty="0">
                        <a:solidFill>
                          <a:srgbClr val="FF0000"/>
                        </a:solidFill>
                        <a:effectLst>
                          <a:outerShdw blurRad="38100" dist="38100" dir="2700000" algn="tl">
                            <a:srgbClr val="000000">
                              <a:alpha val="43137"/>
                            </a:srgbClr>
                          </a:outerShdw>
                        </a:effectLst>
                        <a:latin typeface="Calibri" panose="020F0502020204030204" pitchFamily="34" charset="0"/>
                      </a:endParaRPr>
                    </a:p>
                    <a:p>
                      <a:pPr algn="l" fontAlgn="ctr"/>
                      <a:endParaRPr lang="tr-TR"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tr-TR" sz="2000" u="none" strike="noStrike" dirty="0">
                          <a:effectLst/>
                        </a:rPr>
                        <a:t>A.2.1. Misyon, vizyon ve politikalar</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12196142"/>
                  </a:ext>
                </a:extLst>
              </a:tr>
              <a:tr h="190500">
                <a:tc vMerge="1">
                  <a:txBody>
                    <a:bodyPr/>
                    <a:lstStyle/>
                    <a:p>
                      <a:endParaRPr lang="tr-TR"/>
                    </a:p>
                  </a:txBody>
                  <a:tcPr/>
                </a:tc>
                <a:tc>
                  <a:txBody>
                    <a:bodyPr/>
                    <a:lstStyle/>
                    <a:p>
                      <a:pPr algn="l" fontAlgn="b"/>
                      <a:r>
                        <a:rPr lang="da-DK" sz="2000" u="none" strike="noStrike" dirty="0">
                          <a:effectLst/>
                        </a:rPr>
                        <a:t>A.2.2. Stratejik amaç ve hedefler</a:t>
                      </a:r>
                      <a:endParaRPr lang="da-DK"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81249215"/>
                  </a:ext>
                </a:extLst>
              </a:tr>
              <a:tr h="190500">
                <a:tc vMerge="1">
                  <a:txBody>
                    <a:bodyPr/>
                    <a:lstStyle/>
                    <a:p>
                      <a:endParaRPr lang="tr-TR"/>
                    </a:p>
                  </a:txBody>
                  <a:tcPr/>
                </a:tc>
                <a:tc>
                  <a:txBody>
                    <a:bodyPr/>
                    <a:lstStyle/>
                    <a:p>
                      <a:pPr algn="l" fontAlgn="b"/>
                      <a:r>
                        <a:rPr lang="tr-TR" sz="2000" u="none" strike="noStrike" dirty="0">
                          <a:effectLst/>
                        </a:rPr>
                        <a:t>A.2.3. Performans yönetimi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209133201"/>
                  </a:ext>
                </a:extLst>
              </a:tr>
              <a:tr h="190500">
                <a:tc row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2400" u="none" strike="noStrike" dirty="0">
                          <a:effectLst/>
                        </a:rPr>
                        <a:t>A.3. Yönetim Sistemleri</a:t>
                      </a:r>
                      <a:r>
                        <a:rPr lang="tr-TR" sz="2400" u="none" strike="noStrike" dirty="0">
                          <a:solidFill>
                            <a:srgbClr val="FF0000"/>
                          </a:solidFill>
                          <a:effectLst>
                            <a:outerShdw blurRad="38100" dist="38100" dir="2700000" algn="tl">
                              <a:srgbClr val="000000">
                                <a:alpha val="43137"/>
                              </a:srgbClr>
                            </a:outerShdw>
                          </a:effectLst>
                        </a:rPr>
                        <a:t>(60 Puan)</a:t>
                      </a:r>
                      <a:endParaRPr lang="tr-TR" sz="2400" b="0" i="0" u="none" strike="noStrike" dirty="0">
                        <a:solidFill>
                          <a:srgbClr val="FF0000"/>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tc>
                <a:tc>
                  <a:txBody>
                    <a:bodyPr/>
                    <a:lstStyle/>
                    <a:p>
                      <a:pPr algn="l" fontAlgn="b"/>
                      <a:r>
                        <a:rPr lang="nn-NO" sz="2000" u="none" strike="noStrike" dirty="0">
                          <a:effectLst/>
                        </a:rPr>
                        <a:t>A.3.1. Bilgi yönetim sistemi</a:t>
                      </a:r>
                      <a:endParaRPr lang="nn-NO"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15762513"/>
                  </a:ext>
                </a:extLst>
              </a:tr>
              <a:tr h="190500">
                <a:tc vMerge="1">
                  <a:txBody>
                    <a:bodyPr/>
                    <a:lstStyle/>
                    <a:p>
                      <a:endParaRPr lang="tr-TR"/>
                    </a:p>
                  </a:txBody>
                  <a:tcPr/>
                </a:tc>
                <a:tc>
                  <a:txBody>
                    <a:bodyPr/>
                    <a:lstStyle/>
                    <a:p>
                      <a:pPr algn="l" fontAlgn="b"/>
                      <a:r>
                        <a:rPr lang="tr-TR" sz="2000" u="none" strike="noStrike" dirty="0">
                          <a:effectLst/>
                        </a:rPr>
                        <a:t>A.3.2. İnsan kaynakları yönetimi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88653067"/>
                  </a:ext>
                </a:extLst>
              </a:tr>
              <a:tr h="190500">
                <a:tc vMerge="1">
                  <a:txBody>
                    <a:bodyPr/>
                    <a:lstStyle/>
                    <a:p>
                      <a:endParaRPr lang="tr-TR"/>
                    </a:p>
                  </a:txBody>
                  <a:tcPr/>
                </a:tc>
                <a:tc>
                  <a:txBody>
                    <a:bodyPr/>
                    <a:lstStyle/>
                    <a:p>
                      <a:pPr algn="l" fontAlgn="b"/>
                      <a:r>
                        <a:rPr lang="tr-TR" sz="2000" u="none" strike="noStrike" dirty="0">
                          <a:effectLst/>
                        </a:rPr>
                        <a:t>A.3.3. Finansal yönetim</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2240463"/>
                  </a:ext>
                </a:extLst>
              </a:tr>
              <a:tr h="190500">
                <a:tc vMerge="1">
                  <a:txBody>
                    <a:bodyPr/>
                    <a:lstStyle/>
                    <a:p>
                      <a:endParaRPr lang="tr-TR"/>
                    </a:p>
                  </a:txBody>
                  <a:tcPr/>
                </a:tc>
                <a:tc>
                  <a:txBody>
                    <a:bodyPr/>
                    <a:lstStyle/>
                    <a:p>
                      <a:pPr algn="l" fontAlgn="b"/>
                      <a:r>
                        <a:rPr lang="tr-TR" sz="2000" u="none" strike="noStrike" dirty="0">
                          <a:effectLst/>
                        </a:rPr>
                        <a:t>A.3.4. Süreç yönetimi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54777454"/>
                  </a:ext>
                </a:extLst>
              </a:tr>
              <a:tr h="190500">
                <a:tc row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2400" u="none" strike="noStrike" dirty="0">
                          <a:effectLst/>
                        </a:rPr>
                        <a:t>A.4. Paydaş Katılımı</a:t>
                      </a:r>
                      <a:r>
                        <a:rPr lang="tr-TR" sz="2400" u="none" strike="noStrike" dirty="0">
                          <a:solidFill>
                            <a:srgbClr val="FF0000"/>
                          </a:solidFill>
                          <a:effectLst>
                            <a:outerShdw blurRad="38100" dist="38100" dir="2700000" algn="tl">
                              <a:srgbClr val="000000">
                                <a:alpha val="43137"/>
                              </a:srgbClr>
                            </a:outerShdw>
                          </a:effectLst>
                        </a:rPr>
                        <a:t>(60 Puan)</a:t>
                      </a:r>
                      <a:endParaRPr lang="tr-TR" sz="2400" b="0" i="0" u="none" strike="noStrike" dirty="0">
                        <a:solidFill>
                          <a:srgbClr val="FF0000"/>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tc>
                <a:tc>
                  <a:txBody>
                    <a:bodyPr/>
                    <a:lstStyle/>
                    <a:p>
                      <a:pPr algn="l" fontAlgn="b"/>
                      <a:r>
                        <a:rPr lang="tr-TR" sz="2000" u="none" strike="noStrike" dirty="0">
                          <a:effectLst/>
                        </a:rPr>
                        <a:t>A.4.1. İç ve dış paydaş katılımı</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44375139"/>
                  </a:ext>
                </a:extLst>
              </a:tr>
              <a:tr h="190500">
                <a:tc vMerge="1">
                  <a:txBody>
                    <a:bodyPr/>
                    <a:lstStyle/>
                    <a:p>
                      <a:endParaRPr lang="tr-TR"/>
                    </a:p>
                  </a:txBody>
                  <a:tcPr/>
                </a:tc>
                <a:tc>
                  <a:txBody>
                    <a:bodyPr/>
                    <a:lstStyle/>
                    <a:p>
                      <a:pPr algn="l" fontAlgn="b"/>
                      <a:r>
                        <a:rPr lang="sv-SE" sz="2000" u="none" strike="noStrike" dirty="0">
                          <a:effectLst/>
                        </a:rPr>
                        <a:t>A.4.2. Öğrenci geri bildirimleri</a:t>
                      </a:r>
                      <a:endParaRPr lang="sv-SE"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83377972"/>
                  </a:ext>
                </a:extLst>
              </a:tr>
              <a:tr h="190500">
                <a:tc vMerge="1">
                  <a:txBody>
                    <a:bodyPr/>
                    <a:lstStyle/>
                    <a:p>
                      <a:endParaRPr lang="tr-TR"/>
                    </a:p>
                  </a:txBody>
                  <a:tcPr/>
                </a:tc>
                <a:tc>
                  <a:txBody>
                    <a:bodyPr/>
                    <a:lstStyle/>
                    <a:p>
                      <a:pPr algn="l" fontAlgn="b"/>
                      <a:r>
                        <a:rPr lang="tr-TR" sz="2000" u="none" strike="noStrike" dirty="0">
                          <a:effectLst/>
                        </a:rPr>
                        <a:t>A.4.3. Mezun ilişkileri yönetimi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97094581"/>
                  </a:ext>
                </a:extLst>
              </a:tr>
              <a:tr h="190500">
                <a:tc row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2400" u="none" strike="noStrike" dirty="0">
                          <a:effectLst/>
                        </a:rPr>
                        <a:t>A.5. </a:t>
                      </a:r>
                      <a:r>
                        <a:rPr lang="tr-TR" sz="2400" u="none" strike="noStrike" dirty="0" err="1">
                          <a:effectLst/>
                        </a:rPr>
                        <a:t>Uluslararasılaşma</a:t>
                      </a:r>
                      <a:r>
                        <a:rPr lang="tr-TR" sz="2400" u="none" strike="noStrike" dirty="0">
                          <a:effectLst/>
                        </a:rPr>
                        <a:t> </a:t>
                      </a:r>
                      <a:r>
                        <a:rPr lang="tr-TR" sz="2400" u="none" strike="noStrike" dirty="0">
                          <a:solidFill>
                            <a:srgbClr val="FF0000"/>
                          </a:solidFill>
                          <a:effectLst>
                            <a:outerShdw blurRad="38100" dist="38100" dir="2700000" algn="tl">
                              <a:srgbClr val="000000">
                                <a:alpha val="43137"/>
                              </a:srgbClr>
                            </a:outerShdw>
                          </a:effectLst>
                        </a:rPr>
                        <a:t>(60 Puan)</a:t>
                      </a:r>
                      <a:endParaRPr lang="tr-TR" sz="2400" b="0" i="0" u="none" strike="noStrike" dirty="0">
                        <a:solidFill>
                          <a:srgbClr val="FF0000"/>
                        </a:solidFill>
                        <a:effectLst>
                          <a:outerShdw blurRad="38100" dist="38100" dir="2700000" algn="tl">
                            <a:srgbClr val="000000">
                              <a:alpha val="43137"/>
                            </a:srgbClr>
                          </a:outerShdw>
                        </a:effectLst>
                        <a:latin typeface="Calibri" panose="020F0502020204030204" pitchFamily="34" charset="0"/>
                      </a:endParaRPr>
                    </a:p>
                  </a:txBody>
                  <a:tcPr marL="9525" marR="9525" marT="9525" marB="0" anchor="ctr"/>
                </a:tc>
                <a:tc>
                  <a:txBody>
                    <a:bodyPr/>
                    <a:lstStyle/>
                    <a:p>
                      <a:pPr algn="l" fontAlgn="b"/>
                      <a:r>
                        <a:rPr lang="tr-TR" sz="2000" u="none" strike="noStrike" dirty="0">
                          <a:effectLst/>
                        </a:rPr>
                        <a:t>A.5.1. </a:t>
                      </a:r>
                      <a:r>
                        <a:rPr lang="tr-TR" sz="2000" u="none" strike="noStrike" dirty="0" err="1">
                          <a:effectLst/>
                        </a:rPr>
                        <a:t>Uluslararasılaşma</a:t>
                      </a:r>
                      <a:r>
                        <a:rPr lang="tr-TR" sz="2000" u="none" strike="noStrike" dirty="0">
                          <a:effectLst/>
                        </a:rPr>
                        <a:t> süreçlerinin yönetimi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07904375"/>
                  </a:ext>
                </a:extLst>
              </a:tr>
              <a:tr h="190500">
                <a:tc vMerge="1">
                  <a:txBody>
                    <a:bodyPr/>
                    <a:lstStyle/>
                    <a:p>
                      <a:endParaRPr lang="tr-TR"/>
                    </a:p>
                  </a:txBody>
                  <a:tcPr/>
                </a:tc>
                <a:tc>
                  <a:txBody>
                    <a:bodyPr/>
                    <a:lstStyle/>
                    <a:p>
                      <a:pPr algn="l" fontAlgn="b"/>
                      <a:r>
                        <a:rPr lang="tr-TR" sz="2000" u="none" strike="noStrike" dirty="0">
                          <a:effectLst/>
                        </a:rPr>
                        <a:t>A.5.2. </a:t>
                      </a:r>
                      <a:r>
                        <a:rPr lang="tr-TR" sz="2000" u="none" strike="noStrike" dirty="0" err="1">
                          <a:effectLst/>
                        </a:rPr>
                        <a:t>Uluslararasılaşma</a:t>
                      </a:r>
                      <a:r>
                        <a:rPr lang="tr-TR" sz="2000" u="none" strike="noStrike" dirty="0">
                          <a:effectLst/>
                        </a:rPr>
                        <a:t> kaynakları</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87416173"/>
                  </a:ext>
                </a:extLst>
              </a:tr>
              <a:tr h="190500">
                <a:tc vMerge="1">
                  <a:txBody>
                    <a:bodyPr/>
                    <a:lstStyle/>
                    <a:p>
                      <a:endParaRPr lang="tr-TR"/>
                    </a:p>
                  </a:txBody>
                  <a:tcPr/>
                </a:tc>
                <a:tc>
                  <a:txBody>
                    <a:bodyPr/>
                    <a:lstStyle/>
                    <a:p>
                      <a:pPr algn="l" fontAlgn="b"/>
                      <a:r>
                        <a:rPr lang="tr-TR" sz="2000" u="none" strike="noStrike" dirty="0">
                          <a:effectLst/>
                        </a:rPr>
                        <a:t>A.5.3. Uluslararasılaşma performansı</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17203942"/>
                  </a:ext>
                </a:extLst>
              </a:tr>
            </a:tbl>
          </a:graphicData>
        </a:graphic>
      </p:graphicFrame>
      <p:pic>
        <p:nvPicPr>
          <p:cNvPr id="7" name="Picture 2" descr="Yalova Üniversitesi Logo | Retail logos, Yalova, Logo design">
            <a:extLst>
              <a:ext uri="{FF2B5EF4-FFF2-40B4-BE49-F238E27FC236}">
                <a16:creationId xmlns:a16="http://schemas.microsoft.com/office/drawing/2014/main" id="{A51971A1-1047-1360-6A78-FFCFF1CFB5E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0850" y="5276850"/>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8246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BF11CA-C90C-DB7F-252C-F2B125454151}"/>
              </a:ext>
            </a:extLst>
          </p:cNvPr>
          <p:cNvSpPr>
            <a:spLocks noGrp="1"/>
          </p:cNvSpPr>
          <p:nvPr>
            <p:ph type="title"/>
          </p:nvPr>
        </p:nvSpPr>
        <p:spPr>
          <a:xfrm>
            <a:off x="838200" y="4907"/>
            <a:ext cx="10515600" cy="909493"/>
          </a:xfrm>
        </p:spPr>
        <p:txBody>
          <a:bodyPr>
            <a:normAutofit/>
          </a:bodyPr>
          <a:lstStyle/>
          <a:p>
            <a:pPr algn="ctr"/>
            <a:r>
              <a:rPr lang="tr-TR" sz="40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B. EĞİTİM ve ÖĞRETİM </a:t>
            </a:r>
            <a:r>
              <a:rPr lang="tr-TR" sz="4000" b="1" dirty="0">
                <a:solidFill>
                  <a:srgbClr val="FF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(400/1000 Puan)</a:t>
            </a:r>
          </a:p>
        </p:txBody>
      </p:sp>
      <p:sp>
        <p:nvSpPr>
          <p:cNvPr id="5" name="Slayt Numarası Yer Tutucusu 1">
            <a:extLst>
              <a:ext uri="{FF2B5EF4-FFF2-40B4-BE49-F238E27FC236}">
                <a16:creationId xmlns:a16="http://schemas.microsoft.com/office/drawing/2014/main" id="{160B233F-57A3-96A9-3CBE-6FD836EF293F}"/>
              </a:ext>
            </a:extLst>
          </p:cNvPr>
          <p:cNvSpPr txBox="1">
            <a:spLocks/>
          </p:cNvSpPr>
          <p:nvPr/>
        </p:nvSpPr>
        <p:spPr>
          <a:xfrm>
            <a:off x="9448800" y="0"/>
            <a:ext cx="2743200" cy="365125"/>
          </a:xfrm>
          <a:prstGeom prst="rect">
            <a:avLst/>
          </a:prstGeom>
        </p:spPr>
        <p:txBody>
          <a:bodyPr vert="horz" lIns="91440" tIns="45720" rIns="91440" bIns="45720" rtlCol="0" anchor="ctr"/>
          <a:lstStyle>
            <a:defPPr>
              <a:defRPr lang="tr-TR"/>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C4EFFA7-01A0-4922-A38A-728EA6C761BB}" type="slidenum">
              <a:rPr lang="tr-TR" sz="1800" smtClean="0">
                <a:latin typeface="Times New Roman" panose="02020603050405020304" pitchFamily="18" charset="0"/>
                <a:cs typeface="Times New Roman" panose="02020603050405020304" pitchFamily="18" charset="0"/>
              </a:rPr>
              <a:pPr/>
              <a:t>9</a:t>
            </a:fld>
            <a:endParaRPr lang="tr-TR" sz="1800" dirty="0">
              <a:latin typeface="Times New Roman" panose="02020603050405020304" pitchFamily="18" charset="0"/>
              <a:cs typeface="Times New Roman" panose="02020603050405020304" pitchFamily="18" charset="0"/>
            </a:endParaRPr>
          </a:p>
        </p:txBody>
      </p:sp>
      <p:graphicFrame>
        <p:nvGraphicFramePr>
          <p:cNvPr id="7" name="Tablo 6">
            <a:extLst>
              <a:ext uri="{FF2B5EF4-FFF2-40B4-BE49-F238E27FC236}">
                <a16:creationId xmlns:a16="http://schemas.microsoft.com/office/drawing/2014/main" id="{28725A22-CB35-7379-452E-FC2EAEEC7A92}"/>
              </a:ext>
            </a:extLst>
          </p:cNvPr>
          <p:cNvGraphicFramePr>
            <a:graphicFrameLocks noGrp="1"/>
          </p:cNvGraphicFramePr>
          <p:nvPr>
            <p:extLst>
              <p:ext uri="{D42A27DB-BD31-4B8C-83A1-F6EECF244321}">
                <p14:modId xmlns:p14="http://schemas.microsoft.com/office/powerpoint/2010/main" val="3002380624"/>
              </p:ext>
            </p:extLst>
          </p:nvPr>
        </p:nvGraphicFramePr>
        <p:xfrm>
          <a:off x="255181" y="762190"/>
          <a:ext cx="11770242" cy="5962650"/>
        </p:xfrm>
        <a:graphic>
          <a:graphicData uri="http://schemas.openxmlformats.org/drawingml/2006/table">
            <a:tbl>
              <a:tblPr>
                <a:tableStyleId>{5C22544A-7EE6-4342-B048-85BDC9FD1C3A}</a:tableStyleId>
              </a:tblPr>
              <a:tblGrid>
                <a:gridCol w="4714600">
                  <a:extLst>
                    <a:ext uri="{9D8B030D-6E8A-4147-A177-3AD203B41FA5}">
                      <a16:colId xmlns:a16="http://schemas.microsoft.com/office/drawing/2014/main" val="814017643"/>
                    </a:ext>
                  </a:extLst>
                </a:gridCol>
                <a:gridCol w="7055642">
                  <a:extLst>
                    <a:ext uri="{9D8B030D-6E8A-4147-A177-3AD203B41FA5}">
                      <a16:colId xmlns:a16="http://schemas.microsoft.com/office/drawing/2014/main" val="1983000303"/>
                    </a:ext>
                  </a:extLst>
                </a:gridCol>
              </a:tblGrid>
              <a:tr h="190500">
                <a:tc rowSpan="6">
                  <a:txBody>
                    <a:bodyPr/>
                    <a:lstStyle/>
                    <a:p>
                      <a:pPr algn="l" fontAlgn="ctr"/>
                      <a:r>
                        <a:rPr lang="tr-TR" sz="2400" u="none" strike="noStrike" dirty="0">
                          <a:effectLst/>
                        </a:rPr>
                        <a:t>B.1. Program Tasarımı, Değerlendirmesi ve Güncellenmesi </a:t>
                      </a:r>
                      <a:r>
                        <a:rPr lang="tr-TR" sz="2400" u="none" strike="noStrike" dirty="0">
                          <a:solidFill>
                            <a:srgbClr val="FF0000"/>
                          </a:solidFill>
                          <a:effectLst>
                            <a:outerShdw blurRad="38100" dist="38100" dir="2700000" algn="tl">
                              <a:srgbClr val="000000">
                                <a:alpha val="43137"/>
                              </a:srgbClr>
                            </a:outerShdw>
                          </a:effectLst>
                        </a:rPr>
                        <a:t>(140 Puan)</a:t>
                      </a:r>
                      <a:endParaRPr lang="tr-TR"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tr-TR" sz="2000" u="none" strike="noStrike" dirty="0">
                          <a:effectLst/>
                        </a:rPr>
                        <a:t>B.1.1. Programların tasarımı ve onayı</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42861725"/>
                  </a:ext>
                </a:extLst>
              </a:tr>
              <a:tr h="190500">
                <a:tc vMerge="1">
                  <a:txBody>
                    <a:bodyPr/>
                    <a:lstStyle/>
                    <a:p>
                      <a:endParaRPr lang="tr-TR"/>
                    </a:p>
                  </a:txBody>
                  <a:tcPr/>
                </a:tc>
                <a:tc>
                  <a:txBody>
                    <a:bodyPr/>
                    <a:lstStyle/>
                    <a:p>
                      <a:pPr algn="l" fontAlgn="b"/>
                      <a:r>
                        <a:rPr lang="tr-TR" sz="2000" u="none" strike="noStrike" dirty="0">
                          <a:effectLst/>
                        </a:rPr>
                        <a:t>B.1.2. Programın ders dağılım dengesi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47012106"/>
                  </a:ext>
                </a:extLst>
              </a:tr>
              <a:tr h="190500">
                <a:tc vMerge="1">
                  <a:txBody>
                    <a:bodyPr/>
                    <a:lstStyle/>
                    <a:p>
                      <a:endParaRPr lang="tr-TR"/>
                    </a:p>
                  </a:txBody>
                  <a:tcPr/>
                </a:tc>
                <a:tc>
                  <a:txBody>
                    <a:bodyPr/>
                    <a:lstStyle/>
                    <a:p>
                      <a:pPr algn="l" fontAlgn="b"/>
                      <a:r>
                        <a:rPr lang="tr-TR" sz="2000" u="none" strike="noStrike" dirty="0">
                          <a:effectLst/>
                        </a:rPr>
                        <a:t>B.1.3. Ders kazanımlarının program çıktılarıyla uyumu</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49871811"/>
                  </a:ext>
                </a:extLst>
              </a:tr>
              <a:tr h="190500">
                <a:tc vMerge="1">
                  <a:txBody>
                    <a:bodyPr/>
                    <a:lstStyle/>
                    <a:p>
                      <a:endParaRPr lang="tr-TR"/>
                    </a:p>
                  </a:txBody>
                  <a:tcPr/>
                </a:tc>
                <a:tc>
                  <a:txBody>
                    <a:bodyPr/>
                    <a:lstStyle/>
                    <a:p>
                      <a:pPr algn="l" fontAlgn="b"/>
                      <a:r>
                        <a:rPr lang="tr-TR" sz="2000" u="none" strike="noStrike" dirty="0">
                          <a:effectLst/>
                        </a:rPr>
                        <a:t>B.1.4. Öğrenci iş yüküne dayalı ders tasarımı</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52515349"/>
                  </a:ext>
                </a:extLst>
              </a:tr>
              <a:tr h="190500">
                <a:tc vMerge="1">
                  <a:txBody>
                    <a:bodyPr/>
                    <a:lstStyle/>
                    <a:p>
                      <a:endParaRPr lang="tr-TR"/>
                    </a:p>
                  </a:txBody>
                  <a:tcPr/>
                </a:tc>
                <a:tc>
                  <a:txBody>
                    <a:bodyPr/>
                    <a:lstStyle/>
                    <a:p>
                      <a:pPr algn="l" fontAlgn="b"/>
                      <a:r>
                        <a:rPr lang="tr-TR" sz="2000" u="none" strike="noStrike" dirty="0">
                          <a:effectLst/>
                        </a:rPr>
                        <a:t>B.1.5. Programların izlenmesi ve güncellenmesi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84194562"/>
                  </a:ext>
                </a:extLst>
              </a:tr>
              <a:tr h="190500">
                <a:tc vMerge="1">
                  <a:txBody>
                    <a:bodyPr/>
                    <a:lstStyle/>
                    <a:p>
                      <a:endParaRPr lang="tr-TR"/>
                    </a:p>
                  </a:txBody>
                  <a:tcPr/>
                </a:tc>
                <a:tc>
                  <a:txBody>
                    <a:bodyPr/>
                    <a:lstStyle/>
                    <a:p>
                      <a:pPr algn="l" fontAlgn="b"/>
                      <a:r>
                        <a:rPr lang="tr-TR" sz="2000" u="none" strike="noStrike" dirty="0">
                          <a:effectLst/>
                        </a:rPr>
                        <a:t>B.1.6. Eğitim ve öğretim süreçlerinin yönetimi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69095258"/>
                  </a:ext>
                </a:extLst>
              </a:tr>
              <a:tr h="190500">
                <a:tc rowSpan="4">
                  <a:txBody>
                    <a:bodyPr/>
                    <a:lstStyle/>
                    <a:p>
                      <a:pPr algn="l" fontAlgn="ctr"/>
                      <a:r>
                        <a:rPr lang="tr-TR" sz="2400" u="none" strike="noStrike" dirty="0">
                          <a:effectLst/>
                        </a:rPr>
                        <a:t>B.2. Programların Yürütülmesi (</a:t>
                      </a:r>
                      <a:r>
                        <a:rPr lang="tr-TR" sz="2000" u="none" strike="noStrike" dirty="0">
                          <a:effectLst/>
                        </a:rPr>
                        <a:t>Öğrenci Merkezli Öğrenme, Öğretme ve Değerlendirme</a:t>
                      </a:r>
                      <a:r>
                        <a:rPr lang="tr-TR" sz="2400" u="none" strike="noStrike" dirty="0">
                          <a:effectLst/>
                        </a:rPr>
                        <a:t>) </a:t>
                      </a:r>
                      <a:r>
                        <a:rPr lang="tr-TR" sz="2400" u="none" strike="noStrike" dirty="0">
                          <a:solidFill>
                            <a:srgbClr val="FF0000"/>
                          </a:solidFill>
                          <a:effectLst>
                            <a:outerShdw blurRad="38100" dist="38100" dir="2700000" algn="tl">
                              <a:srgbClr val="000000">
                                <a:alpha val="43137"/>
                              </a:srgbClr>
                            </a:outerShdw>
                          </a:effectLst>
                        </a:rPr>
                        <a:t>(80 Puan)</a:t>
                      </a:r>
                      <a:endParaRPr lang="tr-TR"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tr-TR" sz="2000" u="none" strike="noStrike" dirty="0">
                          <a:effectLst/>
                        </a:rPr>
                        <a:t>B.2.1. Öğretim yöntem ve teknikleri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37289712"/>
                  </a:ext>
                </a:extLst>
              </a:tr>
              <a:tr h="190500">
                <a:tc vMerge="1">
                  <a:txBody>
                    <a:bodyPr/>
                    <a:lstStyle/>
                    <a:p>
                      <a:endParaRPr lang="tr-TR"/>
                    </a:p>
                  </a:txBody>
                  <a:tcPr/>
                </a:tc>
                <a:tc>
                  <a:txBody>
                    <a:bodyPr/>
                    <a:lstStyle/>
                    <a:p>
                      <a:pPr algn="l" fontAlgn="b"/>
                      <a:r>
                        <a:rPr lang="es-ES" sz="2000" u="none" strike="noStrike" dirty="0">
                          <a:effectLst/>
                        </a:rPr>
                        <a:t>B.2.2. Ölçme ve değerlendirme</a:t>
                      </a:r>
                      <a:endParaRPr lang="es-E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62327781"/>
                  </a:ext>
                </a:extLst>
              </a:tr>
              <a:tr h="190500">
                <a:tc vMerge="1">
                  <a:txBody>
                    <a:bodyPr/>
                    <a:lstStyle/>
                    <a:p>
                      <a:endParaRPr lang="tr-TR"/>
                    </a:p>
                  </a:txBody>
                  <a:tcPr/>
                </a:tc>
                <a:tc>
                  <a:txBody>
                    <a:bodyPr/>
                    <a:lstStyle/>
                    <a:p>
                      <a:pPr algn="l" fontAlgn="b"/>
                      <a:r>
                        <a:rPr lang="tr-TR" sz="2000" u="none" strike="noStrike" dirty="0">
                          <a:effectLst/>
                        </a:rPr>
                        <a:t>B.2.3. Öğrenci kabulü, önceki öğrenmenin tanınması ve kredilendirilmesi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26781298"/>
                  </a:ext>
                </a:extLst>
              </a:tr>
              <a:tr h="190500">
                <a:tc vMerge="1">
                  <a:txBody>
                    <a:bodyPr/>
                    <a:lstStyle/>
                    <a:p>
                      <a:endParaRPr lang="tr-TR"/>
                    </a:p>
                  </a:txBody>
                  <a:tcPr/>
                </a:tc>
                <a:tc>
                  <a:txBody>
                    <a:bodyPr/>
                    <a:lstStyle/>
                    <a:p>
                      <a:pPr algn="l" fontAlgn="b"/>
                      <a:r>
                        <a:rPr lang="tr-TR" sz="2000" u="none" strike="noStrike" dirty="0">
                          <a:effectLst/>
                        </a:rPr>
                        <a:t>B.2.4. Yeterliliklerin sertifikalandırılması ve diploma</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90297536"/>
                  </a:ext>
                </a:extLst>
              </a:tr>
              <a:tr h="190500">
                <a:tc rowSpan="5">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2400" u="none" strike="noStrike" dirty="0">
                          <a:effectLst/>
                        </a:rPr>
                        <a:t>B.3. Öğrenme Kaynakları ve Akademik Destek Hizmetleri </a:t>
                      </a:r>
                      <a:r>
                        <a:rPr lang="tr-TR" sz="2400" u="none" strike="noStrike" dirty="0">
                          <a:solidFill>
                            <a:srgbClr val="FF0000"/>
                          </a:solidFill>
                          <a:effectLst>
                            <a:outerShdw blurRad="38100" dist="38100" dir="2700000" algn="tl">
                              <a:srgbClr val="000000">
                                <a:alpha val="43137"/>
                              </a:srgbClr>
                            </a:outerShdw>
                          </a:effectLst>
                        </a:rPr>
                        <a:t>(80 Puan)</a:t>
                      </a:r>
                      <a:endParaRPr lang="tr-TR"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tr-TR" sz="2000" u="none" strike="noStrike" dirty="0">
                          <a:effectLst/>
                        </a:rPr>
                        <a:t>B.3.1. Öğrenme ortam ve kaynakları</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63499046"/>
                  </a:ext>
                </a:extLst>
              </a:tr>
              <a:tr h="190500">
                <a:tc vMerge="1">
                  <a:txBody>
                    <a:bodyPr/>
                    <a:lstStyle/>
                    <a:p>
                      <a:endParaRPr lang="tr-TR"/>
                    </a:p>
                  </a:txBody>
                  <a:tcPr/>
                </a:tc>
                <a:tc>
                  <a:txBody>
                    <a:bodyPr/>
                    <a:lstStyle/>
                    <a:p>
                      <a:pPr algn="l" fontAlgn="b"/>
                      <a:r>
                        <a:rPr lang="nn-NO" sz="2000" u="none" strike="noStrike" dirty="0">
                          <a:effectLst/>
                        </a:rPr>
                        <a:t>B.3.2. Akademik destek hizmetleri</a:t>
                      </a:r>
                      <a:endParaRPr lang="nn-NO"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75741891"/>
                  </a:ext>
                </a:extLst>
              </a:tr>
              <a:tr h="190500">
                <a:tc vMerge="1">
                  <a:txBody>
                    <a:bodyPr/>
                    <a:lstStyle/>
                    <a:p>
                      <a:endParaRPr lang="tr-TR"/>
                    </a:p>
                  </a:txBody>
                  <a:tcPr/>
                </a:tc>
                <a:tc>
                  <a:txBody>
                    <a:bodyPr/>
                    <a:lstStyle/>
                    <a:p>
                      <a:pPr algn="l" fontAlgn="b"/>
                      <a:r>
                        <a:rPr lang="es-ES" sz="2000" u="none" strike="noStrike" dirty="0">
                          <a:effectLst/>
                        </a:rPr>
                        <a:t>B.3.3. Tesis ve altyapılar</a:t>
                      </a:r>
                      <a:endParaRPr lang="es-E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19011961"/>
                  </a:ext>
                </a:extLst>
              </a:tr>
              <a:tr h="190500">
                <a:tc vMerge="1">
                  <a:txBody>
                    <a:bodyPr/>
                    <a:lstStyle/>
                    <a:p>
                      <a:endParaRPr lang="tr-TR"/>
                    </a:p>
                  </a:txBody>
                  <a:tcPr/>
                </a:tc>
                <a:tc>
                  <a:txBody>
                    <a:bodyPr/>
                    <a:lstStyle/>
                    <a:p>
                      <a:pPr algn="l" fontAlgn="b"/>
                      <a:r>
                        <a:rPr lang="tr-TR" sz="2000" u="none" strike="noStrike" dirty="0">
                          <a:effectLst/>
                        </a:rPr>
                        <a:t>B.3.4. Dezavantajlı gruplar</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76624752"/>
                  </a:ext>
                </a:extLst>
              </a:tr>
              <a:tr h="190500">
                <a:tc vMerge="1">
                  <a:txBody>
                    <a:bodyPr/>
                    <a:lstStyle/>
                    <a:p>
                      <a:endParaRPr lang="tr-TR"/>
                    </a:p>
                  </a:txBody>
                  <a:tcPr/>
                </a:tc>
                <a:tc>
                  <a:txBody>
                    <a:bodyPr/>
                    <a:lstStyle/>
                    <a:p>
                      <a:pPr algn="l" fontAlgn="b"/>
                      <a:r>
                        <a:rPr lang="tr-TR" sz="2000" u="none" strike="noStrike" dirty="0">
                          <a:effectLst/>
                        </a:rPr>
                        <a:t>B.3.5. Sosyal, kültürel, sportif faaliyetler</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90112599"/>
                  </a:ext>
                </a:extLst>
              </a:tr>
              <a:tr h="190500">
                <a:tc rowSpan="3">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tr-TR" sz="2400" u="none" strike="noStrike" dirty="0">
                          <a:effectLst/>
                        </a:rPr>
                        <a:t>B.4. Öğretim Kadrosu </a:t>
                      </a:r>
                      <a:r>
                        <a:rPr lang="tr-TR" sz="2400" u="none" strike="noStrike" dirty="0">
                          <a:solidFill>
                            <a:srgbClr val="FF0000"/>
                          </a:solidFill>
                          <a:effectLst>
                            <a:outerShdw blurRad="38100" dist="38100" dir="2700000" algn="tl">
                              <a:srgbClr val="000000">
                                <a:alpha val="43137"/>
                              </a:srgbClr>
                            </a:outerShdw>
                          </a:effectLst>
                        </a:rPr>
                        <a:t>(100 Puan)</a:t>
                      </a:r>
                      <a:endParaRPr lang="tr-TR"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l" fontAlgn="b"/>
                      <a:r>
                        <a:rPr lang="tr-TR" sz="2000" u="none" strike="noStrike" dirty="0">
                          <a:effectLst/>
                        </a:rPr>
                        <a:t>B.4.1. Atama, yükseltme ve görevlendirme kriterleri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92202207"/>
                  </a:ext>
                </a:extLst>
              </a:tr>
              <a:tr h="190500">
                <a:tc vMerge="1">
                  <a:txBody>
                    <a:bodyPr/>
                    <a:lstStyle/>
                    <a:p>
                      <a:endParaRPr lang="tr-TR"/>
                    </a:p>
                  </a:txBody>
                  <a:tcPr/>
                </a:tc>
                <a:tc>
                  <a:txBody>
                    <a:bodyPr/>
                    <a:lstStyle/>
                    <a:p>
                      <a:pPr algn="l" fontAlgn="b"/>
                      <a:r>
                        <a:rPr lang="tr-TR" sz="2000" u="none" strike="noStrike" dirty="0">
                          <a:effectLst/>
                        </a:rPr>
                        <a:t>B.4.2. Öğretim yetkinlikleri ve gelişimi</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69018641"/>
                  </a:ext>
                </a:extLst>
              </a:tr>
              <a:tr h="190500">
                <a:tc vMerge="1">
                  <a:txBody>
                    <a:bodyPr/>
                    <a:lstStyle/>
                    <a:p>
                      <a:endParaRPr lang="tr-TR"/>
                    </a:p>
                  </a:txBody>
                  <a:tcPr/>
                </a:tc>
                <a:tc>
                  <a:txBody>
                    <a:bodyPr/>
                    <a:lstStyle/>
                    <a:p>
                      <a:pPr algn="l" fontAlgn="b"/>
                      <a:r>
                        <a:rPr lang="tr-TR" sz="2000" u="none" strike="noStrike" dirty="0">
                          <a:effectLst/>
                        </a:rPr>
                        <a:t>B.4.3. Eğitim faaliyetlerine yönelik teşvik ve ödüllendirme</a:t>
                      </a:r>
                      <a:endParaRPr lang="tr-TR"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92987283"/>
                  </a:ext>
                </a:extLst>
              </a:tr>
            </a:tbl>
          </a:graphicData>
        </a:graphic>
      </p:graphicFrame>
      <p:pic>
        <p:nvPicPr>
          <p:cNvPr id="4" name="Picture 2" descr="Yalova Üniversitesi Logo | Retail logos, Yalova, Logo design">
            <a:extLst>
              <a:ext uri="{FF2B5EF4-FFF2-40B4-BE49-F238E27FC236}">
                <a16:creationId xmlns:a16="http://schemas.microsoft.com/office/drawing/2014/main" id="{A51971A1-1047-1360-6A78-FFCFF1CFB5E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10850" y="4798384"/>
            <a:ext cx="1581150"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968193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7994</TotalTime>
  <Words>2700</Words>
  <Application>Microsoft Office PowerPoint</Application>
  <PresentationFormat>Geniş ekran</PresentationFormat>
  <Paragraphs>391</Paragraphs>
  <Slides>38</Slides>
  <Notes>1</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38</vt:i4>
      </vt:variant>
    </vt:vector>
  </HeadingPairs>
  <TitlesOfParts>
    <vt:vector size="47" baseType="lpstr">
      <vt:lpstr>Arial</vt:lpstr>
      <vt:lpstr>Calibri</vt:lpstr>
      <vt:lpstr>Calibri Light</vt:lpstr>
      <vt:lpstr>CamberW04-Bold</vt:lpstr>
      <vt:lpstr>Courier New</vt:lpstr>
      <vt:lpstr>Symbol</vt:lpstr>
      <vt:lpstr>Times New Roman</vt:lpstr>
      <vt:lpstr>Wingdings</vt:lpstr>
      <vt:lpstr>Office Teması</vt:lpstr>
      <vt:lpstr>15 ŞUBAT 2023 Yalova</vt:lpstr>
      <vt:lpstr>Sunum İçeriği</vt:lpstr>
      <vt:lpstr>Yükseköğretim Kalite Kurulu  (YÖKAK) </vt:lpstr>
      <vt:lpstr>PowerPoint Sunusu</vt:lpstr>
      <vt:lpstr>PowerPoint Sunusu</vt:lpstr>
      <vt:lpstr>PowerPoint Sunusu</vt:lpstr>
      <vt:lpstr>PowerPoint Sunusu</vt:lpstr>
      <vt:lpstr>A. LİDERLİK, YÖNETİŞİM ve KALİTE (300/1000 puan)</vt:lpstr>
      <vt:lpstr>B. EĞİTİM ve ÖĞRETİM (400/1000 Puan)</vt:lpstr>
      <vt:lpstr>C. ARAŞTIRMA VE GELİŞTİRME (200/1000 Puan)</vt:lpstr>
      <vt:lpstr>D. TOPLUMSAL KATKI (100/1000 Puan)</vt:lpstr>
      <vt:lpstr>PowerPoint Sunusu</vt:lpstr>
      <vt:lpstr>PowerPoint Sunusu</vt:lpstr>
      <vt:lpstr>PowerPoint Sunusu</vt:lpstr>
      <vt:lpstr>Biz Neredeyiz?  3-4 Ekim 2022 İzleme Programı Kapsamında Gelişmeye Açık Yönlerimiz  (Değerlendirme Takımının Önerileri)</vt:lpstr>
      <vt:lpstr>A. Liderlik, yönetişim ve kalite</vt:lpstr>
      <vt:lpstr>A. Liderlik, yönetişim ve kalite</vt:lpstr>
      <vt:lpstr>B. Eğitim ve Öğretim</vt:lpstr>
      <vt:lpstr>B. Eğitim ve Öğretim</vt:lpstr>
      <vt:lpstr>C. Araştırma ve Geliştirme</vt:lpstr>
      <vt:lpstr>C. Araştırma ve Geliştirme</vt:lpstr>
      <vt:lpstr>Yalova Üniversitesi Kalite Komisyonu Organizasyon Yapısı</vt:lpstr>
      <vt:lpstr>Birim Kalite Komisyonu</vt:lpstr>
      <vt:lpstr>Birim Kalite Komisyonu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Yakın zamanda…</vt:lpstr>
      <vt:lpstr>PowerPoint Sunusu</vt:lpstr>
      <vt:lpstr>PowerPoint Sunusu</vt:lpstr>
      <vt:lpstr>Dikkat!!!</vt:lpstr>
      <vt:lpstr>  Teşekkürler     Yalova Üniversitesi  Kalite Koordinatörlüğü Şubat/2023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Ranking By Academic Performance (URAP)</dc:title>
  <dc:creator>Yasemin Korkut</dc:creator>
  <cp:lastModifiedBy>Yasemin Korkut</cp:lastModifiedBy>
  <cp:revision>164</cp:revision>
  <dcterms:created xsi:type="dcterms:W3CDTF">2019-11-22T13:21:25Z</dcterms:created>
  <dcterms:modified xsi:type="dcterms:W3CDTF">2023-02-15T09:51:43Z</dcterms:modified>
</cp:coreProperties>
</file>