
<file path=[Content_Types].xml><?xml version="1.0" encoding="utf-8"?>
<Types xmlns="http://schemas.openxmlformats.org/package/2006/content-types">
  <Default Extension="png" ContentType="image/png"/>
  <Default Extension="tmp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5" r:id="rId2"/>
  </p:sldMasterIdLst>
  <p:sldIdLst>
    <p:sldId id="256" r:id="rId3"/>
    <p:sldId id="275" r:id="rId4"/>
    <p:sldId id="259" r:id="rId5"/>
    <p:sldId id="257" r:id="rId6"/>
    <p:sldId id="258" r:id="rId7"/>
    <p:sldId id="265" r:id="rId8"/>
    <p:sldId id="267" r:id="rId9"/>
    <p:sldId id="268" r:id="rId10"/>
    <p:sldId id="270" r:id="rId11"/>
    <p:sldId id="271" r:id="rId12"/>
    <p:sldId id="272" r:id="rId13"/>
    <p:sldId id="273" r:id="rId14"/>
    <p:sldId id="274" r:id="rId15"/>
    <p:sldId id="264" r:id="rId16"/>
    <p:sldId id="276" r:id="rId17"/>
    <p:sldId id="277" r:id="rId18"/>
    <p:sldId id="260" r:id="rId19"/>
    <p:sldId id="261" r:id="rId20"/>
    <p:sldId id="266" r:id="rId21"/>
    <p:sldId id="263" r:id="rId22"/>
    <p:sldId id="278" r:id="rId23"/>
    <p:sldId id="262" r:id="rId24"/>
    <p:sldId id="269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7" d="100"/>
          <a:sy n="77" d="100"/>
        </p:scale>
        <p:origin x="-37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557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459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6696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3951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7902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9689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2826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973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2658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0819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166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1446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6587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5273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179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0118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srgbClr val="DBF5F9">
                    <a:shade val="90000"/>
                  </a:srgbClr>
                </a:solidFill>
              </a:rPr>
              <a:pPr/>
              <a:t>08.03.2023</a:t>
            </a:fld>
            <a:endParaRPr lang="tr-T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021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08.03.2023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0155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srgbClr val="DBF5F9">
                    <a:shade val="90000"/>
                  </a:srgbClr>
                </a:solidFill>
              </a:rPr>
              <a:pPr/>
              <a:t>08.03.2023</a:t>
            </a:fld>
            <a:endParaRPr lang="tr-T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5729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08.03.2023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703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08.03.2023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537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08.03.2023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0416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08.03.2023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4860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08.03.2023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5147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08.03.2023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F302176B-0E47-46AC-8F43-DAB4B8A37D06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2221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08.03.2023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4806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08.03.2023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17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B1BFA-76B3-4A4D-8170-A7B44B6A2CF5}" type="datetimeFigureOut">
              <a:rPr lang="tr-TR" smtClean="0"/>
              <a:t>08.03.2023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BC00F9B-6402-497E-B352-287BD13E2E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389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08.03.2023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981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346662" y="182881"/>
            <a:ext cx="8146473" cy="3940232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400" dirty="0" smtClean="0"/>
              <a:t>YALOVA ÜNİVERSİTESİ</a:t>
            </a:r>
            <a:br>
              <a:rPr lang="tr-TR" sz="4400" dirty="0" smtClean="0"/>
            </a:br>
            <a:r>
              <a:rPr lang="tr-TR" sz="4400" dirty="0" smtClean="0"/>
              <a:t>GİRİŞİMCİLİK </a:t>
            </a:r>
            <a:r>
              <a:rPr lang="tr-TR" sz="4400" dirty="0" smtClean="0"/>
              <a:t>VE İŞLETMECİLİK ARAŞTIRMA VE UYGULAMA </a:t>
            </a:r>
            <a:r>
              <a:rPr lang="tr-TR" sz="4400" dirty="0" smtClean="0"/>
              <a:t>MERKEZİ</a:t>
            </a:r>
            <a:br>
              <a:rPr lang="tr-TR" sz="4400" dirty="0" smtClean="0"/>
            </a:br>
            <a:r>
              <a:rPr lang="tr-TR" sz="4400" dirty="0" smtClean="0"/>
              <a:t>(</a:t>
            </a:r>
            <a:r>
              <a:rPr lang="tr-TR" sz="4400" dirty="0" smtClean="0"/>
              <a:t>YÜGİM)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07067" y="3657600"/>
            <a:ext cx="7766936" cy="2128057"/>
          </a:xfrm>
        </p:spPr>
        <p:txBody>
          <a:bodyPr>
            <a:normAutofit/>
          </a:bodyPr>
          <a:lstStyle/>
          <a:p>
            <a:pPr algn="ctr"/>
            <a:r>
              <a:rPr lang="tr-TR" sz="4400" b="1" dirty="0" smtClean="0">
                <a:solidFill>
                  <a:srgbClr val="00B0F0"/>
                </a:solidFill>
              </a:rPr>
              <a:t>2022-2023 YILI DÖNEM </a:t>
            </a:r>
            <a:r>
              <a:rPr lang="tr-TR" sz="4400" b="1" dirty="0" smtClean="0">
                <a:solidFill>
                  <a:srgbClr val="00B0F0"/>
                </a:solidFill>
              </a:rPr>
              <a:t>FAALİYETLERİ ÖZETİ  </a:t>
            </a:r>
            <a:endParaRPr lang="tr-TR" sz="4400" b="1" dirty="0">
              <a:solidFill>
                <a:srgbClr val="00B0F0"/>
              </a:solidFill>
            </a:endParaRPr>
          </a:p>
        </p:txBody>
      </p:sp>
      <p:sp>
        <p:nvSpPr>
          <p:cNvPr id="4" name="Alt Başlık 2"/>
          <p:cNvSpPr txBox="1">
            <a:spLocks/>
          </p:cNvSpPr>
          <p:nvPr/>
        </p:nvSpPr>
        <p:spPr>
          <a:xfrm>
            <a:off x="1544137" y="5240612"/>
            <a:ext cx="7766936" cy="10640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800" b="1" dirty="0" smtClean="0">
                <a:solidFill>
                  <a:srgbClr val="00B0F0"/>
                </a:solidFill>
              </a:rPr>
              <a:t>YÜGİM Müdürü </a:t>
            </a:r>
            <a:r>
              <a:rPr lang="tr-TR" sz="2800" b="1" dirty="0" err="1" smtClean="0">
                <a:solidFill>
                  <a:srgbClr val="00B0F0"/>
                </a:solidFill>
              </a:rPr>
              <a:t>Prof.Dr.Haci</a:t>
            </a:r>
            <a:r>
              <a:rPr lang="tr-TR" sz="2800" b="1" dirty="0" smtClean="0">
                <a:solidFill>
                  <a:srgbClr val="00B0F0"/>
                </a:solidFill>
              </a:rPr>
              <a:t> Yunus TAŞ</a:t>
            </a:r>
          </a:p>
          <a:p>
            <a:pPr algn="ctr"/>
            <a:r>
              <a:rPr lang="tr-TR" sz="2800" b="1" dirty="0" smtClean="0">
                <a:solidFill>
                  <a:srgbClr val="00B0F0"/>
                </a:solidFill>
              </a:rPr>
              <a:t>YÜGİM Müdür </a:t>
            </a:r>
            <a:r>
              <a:rPr lang="tr-TR" sz="2800" b="1" dirty="0" err="1" smtClean="0">
                <a:solidFill>
                  <a:srgbClr val="00B0F0"/>
                </a:solidFill>
              </a:rPr>
              <a:t>Yard</a:t>
            </a:r>
            <a:r>
              <a:rPr lang="tr-TR" sz="2800" b="1" dirty="0" smtClean="0">
                <a:solidFill>
                  <a:srgbClr val="00B0F0"/>
                </a:solidFill>
              </a:rPr>
              <a:t>. </a:t>
            </a:r>
            <a:r>
              <a:rPr lang="tr-TR" sz="2800" b="1" dirty="0" err="1" smtClean="0">
                <a:solidFill>
                  <a:srgbClr val="00B0F0"/>
                </a:solidFill>
              </a:rPr>
              <a:t>Öğr.Gör.Cihat</a:t>
            </a:r>
            <a:r>
              <a:rPr lang="tr-TR" sz="2800" b="1" dirty="0" smtClean="0">
                <a:solidFill>
                  <a:srgbClr val="00B0F0"/>
                </a:solidFill>
              </a:rPr>
              <a:t> ÇETİN</a:t>
            </a:r>
            <a:endParaRPr lang="tr-TR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62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60811" y="140677"/>
            <a:ext cx="9811889" cy="69459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GİRİŞİMCİNİN REHBER KİTABI BÖLÜM ÇALIŞMALARI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747346"/>
            <a:ext cx="10172700" cy="5899639"/>
          </a:xfrm>
        </p:spPr>
        <p:txBody>
          <a:bodyPr>
            <a:normAutofit fontScale="77500" lnSpcReduction="20000"/>
          </a:bodyPr>
          <a:lstStyle/>
          <a:p>
            <a:r>
              <a:rPr lang="tr-TR" b="1" dirty="0" smtClean="0"/>
              <a:t>KAVRAMSAL ÇERÇEVE GİRİŞİMCİLİK </a:t>
            </a:r>
            <a:r>
              <a:rPr lang="tr-TR" b="1" dirty="0"/>
              <a:t>TEMEL </a:t>
            </a:r>
            <a:r>
              <a:rPr lang="tr-TR" b="1" dirty="0" smtClean="0"/>
              <a:t>KAVRAMLARI (</a:t>
            </a:r>
            <a:r>
              <a:rPr lang="tr-TR" b="1" dirty="0"/>
              <a:t>Prof. Dr. Hacı Yunus </a:t>
            </a:r>
            <a:r>
              <a:rPr lang="tr-TR" b="1" dirty="0" smtClean="0"/>
              <a:t>TAŞ)</a:t>
            </a:r>
          </a:p>
          <a:p>
            <a:pPr lvl="1"/>
            <a:r>
              <a:rPr lang="tr-TR" b="1" dirty="0" smtClean="0"/>
              <a:t>GİRİŞİM VE GİRİŞİMCİ</a:t>
            </a:r>
          </a:p>
          <a:p>
            <a:pPr lvl="1"/>
            <a:r>
              <a:rPr lang="tr-TR" b="1" dirty="0" smtClean="0"/>
              <a:t>GİRİŞİMCİ KAVRAMIYLA BENZER KAVRAMLAR</a:t>
            </a:r>
          </a:p>
          <a:p>
            <a:pPr lvl="1"/>
            <a:r>
              <a:rPr lang="tr-TR" b="1" dirty="0" smtClean="0"/>
              <a:t>GİRİŞİMCİLERİN ÖZELLİKLERİ</a:t>
            </a:r>
          </a:p>
          <a:p>
            <a:pPr lvl="1"/>
            <a:r>
              <a:rPr lang="tr-TR" b="1" dirty="0" smtClean="0"/>
              <a:t>GİRİŞİMCİLİK KAVRAMI VE GİRİŞİMCİ</a:t>
            </a:r>
          </a:p>
          <a:p>
            <a:pPr lvl="1"/>
            <a:r>
              <a:rPr lang="tr-TR" b="1" dirty="0" smtClean="0"/>
              <a:t>EKO-GİRİŞİM VE EKO-GİRİŞİMCİLİK KAVRAMI</a:t>
            </a:r>
          </a:p>
          <a:p>
            <a:pPr lvl="1"/>
            <a:endParaRPr lang="tr-TR" b="1" dirty="0" smtClean="0"/>
          </a:p>
          <a:p>
            <a:r>
              <a:rPr lang="tr-TR" b="1" dirty="0" smtClean="0"/>
              <a:t>GİRİŞİMCİLİK </a:t>
            </a:r>
            <a:r>
              <a:rPr lang="tr-TR" b="1" dirty="0"/>
              <a:t>ÇEŞİTLERİ ve GİRİŞİMCİ ÖZELLİKLERİ </a:t>
            </a:r>
            <a:r>
              <a:rPr lang="tr-TR" b="1" dirty="0" smtClean="0"/>
              <a:t>(Prof</a:t>
            </a:r>
            <a:r>
              <a:rPr lang="tr-TR" b="1" dirty="0"/>
              <a:t>. Dr. Hacı Yunus TAŞ</a:t>
            </a:r>
            <a:r>
              <a:rPr lang="tr-TR" b="1" dirty="0" smtClean="0"/>
              <a:t>)</a:t>
            </a:r>
          </a:p>
          <a:p>
            <a:pPr lvl="1"/>
            <a:r>
              <a:rPr lang="tr-TR" b="1" dirty="0"/>
              <a:t>GİRİŞİMCİ VE GİRİŞİMCİLİK </a:t>
            </a:r>
            <a:endParaRPr lang="tr-TR" b="1" dirty="0" smtClean="0"/>
          </a:p>
          <a:p>
            <a:pPr lvl="1"/>
            <a:r>
              <a:rPr lang="tr-TR" b="1" dirty="0"/>
              <a:t>GİRİŞİMCİLİK TÜRLERİ</a:t>
            </a:r>
            <a:endParaRPr lang="tr-TR" dirty="0"/>
          </a:p>
          <a:p>
            <a:pPr lvl="1"/>
            <a:r>
              <a:rPr lang="tr-TR" b="1" dirty="0"/>
              <a:t>GİRİŞİMCİ </a:t>
            </a:r>
            <a:r>
              <a:rPr lang="tr-TR" b="1" dirty="0" smtClean="0"/>
              <a:t>OLMA SEBEPLERİ</a:t>
            </a:r>
          </a:p>
          <a:p>
            <a:pPr lvl="1"/>
            <a:r>
              <a:rPr lang="tr-TR" b="1" dirty="0" smtClean="0"/>
              <a:t>GİRİŞİMCİLERDE </a:t>
            </a:r>
            <a:r>
              <a:rPr lang="tr-TR" b="1" dirty="0"/>
              <a:t>BULUNMASI GEREKEN ÖZELLİKLER</a:t>
            </a:r>
            <a:endParaRPr lang="tr-TR" dirty="0"/>
          </a:p>
          <a:p>
            <a:pPr lvl="1"/>
            <a:endParaRPr lang="tr-TR" dirty="0" smtClean="0"/>
          </a:p>
          <a:p>
            <a:r>
              <a:rPr lang="tr-TR" b="1" dirty="0" smtClean="0"/>
              <a:t>YENİ NESİL GİRİŞİMCİLİK(</a:t>
            </a:r>
            <a:r>
              <a:rPr lang="tr-TR" b="1" dirty="0" err="1" smtClean="0"/>
              <a:t>Arş.Gör</a:t>
            </a:r>
            <a:r>
              <a:rPr lang="tr-TR" b="1" dirty="0" smtClean="0"/>
              <a:t>. Arda DOĞRUÖZ)</a:t>
            </a:r>
          </a:p>
          <a:p>
            <a:pPr lvl="1"/>
            <a:r>
              <a:rPr lang="tr-TR" b="1" dirty="0" smtClean="0"/>
              <a:t>YENİ NESİL GİRİŞİMCİLİK KAVRAMI</a:t>
            </a:r>
          </a:p>
          <a:p>
            <a:pPr lvl="1"/>
            <a:r>
              <a:rPr lang="tr-TR" b="1" dirty="0" smtClean="0"/>
              <a:t>YENİ NESİL VE KARAKTERİSTİK YAPISI</a:t>
            </a:r>
          </a:p>
          <a:p>
            <a:pPr lvl="1"/>
            <a:r>
              <a:rPr lang="tr-TR" b="1" dirty="0" smtClean="0"/>
              <a:t>YENİ NESİL GİRİŞİMCİNİN ÖZELLİKLERİ</a:t>
            </a:r>
          </a:p>
          <a:p>
            <a:pPr lvl="1"/>
            <a:r>
              <a:rPr lang="tr-TR" b="1" dirty="0" smtClean="0"/>
              <a:t>YENİ NESİL GİRİŞİMCİLİĞİN GELENEKSEL GİRİŞİMCİLİKTEN FARKI</a:t>
            </a:r>
          </a:p>
          <a:p>
            <a:pPr lvl="1"/>
            <a:r>
              <a:rPr lang="tr-TR" b="1" dirty="0" smtClean="0"/>
              <a:t>YENİ NESİL GİRİŞİMCİLİKTE İNTERNETİN ROLÜ</a:t>
            </a:r>
          </a:p>
          <a:p>
            <a:endParaRPr lang="tr-TR" b="1" dirty="0" smtClean="0"/>
          </a:p>
          <a:p>
            <a:r>
              <a:rPr lang="tr-TR" b="1" dirty="0" smtClean="0"/>
              <a:t>GİRİŞİMCİNİN </a:t>
            </a:r>
            <a:r>
              <a:rPr lang="tr-TR" b="1" dirty="0"/>
              <a:t>İHTİYAÇ DUYDUĞU BECERİ TÜRLERİ(</a:t>
            </a:r>
            <a:r>
              <a:rPr lang="tr-TR" b="1" dirty="0" err="1"/>
              <a:t>Arş.Gör</a:t>
            </a:r>
            <a:r>
              <a:rPr lang="tr-TR" b="1" dirty="0"/>
              <a:t>. Kıymet ENSARİOĞLU)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907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2802849"/>
              </p:ext>
            </p:extLst>
          </p:nvPr>
        </p:nvGraphicFramePr>
        <p:xfrm>
          <a:off x="1132114" y="383177"/>
          <a:ext cx="10378307" cy="61197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759">
                  <a:extLst>
                    <a:ext uri="{9D8B030D-6E8A-4147-A177-3AD203B41FA5}">
                      <a16:colId xmlns="" xmlns:a16="http://schemas.microsoft.com/office/drawing/2014/main" val="1614026114"/>
                    </a:ext>
                  </a:extLst>
                </a:gridCol>
                <a:gridCol w="3152032">
                  <a:extLst>
                    <a:ext uri="{9D8B030D-6E8A-4147-A177-3AD203B41FA5}">
                      <a16:colId xmlns="" xmlns:a16="http://schemas.microsoft.com/office/drawing/2014/main" val="925842564"/>
                    </a:ext>
                  </a:extLst>
                </a:gridCol>
                <a:gridCol w="2202292">
                  <a:extLst>
                    <a:ext uri="{9D8B030D-6E8A-4147-A177-3AD203B41FA5}">
                      <a16:colId xmlns="" xmlns:a16="http://schemas.microsoft.com/office/drawing/2014/main" val="2373296198"/>
                    </a:ext>
                  </a:extLst>
                </a:gridCol>
                <a:gridCol w="4776224">
                  <a:extLst>
                    <a:ext uri="{9D8B030D-6E8A-4147-A177-3AD203B41FA5}">
                      <a16:colId xmlns="" xmlns:a16="http://schemas.microsoft.com/office/drawing/2014/main" val="3558953820"/>
                    </a:ext>
                  </a:extLst>
                </a:gridCol>
              </a:tblGrid>
              <a:tr h="61301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dirty="0">
                          <a:effectLst/>
                        </a:rPr>
                        <a:t>GİRİŞİMCİ İŞLETME</a:t>
                      </a:r>
                      <a:br>
                        <a:rPr lang="tr-TR" sz="900" dirty="0">
                          <a:effectLst/>
                        </a:rPr>
                      </a:br>
                      <a:r>
                        <a:rPr lang="tr-TR" sz="900" dirty="0">
                          <a:effectLst/>
                        </a:rPr>
                        <a:t>(Düşündüğünüz dikkat çekici başka bir girişimci işletme ile değiştirilebilir)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dirty="0">
                          <a:effectLst/>
                        </a:rPr>
                        <a:t>Röportaj/Mülakat Sorumlusu Hocamız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r>
                        <a:rPr lang="tr-TR" sz="900" dirty="0" smtClean="0">
                          <a:effectLst/>
                        </a:rPr>
                        <a:t>Görüşme</a:t>
                      </a:r>
                      <a:r>
                        <a:rPr lang="tr-TR" sz="900" baseline="0" dirty="0" smtClean="0">
                          <a:effectLst/>
                        </a:rPr>
                        <a:t> Durumu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extLst>
                  <a:ext uri="{0D108BD9-81ED-4DB2-BD59-A6C34878D82A}">
                    <a16:rowId xmlns="" xmlns:a16="http://schemas.microsoft.com/office/drawing/2014/main" val="3093639664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1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NEGMAR (Mehmet KOÇ)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SABURE PAKET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09.12.2021 online toplantı yapılacak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3051388504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2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AKKİM-AKSA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Cemil KOYUNOĞLU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3825304460"/>
                  </a:ext>
                </a:extLst>
              </a:tr>
              <a:tr h="40706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3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ÇİNE İHRACAT YAPAN MERMER İŞLETMESİ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dirty="0">
                          <a:effectLst/>
                        </a:rPr>
                        <a:t>Cemil KOYUNOĞLU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dirty="0" err="1">
                          <a:effectLst/>
                        </a:rPr>
                        <a:t>okay</a:t>
                      </a:r>
                      <a:r>
                        <a:rPr lang="tr-TR" sz="900" dirty="0">
                          <a:effectLst/>
                        </a:rPr>
                        <a:t> taş madencilik</a:t>
                      </a:r>
                      <a:br>
                        <a:rPr lang="tr-TR" sz="900" dirty="0">
                          <a:effectLst/>
                        </a:rPr>
                      </a:br>
                      <a:r>
                        <a:rPr lang="tr-TR" sz="900" dirty="0">
                          <a:effectLst/>
                        </a:rPr>
                        <a:t>Kazım Bey 16.12.2021 online toplantı yapılması planlanıyor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extLst>
                  <a:ext uri="{0D108BD9-81ED-4DB2-BD59-A6C34878D82A}">
                    <a16:rowId xmlns="" xmlns:a16="http://schemas.microsoft.com/office/drawing/2014/main" val="1718763053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4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ZEYTURSAN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CİHAT ÇETİN&amp;BİLAL TORKUL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mülakat yapıldı, ses kaydedicisi ile kayıt alındı. Yazım aşamasında.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1729073527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5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12 LEVHA YAYINEVİ 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DİLARA YILDIRIM&amp;İMRAN SEMİZ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EROL Bey olumlu yanıt verdi 10.12.2021 görüşülecek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403438403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6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ZERUJ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ENİSE BETÜL DANIŞ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3715539675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7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tr-T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DİLARA YILDIRIM&amp;İMRAN SEMİZ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YAVUZ KUŞ, GEBZE GİRİŞİMCİ İŞ ADAMLARI VAKFI BAŞKANI, 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3503967299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8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KÖFTECİ YUSUF (Yusuf AKKAŞ)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CİHAT ÇETİN&amp;BİLAL TORKUL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3152797697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9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tr-T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DİLARA YILDIRIM&amp;İMRAN SEMİZ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KADİR GURBETÇİ, İSPARK Kurucularından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2461451861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10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tr-T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DİLARA YILDIRIM&amp;İMRAN SEMİZ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871425260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11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TERSAN TERSANESİ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CİHAT ÇETİN&amp;BİLAL TORKUL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3545740286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12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BEŞİKTAŞ TERSANESİ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dirty="0">
                          <a:effectLst/>
                        </a:rPr>
                        <a:t>CİHAT ÇETİN&amp;BİLAL TORKUL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791983457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13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dirty="0">
                          <a:effectLst/>
                        </a:rPr>
                        <a:t>ATALAY ÖZBAY (İlk ıslak mendil mucidi/</a:t>
                      </a:r>
                      <a:r>
                        <a:rPr lang="tr-TR" sz="900" dirty="0" err="1">
                          <a:effectLst/>
                        </a:rPr>
                        <a:t>Uni</a:t>
                      </a:r>
                      <a:r>
                        <a:rPr lang="tr-TR" sz="900" dirty="0">
                          <a:effectLst/>
                        </a:rPr>
                        <a:t>)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ENİSE BETÜL DANIŞ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18.12.2021 tarihinde görüşülecek. İletişim adresi ve ikna süreci.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659915220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14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dirty="0">
                          <a:effectLst/>
                        </a:rPr>
                        <a:t>YOUTUBER ünlü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ECEM GÜLEÇ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3310062392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15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KARGİL YEM FABRİKASI (ORGANHAZİ-FRİTOLAY)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dirty="0">
                          <a:effectLst/>
                        </a:rPr>
                        <a:t>CİHAT ÇETİN&amp;BİLAL TORKUL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2600867822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16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Grand pipe (Orhangazi- boru fabrikası)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CİHAT ÇETİN&amp;BİLAL TORKUL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3557741251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17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MARMARABİRLİK ZEYTİN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SABURE PAKET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312190832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18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GARDEN A.Ş.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MUSTAFA YILMAZ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3856995056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19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YAZILIM FİRMASI / MERT YAZILIM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KIYMET ENSARİOĞLU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İLHAN ÖZDEMİR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2859967300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20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AKILLI ULAŞIM SİSTEMLERİ - 3. KİŞİ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GÜRCAN SARISOY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MUHAMMET ALYÜRÜK - AKILLI ULAŞIM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1520639533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21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SEFİNE TERSANESİ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MUSTAFA YILMAZ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1633552883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22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DEMİRHAN AİLESİ (Yalova 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MUSTAFA YILMAZ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kitapla alakalı olumlu, yalova spor başkanı, devlet hastanesi yapmış, olumlu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2053793884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23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FEYYAZ ARHAN (USA - TÜRKİYE)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GÜRCAN SARISOY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YOĞUNLUĞU VAR, SONRASINDA OLACAK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3128326837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24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AKILLI ULAŞIM SİSTEMLERİ - 2 KİŞİ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GÜRCAN SARISOY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boğaziçi proje - Hacı KARAKUŞ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2200564163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25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CRAWLER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ENES ATAY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293646005"/>
                  </a:ext>
                </a:extLst>
              </a:tr>
              <a:tr h="2039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26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SHİFT DELETE (Hakkı ALKAN)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>
                          <a:effectLst/>
                        </a:rPr>
                        <a:t>BİLAL TORKUL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" marR="3023" marT="3023" marB="0" anchor="b"/>
                </a:tc>
                <a:extLst>
                  <a:ext uri="{0D108BD9-81ED-4DB2-BD59-A6C34878D82A}">
                    <a16:rowId xmlns="" xmlns:a16="http://schemas.microsoft.com/office/drawing/2014/main" val="2079559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886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İçerik Yer Tutucusu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6155688"/>
              </p:ext>
            </p:extLst>
          </p:nvPr>
        </p:nvGraphicFramePr>
        <p:xfrm>
          <a:off x="452846" y="696678"/>
          <a:ext cx="11353800" cy="55656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1046">
                  <a:extLst>
                    <a:ext uri="{9D8B030D-6E8A-4147-A177-3AD203B41FA5}">
                      <a16:colId xmlns="" xmlns:a16="http://schemas.microsoft.com/office/drawing/2014/main" val="1163416499"/>
                    </a:ext>
                  </a:extLst>
                </a:gridCol>
                <a:gridCol w="3448303">
                  <a:extLst>
                    <a:ext uri="{9D8B030D-6E8A-4147-A177-3AD203B41FA5}">
                      <a16:colId xmlns="" xmlns:a16="http://schemas.microsoft.com/office/drawing/2014/main" val="3355215797"/>
                    </a:ext>
                  </a:extLst>
                </a:gridCol>
                <a:gridCol w="2409294">
                  <a:extLst>
                    <a:ext uri="{9D8B030D-6E8A-4147-A177-3AD203B41FA5}">
                      <a16:colId xmlns="" xmlns:a16="http://schemas.microsoft.com/office/drawing/2014/main" val="4079569963"/>
                    </a:ext>
                  </a:extLst>
                </a:gridCol>
                <a:gridCol w="5225157">
                  <a:extLst>
                    <a:ext uri="{9D8B030D-6E8A-4147-A177-3AD203B41FA5}">
                      <a16:colId xmlns="" xmlns:a16="http://schemas.microsoft.com/office/drawing/2014/main" val="3795225644"/>
                    </a:ext>
                  </a:extLst>
                </a:gridCol>
              </a:tblGrid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27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KORUR AKÇAĞ / KA YÖNETİM DANIŞMANLIĞI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ARDA DOĞRUÖZ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3270742478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28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KARİYER.NET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ARDA DOĞRUÖZ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1379977791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29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SAHİBİNDEN.COM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CENK KURTULUŞ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1397653208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30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LET GO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CENK KURTULUŞ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1051128325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31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YEMEK SEPETİ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ECEM GÜLEÇ &amp; ENES ATAY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1649881813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32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FİDANLAR (Yalova) 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224755914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33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YALÇINKAYA (Yalova) 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117815028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34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ÖZKÖK EMLAK (Yalova) 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631564366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35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PINAR EMLAK (Yalova) 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2431993184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36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ÖZDİLEK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436450857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37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KARİYER.NET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</a:rPr>
                        <a:t> 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4273828421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38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</a:rPr>
                        <a:t>YENİBİRİŞ.COM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tr-TR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tr-TR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3659523613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39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ACUN MEDYA (Acun ILICALI)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tr-TR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tr-TR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1105731561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40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MARTI (Alper ÖKTEM)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tr-TR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tr-TR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3737902678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41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TRENDYOL (Demet MUTLU)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tr-TR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tr-TR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2374409073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42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AVON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1456674548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43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BİNGO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1799841270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44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İDO YÖNETİCİLERİ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</a:rPr>
                        <a:t> 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</a:rPr>
                        <a:t> 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1" marR="3711" marT="3711" marB="0" anchor="b"/>
                </a:tc>
                <a:extLst>
                  <a:ext uri="{0D108BD9-81ED-4DB2-BD59-A6C34878D82A}">
                    <a16:rowId xmlns="" xmlns:a16="http://schemas.microsoft.com/office/drawing/2014/main" val="1878897345"/>
                  </a:ext>
                </a:extLst>
              </a:tr>
            </a:tbl>
          </a:graphicData>
        </a:graphic>
      </p:graphicFrame>
      <p:graphicFrame>
        <p:nvGraphicFramePr>
          <p:cNvPr id="12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1130460"/>
              </p:ext>
            </p:extLst>
          </p:nvPr>
        </p:nvGraphicFramePr>
        <p:xfrm>
          <a:off x="7514046" y="1028405"/>
          <a:ext cx="2336800" cy="1539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6800">
                  <a:extLst>
                    <a:ext uri="{9D8B030D-6E8A-4147-A177-3AD203B41FA5}">
                      <a16:colId xmlns="" xmlns:a16="http://schemas.microsoft.com/office/drawing/2014/main" val="421370815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u="none" strike="noStrike">
                          <a:effectLst/>
                        </a:rPr>
                        <a:t>KİTAP PROJESİNDEN GÖREVLİ </a:t>
                      </a:r>
                      <a:endParaRPr lang="tr-T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351765108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 dirty="0">
                          <a:effectLst/>
                        </a:rPr>
                        <a:t>MUSTAFA YILMAZ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791887486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ARDA DOĞRUÖZ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40787446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KIYMET ENSARİOĞLU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728105744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ENİSE BETÜL DANIŞ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317197135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CEMİL KOYUNLU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81952887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>
                          <a:effectLst/>
                        </a:rPr>
                        <a:t>ECEM GÜLEÇ</a:t>
                      </a:r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1344825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 dirty="0">
                          <a:effectLst/>
                        </a:rPr>
                        <a:t>ENES ATAY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3445616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38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GİRİŞİMCİLİK KİTABI MÜLAKAT SORULARI</a:t>
            </a:r>
            <a:endParaRPr lang="tr-TR" dirty="0"/>
          </a:p>
        </p:txBody>
      </p:sp>
      <p:pic>
        <p:nvPicPr>
          <p:cNvPr id="6" name="İçerik Yer Tutucusu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335" y="1558834"/>
            <a:ext cx="7064940" cy="51119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622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41408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YUGİM İSTİŞARE TOPLANTILARI 25 EKİM 2021</a:t>
            </a:r>
            <a:br>
              <a:rPr lang="tr-TR" dirty="0" smtClean="0"/>
            </a:br>
            <a:r>
              <a:rPr lang="tr-TR" dirty="0" smtClean="0"/>
              <a:t>YUGİM ODAMIZ 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292" y="1643604"/>
            <a:ext cx="7241059" cy="478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9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53244" y="123463"/>
            <a:ext cx="9010675" cy="860385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YUGİM İSTİŞARE TOPLANTILARI 4 KASIM 2021 İİBF SEMİNER ODASI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521" y="1225335"/>
            <a:ext cx="7163690" cy="510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8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17022" y="158188"/>
            <a:ext cx="8596668" cy="1320800"/>
          </a:xfrm>
        </p:spPr>
        <p:txBody>
          <a:bodyPr/>
          <a:lstStyle/>
          <a:p>
            <a:pPr algn="ctr"/>
            <a:r>
              <a:rPr lang="tr-TR" dirty="0" smtClean="0"/>
              <a:t>YUGİM İSTİŞARE TOPLANTILARI </a:t>
            </a:r>
            <a:br>
              <a:rPr lang="tr-TR" dirty="0" smtClean="0"/>
            </a:br>
            <a:r>
              <a:rPr lang="tr-TR" dirty="0" smtClean="0"/>
              <a:t>11 KASIM 2021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4473276" y="1478988"/>
            <a:ext cx="5582194" cy="3534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Saat 13:00 itibariyle toplantı başladı. Toplantıya YÜGİM Müdürü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Prof.Dr.H.Yunus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TAŞ Hocamızın Başkanlığında toplanıldı.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Crawler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şirketinin ağırlanamaması hususu görüşüldü ve YÜGİM merkezimizin acilen 2 proje hususu gündeme alındı.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1.gündem. “Girişimcilik Hikayeleri”  kitabı görevlendirmeleri netleştirildi. (Yarı yapılandırılmış mülakat soruları ile yapılacak görüşmelerde görevlendirilme listesi)</a:t>
            </a:r>
          </a:p>
        </p:txBody>
      </p:sp>
      <p:sp>
        <p:nvSpPr>
          <p:cNvPr id="4" name="Dikdörtgen 3"/>
          <p:cNvSpPr/>
          <p:nvPr/>
        </p:nvSpPr>
        <p:spPr>
          <a:xfrm>
            <a:off x="4473276" y="5013289"/>
            <a:ext cx="5225143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2.gündem: “Girişimciliğin El Kitabı” projesinde yer alan arkadaşlar ile toplantı sonrası (11.11.2021)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yüzyüze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görüşülmesi kararlaştırıldı.</a:t>
            </a:r>
          </a:p>
        </p:txBody>
      </p:sp>
      <p:pic>
        <p:nvPicPr>
          <p:cNvPr id="5" name="Resim 4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472"/>
            <a:ext cx="4366638" cy="43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8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u="sng" dirty="0"/>
              <a:t>22.11.2021 YÜGİM Online İstişare ve Değerlendirme Toplantısı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4" name="İçerik Yer Tutucusu 3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9" y="1649019"/>
            <a:ext cx="4541914" cy="2583404"/>
          </a:xfrm>
        </p:spPr>
      </p:pic>
      <p:sp>
        <p:nvSpPr>
          <p:cNvPr id="5" name="Dikdörtgen 4"/>
          <p:cNvSpPr/>
          <p:nvPr/>
        </p:nvSpPr>
        <p:spPr>
          <a:xfrm>
            <a:off x="4815254" y="1649019"/>
            <a:ext cx="6096000" cy="28418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Önümüzdeki iki hafta içinde iki girişimciden birisi ile iletişim kurup </a:t>
            </a:r>
            <a:r>
              <a:rPr lang="tr-T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röportaj 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yapılması planlandı. </a:t>
            </a:r>
          </a:p>
          <a:p>
            <a:pPr>
              <a:spcAft>
                <a:spcPts val="1000"/>
              </a:spcAft>
            </a:pPr>
            <a:r>
              <a:rPr lang="tr-T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 sitesindeki </a:t>
            </a:r>
            <a:r>
              <a:rPr lang="tr-TR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portalımızın</a:t>
            </a:r>
            <a:r>
              <a:rPr lang="tr-T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update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edilmesi kararlaştırıldı.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Arş.Gör.Ecem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GÜLEÇ kendisinin yardımcı olacağını ifade ettiler, giriş şifreleri alınıp kendisi ile paylaşılması kararlaştırıldı. 25.11.2021 tarihinde sitemiz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update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edilecektir.</a:t>
            </a:r>
          </a:p>
          <a:p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Eklemek istenilen görüşler soruldu, önümüzdeki hafta pazartesi günü 29.11.2021 tarihinde online olarak saat 10:30 ile 11:30 arası online toplanılması kararlaştırıldı ve toplantı </a:t>
            </a:r>
            <a:r>
              <a:rPr lang="tr-T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sonlandırıldı.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757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4627" y="89054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tr-TR" b="1" u="sng" dirty="0"/>
              <a:t>29.11.2021 YÜGİM Online İstişare ve Değerlendirme Toplantısı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4" name="İçerik Yer Tutucusu 3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9854"/>
            <a:ext cx="4149186" cy="4797515"/>
          </a:xfrm>
        </p:spPr>
      </p:pic>
      <p:sp>
        <p:nvSpPr>
          <p:cNvPr id="5" name="Dikdörtgen 4"/>
          <p:cNvSpPr/>
          <p:nvPr/>
        </p:nvSpPr>
        <p:spPr>
          <a:xfrm>
            <a:off x="4263813" y="1409854"/>
            <a:ext cx="7652239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Saat 10:30 itibariyle toplantı başladı. Toplantıya YÜGİM Müdürü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Prof.Dr.H.Yunus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TAŞ Hocamızın Başkanlığında toplanıldı.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Toplantı Başkanı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Prof.Dr.H.Yunus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TAŞ Hocamızın açılış ve selamlama konuşması ile başladı ve gündemler ele alındı.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1.gündem. “Girişimcilik Hikayeleri”  kitabı görevlendirmeleri ile yapılan faaliyetler hakkında bilgi alınmıştır. (Yarı yapılandırılmış mülakat soruları ile yapılacak görüşmelerde görevlendirilme listesi)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 Görevlilerimiz ilgili görevlerle alakalı yaptıkları faaliyetler hakkında bilgi verdiler. Toplantıya katılan her bir katılımcıya verilen görevler ile ilgili geribildirim alındı.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263812" y="4887472"/>
            <a:ext cx="7652239" cy="14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2.gündem: “Girişimciliğin El Kitabı” projesinde yer alan arkadaşlar ile toplantı sonrası (29.11.2021) online görüşmeye devam edilmesi kararlaştırıldı.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Kitap projesinde yer alan görevliler ile toplantı sonrası online olarak görüşmeye devam edildi. </a:t>
            </a:r>
          </a:p>
        </p:txBody>
      </p:sp>
    </p:spTree>
    <p:extLst>
      <p:ext uri="{BB962C8B-B14F-4D97-AF65-F5344CB8AC3E}">
        <p14:creationId xmlns:p14="http://schemas.microsoft.com/office/powerpoint/2010/main" val="35833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u="sng" dirty="0"/>
              <a:t>06.12.2021 YÜGİM Online İstişare ve Değerlendirme Toplantısı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4" name="İçerik Yer Tutucusu 3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30400"/>
            <a:ext cx="4686300" cy="4426438"/>
          </a:xfrm>
        </p:spPr>
      </p:pic>
      <p:sp>
        <p:nvSpPr>
          <p:cNvPr id="5" name="Dikdörtgen 4"/>
          <p:cNvSpPr/>
          <p:nvPr/>
        </p:nvSpPr>
        <p:spPr>
          <a:xfrm>
            <a:off x="4686300" y="1834525"/>
            <a:ext cx="7505699" cy="3981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Saat 10:30 itibariyle toplantı başladı. Toplantıya YÜGİM Müdürü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Prof.Dr.H.Yunus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TAŞ Hocamızın Başkanlığında toplanıldı.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Toplantı Başkanı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Prof.Dr.H.Yunus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TAŞ Hocamızın açılış ve selamlama konuşması ile başladı ve gündemler ele alındı.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1.gündem. “Girişimcilik Hikayeleri”  kitabı görevlendirmeleri ile yapılan faaliyetler hakkında bilgi alınmıştır. (Yarı yapılandırılmış mülakat soruları ile yapılacak görüşmelerde görevlendirilme listesi)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İmran Semiz,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Sabure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Paket,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Enise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Betül Danış, Gürcan Sarısoy, Mustafa Yılmaz, Arda Doğruöz söz alıp faaliyetleri hakkında bilgi verdiler.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Sabure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PAKET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Moderatörlüğünde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NEGMAR Yönetim Kurulu Başkanı Mehmet KOÇ ile 09.12.2021 tarihinde online toplantı yapılması organize edildi.</a:t>
            </a:r>
          </a:p>
        </p:txBody>
      </p:sp>
    </p:spTree>
    <p:extLst>
      <p:ext uri="{BB962C8B-B14F-4D97-AF65-F5344CB8AC3E}">
        <p14:creationId xmlns:p14="http://schemas.microsoft.com/office/powerpoint/2010/main" val="298068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4024343"/>
              </p:ext>
            </p:extLst>
          </p:nvPr>
        </p:nvGraphicFramePr>
        <p:xfrm>
          <a:off x="0" y="-3"/>
          <a:ext cx="2751992" cy="4958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1992">
                  <a:extLst>
                    <a:ext uri="{9D8B030D-6E8A-4147-A177-3AD203B41FA5}">
                      <a16:colId xmlns="" xmlns:a16="http://schemas.microsoft.com/office/drawing/2014/main" val="1622458818"/>
                    </a:ext>
                  </a:extLst>
                </a:gridCol>
              </a:tblGrid>
              <a:tr h="1089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KİTAP PROJESİNDEN GÖREVLİ Hocalarımız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="" xmlns:a16="http://schemas.microsoft.com/office/drawing/2014/main" val="305555880"/>
                  </a:ext>
                </a:extLst>
              </a:tr>
              <a:tr h="5560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MUSTAFA YILMAZ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="" xmlns:a16="http://schemas.microsoft.com/office/drawing/2014/main" val="1900734483"/>
                  </a:ext>
                </a:extLst>
              </a:tr>
              <a:tr h="5560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ARDA DOĞRUÖZ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="" xmlns:a16="http://schemas.microsoft.com/office/drawing/2014/main" val="825063705"/>
                  </a:ext>
                </a:extLst>
              </a:tr>
              <a:tr h="5560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KIYMET ENSARİOĞLU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="" xmlns:a16="http://schemas.microsoft.com/office/drawing/2014/main" val="1164109440"/>
                  </a:ext>
                </a:extLst>
              </a:tr>
              <a:tr h="5560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ENİSE BETÜL DANIŞ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="" xmlns:a16="http://schemas.microsoft.com/office/drawing/2014/main" val="3782705500"/>
                  </a:ext>
                </a:extLst>
              </a:tr>
              <a:tr h="5560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CEMİL KOYUNLU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="" xmlns:a16="http://schemas.microsoft.com/office/drawing/2014/main" val="132150426"/>
                  </a:ext>
                </a:extLst>
              </a:tr>
              <a:tr h="1089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ECEM GÜLEÇ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ENES ATAY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="" xmlns:a16="http://schemas.microsoft.com/office/drawing/2014/main" val="3491148458"/>
                  </a:ext>
                </a:extLst>
              </a:tr>
            </a:tbl>
          </a:graphicData>
        </a:graphic>
      </p:graphicFrame>
      <p:sp>
        <p:nvSpPr>
          <p:cNvPr id="6" name="Dikdörtgen 5"/>
          <p:cNvSpPr/>
          <p:nvPr/>
        </p:nvSpPr>
        <p:spPr>
          <a:xfrm>
            <a:off x="2669931" y="120073"/>
            <a:ext cx="6096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Kitap projesinde yer alan görevlilerin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yüzyüze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iletişim kurması istendi.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2731477" y="969579"/>
            <a:ext cx="8549054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Önümüzdeki iki hafta içinde iki girişimciden birisi ile iletişim kurup </a:t>
            </a:r>
            <a:r>
              <a:rPr lang="tr-T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röportaj 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yapılması planlandı. İlgili girişimci ile Online toplantı hususunda olur alınması ve bu dönem olacaksa Girişimcileri Salı günü 13:00 saati online ağırlayabiliriz ya da alternatif olarak 16.12.2021 ile 23.12.2021 tarihlerinden birine programlanması istendi. Online ya da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yüzyüze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girişimciler ile panel etkinliği sonraki dönem olan Bahar yarıyılında 14 Şubat 2022 ile 20 Mayıs 2022 tarihleri arasında yapılması önerildi.</a:t>
            </a:r>
          </a:p>
        </p:txBody>
      </p:sp>
    </p:spTree>
    <p:extLst>
      <p:ext uri="{BB962C8B-B14F-4D97-AF65-F5344CB8AC3E}">
        <p14:creationId xmlns:p14="http://schemas.microsoft.com/office/powerpoint/2010/main" val="344574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u="sng" dirty="0"/>
              <a:t>13.12.2021 YÜGİM Online İstişare ve Değerlendirme Toplantısı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4" name="İçerik Yer Tutucusu 3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1264"/>
            <a:ext cx="5442438" cy="4753497"/>
          </a:xfrm>
        </p:spPr>
      </p:pic>
      <p:sp>
        <p:nvSpPr>
          <p:cNvPr id="5" name="Dikdörtgen 4"/>
          <p:cNvSpPr/>
          <p:nvPr/>
        </p:nvSpPr>
        <p:spPr>
          <a:xfrm>
            <a:off x="5509846" y="1729574"/>
            <a:ext cx="6682154" cy="2578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Saat 10:30 itibariyle toplantı başladı. Toplantıya YÜGİM Müdürü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Prof.Dr.H.Yunus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TAŞ Hocamızın Başkanlığında toplanıldı.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Toplantı Başkanı </a:t>
            </a:r>
            <a:r>
              <a:rPr lang="tr-T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Prof.Dr.H.Yunus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TAŞ Hocamızın açılış ve selamlama konuşması ile başladı ve gündemler ele alındı.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09.12.2021 tarihindeki Konferans Etkinliğimizde gözlemlenen eksikliklerimiz dile getirildi ve organizasyonda emeği geçen tüm arkadaşlara TEŞEKKÜR edildi.</a:t>
            </a:r>
          </a:p>
        </p:txBody>
      </p:sp>
    </p:spTree>
    <p:extLst>
      <p:ext uri="{BB962C8B-B14F-4D97-AF65-F5344CB8AC3E}">
        <p14:creationId xmlns:p14="http://schemas.microsoft.com/office/powerpoint/2010/main" val="197344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43252" y="1402400"/>
            <a:ext cx="89798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tr-TR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43252" y="804565"/>
            <a:ext cx="87776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 smtClean="0">
              <a:solidFill>
                <a:srgbClr val="201F1E"/>
              </a:solidFill>
              <a:latin typeface="Segoe UI Web (East European)"/>
            </a:endParaRPr>
          </a:p>
          <a:p>
            <a:r>
              <a:rPr lang="tr-TR" dirty="0"/>
              <a:t>16.12.2021 tarihinde Okay Taş Madencilik </a:t>
            </a:r>
            <a:r>
              <a:rPr lang="tr-TR" dirty="0" err="1"/>
              <a:t>Ltd.Şti</a:t>
            </a:r>
            <a:r>
              <a:rPr lang="tr-TR" dirty="0"/>
              <a:t>. ile </a:t>
            </a:r>
            <a:r>
              <a:rPr lang="tr-TR" dirty="0" err="1"/>
              <a:t>yüzyüze</a:t>
            </a:r>
            <a:r>
              <a:rPr lang="tr-TR" dirty="0"/>
              <a:t> konferans yapılacaktır.</a:t>
            </a:r>
          </a:p>
          <a:p>
            <a:endParaRPr lang="tr-TR" dirty="0"/>
          </a:p>
          <a:p>
            <a:r>
              <a:rPr lang="tr-TR" dirty="0"/>
              <a:t>Korur </a:t>
            </a:r>
            <a:r>
              <a:rPr lang="tr-TR" dirty="0" err="1"/>
              <a:t>Akçağ</a:t>
            </a:r>
            <a:r>
              <a:rPr lang="tr-TR" dirty="0"/>
              <a:t> isimli, İTO'ya kayıtlı bir kariyer danışmanı ve iş yönetimi şirketi sahibi ile iletişim kuruldu. Görüşme en kısa zamanda gerçekleştirilecek.</a:t>
            </a:r>
          </a:p>
          <a:p>
            <a:endParaRPr lang="tr-TR" dirty="0"/>
          </a:p>
          <a:p>
            <a:r>
              <a:rPr lang="tr-TR" dirty="0"/>
              <a:t>KARİYER.NET CEO'su ile görüşme girişiminde bulunuldu, yanıt bekleniyor.</a:t>
            </a:r>
          </a:p>
          <a:p>
            <a:endParaRPr lang="tr-TR" dirty="0"/>
          </a:p>
          <a:p>
            <a:r>
              <a:rPr lang="tr-TR" dirty="0"/>
              <a:t>Boğaziçi Proje A.Ş. sahibi Hacı Karakuş yakın zamanda firmasıyla ilgili dokümanı paylaştı, sorularımızı ilettik, henüz görüşme zamanı ile ilgili bir dönüş olmadı, olumlu dönüş yapılması bekleniyor.</a:t>
            </a:r>
          </a:p>
          <a:p>
            <a:endParaRPr lang="tr-TR" dirty="0"/>
          </a:p>
          <a:p>
            <a:r>
              <a:rPr lang="tr-TR" dirty="0"/>
              <a:t>17.12.2021 tarihinde Bursa’da Mert Yazılım’ın kurucusu ile girişimcilik hikayeleri kitabı hakkında bir görüşmemiz olacak.</a:t>
            </a:r>
          </a:p>
          <a:p>
            <a:endParaRPr lang="tr-TR" dirty="0"/>
          </a:p>
          <a:p>
            <a:r>
              <a:rPr lang="tr-TR" dirty="0"/>
              <a:t>18.12 .2021 tarihinde ATALAY ÖZBAY (İlk ıslak mendil mucidi/</a:t>
            </a:r>
            <a:r>
              <a:rPr lang="tr-TR" dirty="0" err="1"/>
              <a:t>Uni</a:t>
            </a:r>
            <a:r>
              <a:rPr lang="tr-TR" dirty="0"/>
              <a:t>) ile görüşme gerçekleştirilecektir.</a:t>
            </a:r>
          </a:p>
          <a:p>
            <a:endParaRPr lang="tr-TR" dirty="0"/>
          </a:p>
          <a:p>
            <a:r>
              <a:rPr lang="tr-TR" dirty="0"/>
              <a:t>Girişimci İş Adamları Vakfı Gebze </a:t>
            </a:r>
            <a:r>
              <a:rPr lang="tr-TR" dirty="0" smtClean="0"/>
              <a:t>Şube </a:t>
            </a:r>
            <a:r>
              <a:rPr lang="tr-TR" smtClean="0"/>
              <a:t>Başkanı Yavuz KUŞ ve </a:t>
            </a:r>
            <a:r>
              <a:rPr lang="tr-TR" dirty="0"/>
              <a:t>Ekibi üniversitemize ziyaret </a:t>
            </a:r>
            <a:r>
              <a:rPr lang="tr-TR" dirty="0" smtClean="0"/>
              <a:t>gerçekleştirecekler (28-30 Aralık Tarihleri düşünülmektedir). </a:t>
            </a:r>
            <a:endParaRPr lang="tr-TR" dirty="0"/>
          </a:p>
          <a:p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351691" y="342900"/>
            <a:ext cx="8871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/>
              <a:t>SONRAKİLER İÇİN HANGİ AŞAMADAYIZ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5759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GİRİŞİMCİLİK KİTABI</a:t>
            </a:r>
            <a:endParaRPr lang="tr-TR" dirty="0"/>
          </a:p>
        </p:txBody>
      </p:sp>
      <p:graphicFrame>
        <p:nvGraphicFramePr>
          <p:cNvPr id="4" name="Nesne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726633"/>
              </p:ext>
            </p:extLst>
          </p:nvPr>
        </p:nvGraphicFramePr>
        <p:xfrm>
          <a:off x="593124" y="5122216"/>
          <a:ext cx="3472249" cy="1078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aketleyici Kabuk Nesnesi" showAsIcon="1" r:id="rId3" imgW="1930680" imgH="685800" progId="Package">
                  <p:embed/>
                </p:oleObj>
              </mc:Choice>
              <mc:Fallback>
                <p:oleObj name="Paketleyici Kabuk Nesnesi" showAsIcon="1" r:id="rId3" imgW="193068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3124" y="5122216"/>
                        <a:ext cx="3472249" cy="10789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653" y="1311747"/>
            <a:ext cx="5158044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3230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GİRİŞİMCİLİK KİTABI PROJEMİZ:</a:t>
            </a: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1730"/>
            <a:ext cx="5384809" cy="506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204" y="1791730"/>
            <a:ext cx="4646141" cy="506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506" y="398120"/>
            <a:ext cx="4922494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0151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-200297" y="52251"/>
            <a:ext cx="10515600" cy="1325563"/>
          </a:xfrm>
        </p:spPr>
        <p:txBody>
          <a:bodyPr/>
          <a:lstStyle/>
          <a:p>
            <a:pPr algn="ctr"/>
            <a:r>
              <a:rPr lang="tr-TR" b="1" dirty="0" smtClean="0"/>
              <a:t>GİRİŞİMCİ İŞ ADAMLARI VAKFI BULUŞMASI       </a:t>
            </a:r>
            <a:br>
              <a:rPr lang="tr-TR" b="1" dirty="0" smtClean="0"/>
            </a:br>
            <a:r>
              <a:rPr lang="tr-TR" b="1" dirty="0" smtClean="0"/>
              <a:t>30 KASIM  2021,  SAAT:07:15</a:t>
            </a:r>
            <a:endParaRPr lang="tr-TR" b="1" dirty="0"/>
          </a:p>
        </p:txBody>
      </p:sp>
      <p:pic>
        <p:nvPicPr>
          <p:cNvPr id="9" name="İçerik Yer Tutucusu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1280547"/>
            <a:ext cx="7365075" cy="3241577"/>
          </a:xfr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1" y="3068171"/>
            <a:ext cx="6916188" cy="35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0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12169" y="243565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GİRİŞİMCİ İŞ ADAMLARI VAKFI GEBZE ŞUBESİ</a:t>
            </a:r>
            <a:br>
              <a:rPr lang="tr-TR" b="1" dirty="0" smtClean="0"/>
            </a:br>
            <a:r>
              <a:rPr lang="tr-TR" b="1" dirty="0" smtClean="0"/>
              <a:t>BULUŞMASI, 08 ARALIK 2021-GEBZE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3" y="1314985"/>
            <a:ext cx="6000997" cy="4351338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223" y="3574473"/>
            <a:ext cx="5789074" cy="367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5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12169" y="243565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GİRİŞİMCİ İŞ ADAMLARI VAKFI GEBZE ŞUBESİ</a:t>
            </a:r>
            <a:br>
              <a:rPr lang="tr-TR" b="1" dirty="0" smtClean="0"/>
            </a:br>
            <a:r>
              <a:rPr lang="tr-TR" b="1" dirty="0" smtClean="0"/>
              <a:t>BULUŞMASI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4367"/>
            <a:ext cx="5103223" cy="4351338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223" y="1564366"/>
            <a:ext cx="5789074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7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20877" y="243840"/>
            <a:ext cx="8596668" cy="1320800"/>
          </a:xfrm>
        </p:spPr>
        <p:txBody>
          <a:bodyPr/>
          <a:lstStyle/>
          <a:p>
            <a:pPr algn="ctr"/>
            <a:r>
              <a:rPr lang="tr-TR" b="1" dirty="0" smtClean="0"/>
              <a:t>TÜRKİYE GİRİŞİMCİ BULUŞMASI ZİRVESİ(KONYA) 3-4 KASIM 2021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5" y="1567121"/>
            <a:ext cx="3263503" cy="4351338"/>
          </a:xfr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048" y="1690688"/>
            <a:ext cx="3863358" cy="4351338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71" y="1567121"/>
            <a:ext cx="489910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20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80960" y="1285860"/>
            <a:ext cx="10972800" cy="1143000"/>
          </a:xfrm>
        </p:spPr>
        <p:txBody>
          <a:bodyPr/>
          <a:lstStyle/>
          <a:p>
            <a:pPr algn="ctr"/>
            <a:r>
              <a:rPr lang="tr-TR" sz="4000" dirty="0" smtClean="0"/>
              <a:t>YUGİM   </a:t>
            </a:r>
            <a:r>
              <a:rPr lang="tr-TR" sz="4000" dirty="0" smtClean="0"/>
              <a:t>2022 </a:t>
            </a:r>
            <a:r>
              <a:rPr lang="tr-TR" sz="4000" dirty="0" smtClean="0"/>
              <a:t>– </a:t>
            </a:r>
            <a:r>
              <a:rPr lang="tr-TR" sz="4000" dirty="0" smtClean="0"/>
              <a:t>2023 </a:t>
            </a:r>
            <a:r>
              <a:rPr lang="tr-TR" sz="4000" dirty="0" smtClean="0"/>
              <a:t>HEDEFLERİ </a:t>
            </a:r>
            <a:endParaRPr lang="tr-TR" sz="4000" dirty="0"/>
          </a:p>
        </p:txBody>
      </p:sp>
      <p:sp>
        <p:nvSpPr>
          <p:cNvPr id="3" name="Alt Başlık 2"/>
          <p:cNvSpPr>
            <a:spLocks noGrp="1"/>
          </p:cNvSpPr>
          <p:nvPr>
            <p:ph idx="1"/>
          </p:nvPr>
        </p:nvSpPr>
        <p:spPr>
          <a:xfrm>
            <a:off x="666713" y="2857496"/>
            <a:ext cx="10953827" cy="636264"/>
          </a:xfrm>
        </p:spPr>
        <p:txBody>
          <a:bodyPr>
            <a:noAutofit/>
          </a:bodyPr>
          <a:lstStyle/>
          <a:p>
            <a:pPr algn="ctr"/>
            <a:r>
              <a:rPr lang="tr-TR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Yıllık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“Ulusal Girişimcilik Zirvesi” 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Nisan/Mayıs/Haziran Aylarında 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lt Başlık 2"/>
          <p:cNvSpPr txBox="1">
            <a:spLocks/>
          </p:cNvSpPr>
          <p:nvPr/>
        </p:nvSpPr>
        <p:spPr>
          <a:xfrm>
            <a:off x="0" y="4786322"/>
            <a:ext cx="10858533" cy="157163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indent="-274320" algn="ctr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tr-TR" sz="32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Aylık</a:t>
            </a:r>
            <a:r>
              <a:rPr lang="tr-TR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Ulusal veya Yerel </a:t>
            </a:r>
            <a:r>
              <a:rPr lang="tr-TR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“Girişimcilik Paylaşımları” </a:t>
            </a:r>
            <a:r>
              <a:rPr lang="tr-TR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Etkinlikleri</a:t>
            </a:r>
            <a:endParaRPr lang="tr-TR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22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" y="87086"/>
            <a:ext cx="9958646" cy="1126572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YUGİM TARAFINDAN DÜZENLENEN </a:t>
            </a:r>
            <a:r>
              <a:rPr lang="tr-TR" b="1" dirty="0"/>
              <a:t>KONFERANSALAR</a:t>
            </a:r>
            <a:br>
              <a:rPr lang="tr-TR" b="1" dirty="0"/>
            </a:br>
            <a:r>
              <a:rPr lang="tr-TR" b="1" dirty="0"/>
              <a:t>2021-2022 GÜZ DÖNEMİ</a:t>
            </a:r>
            <a:br>
              <a:rPr lang="tr-TR" b="1" dirty="0"/>
            </a:b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976" y="1246910"/>
            <a:ext cx="5793722" cy="5490402"/>
          </a:xfrm>
        </p:spPr>
      </p:pic>
    </p:spTree>
    <p:extLst>
      <p:ext uri="{BB962C8B-B14F-4D97-AF65-F5344CB8AC3E}">
        <p14:creationId xmlns:p14="http://schemas.microsoft.com/office/powerpoint/2010/main" val="66375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32509" y="87086"/>
            <a:ext cx="8990671" cy="110994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b="1" dirty="0" smtClean="0"/>
              <a:t>YUGİM TARAFINDAN DÜZENLENEN </a:t>
            </a:r>
            <a:r>
              <a:rPr lang="tr-TR" sz="2800" b="1" dirty="0"/>
              <a:t>KONFERANSALAR</a:t>
            </a:r>
            <a:br>
              <a:rPr lang="tr-TR" sz="2800" b="1" dirty="0"/>
            </a:br>
            <a:r>
              <a:rPr lang="tr-TR" sz="2800" b="1" dirty="0"/>
              <a:t>2021-2022 GÜZ DÖNEMİ</a:t>
            </a:r>
            <a:br>
              <a:rPr lang="tr-TR" sz="2800" b="1" dirty="0"/>
            </a:br>
            <a:endParaRPr lang="tr-TR" sz="2800" b="1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323" y="1362988"/>
            <a:ext cx="6317673" cy="53786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115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2022 GİRİŞİMCİLİK KONFERANSLARI</a:t>
            </a:r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395" y="1276474"/>
            <a:ext cx="3430029" cy="5445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091" y="1276475"/>
            <a:ext cx="3453751" cy="5445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19" y="1276475"/>
            <a:ext cx="3756453" cy="5445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296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GİRİŞİMCİLİK KONFERANSLARI 2022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965111"/>
            <a:ext cx="5733535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534" y="1993016"/>
            <a:ext cx="6458466" cy="462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613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TEMMUZ 2021 – ARALIK 2021 ARASI DÖNEMDE YAPILAN FAALİYET BİLGİSİ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6451584"/>
              </p:ext>
            </p:extLst>
          </p:nvPr>
        </p:nvGraphicFramePr>
        <p:xfrm>
          <a:off x="674927" y="2273644"/>
          <a:ext cx="8602185" cy="42630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8733"/>
                <a:gridCol w="668733"/>
                <a:gridCol w="446346"/>
                <a:gridCol w="298963"/>
                <a:gridCol w="222911"/>
                <a:gridCol w="262248"/>
                <a:gridCol w="52450"/>
                <a:gridCol w="25400"/>
                <a:gridCol w="189867"/>
                <a:gridCol w="262248"/>
                <a:gridCol w="262248"/>
                <a:gridCol w="25400"/>
                <a:gridCol w="464704"/>
                <a:gridCol w="262248"/>
                <a:gridCol w="272738"/>
                <a:gridCol w="272738"/>
                <a:gridCol w="272738"/>
                <a:gridCol w="272738"/>
                <a:gridCol w="262248"/>
                <a:gridCol w="272738"/>
                <a:gridCol w="272738"/>
                <a:gridCol w="262248"/>
                <a:gridCol w="272738"/>
                <a:gridCol w="272738"/>
                <a:gridCol w="272738"/>
                <a:gridCol w="73429"/>
                <a:gridCol w="272738"/>
                <a:gridCol w="272738"/>
                <a:gridCol w="272738"/>
                <a:gridCol w="73429"/>
                <a:gridCol w="272738"/>
                <a:gridCol w="272738"/>
              </a:tblGrid>
              <a:tr h="1613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725"/>
                        </a:lnSpc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Uygulama ve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1712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Araştırma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gridSpan="3">
                  <a:txBody>
                    <a:bodyPr/>
                    <a:lstStyle/>
                    <a:p>
                      <a:pPr marR="28829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Toplantı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rowSpan="2"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Konferans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gridSpan="2">
                  <a:txBody>
                    <a:bodyPr/>
                    <a:lstStyle/>
                    <a:p>
                      <a:pPr marR="30099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Seminer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Sertifika Programı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Kurs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marL="635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Proje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gridSpan="2">
                  <a:txBody>
                    <a:bodyPr/>
                    <a:lstStyle/>
                    <a:p>
                      <a:pPr marL="635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Diğer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712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Merkezinin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gridSpan="4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85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Uygulama ve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Kuruluş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221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Üniversite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Faaliyeti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9277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Adı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35"/>
                        </a:lnSpc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Araştırma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35"/>
                        </a:lnSpc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Yürütme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Var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gridSpan="3">
                  <a:txBody>
                    <a:bodyPr/>
                    <a:lstStyle/>
                    <a:p>
                      <a:pPr marL="2667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Var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gridSpan="2">
                  <a:txBody>
                    <a:bodyPr/>
                    <a:lstStyle/>
                    <a:p>
                      <a:pPr marL="2667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Var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gridSpan="2">
                  <a:txBody>
                    <a:bodyPr/>
                    <a:lstStyle/>
                    <a:p>
                      <a:pPr marL="2540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Var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gridSpan="2">
                  <a:txBody>
                    <a:bodyPr/>
                    <a:lstStyle/>
                    <a:p>
                      <a:pPr marL="2540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Var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gridSpan="2">
                  <a:txBody>
                    <a:bodyPr/>
                    <a:lstStyle/>
                    <a:p>
                      <a:pPr marL="254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Var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gridSpan="2">
                  <a:txBody>
                    <a:bodyPr/>
                    <a:lstStyle/>
                    <a:p>
                      <a:pPr marL="381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Var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8562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Merkezinin Adı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KuruluTarihi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876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1613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39700" algn="ctr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Var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Yok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Yok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Yok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Yok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1600" algn="ctr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Yok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1600" algn="ctr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Yok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1600" algn="ctr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Yok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1600" algn="ctr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Yok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331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635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Sayısı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Bilgisi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762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Sayısı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Bilgisi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762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Sayısı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Bilgisi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635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Sayısı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Bilgisi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635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Sayısı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Bilgisi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Sayısı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Bilgisi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Sayısı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Bilgisi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116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6849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Yalova Üniversitesi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Girişimcilik ve İşletmecilik Araştırma ve Uygulama Merkezi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  27.05.2012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x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2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2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4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x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x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x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x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378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3791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3781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3781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3781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 </a:t>
                      </a:r>
                      <a:endParaRPr lang="tr-TR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1080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TEMMUZ 2022 – ARALIK 2022 ARASI DÖNEMDE YAPILAN FAALİYET BİLGİSİ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</p:nvPr>
        </p:nvGraphicFramePr>
        <p:xfrm>
          <a:off x="677853" y="3586449"/>
          <a:ext cx="8596332" cy="10297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8593"/>
                <a:gridCol w="1008593"/>
                <a:gridCol w="639368"/>
                <a:gridCol w="320954"/>
                <a:gridCol w="482702"/>
                <a:gridCol w="482702"/>
                <a:gridCol w="447981"/>
                <a:gridCol w="439512"/>
                <a:gridCol w="33874"/>
                <a:gridCol w="129567"/>
                <a:gridCol w="121946"/>
                <a:gridCol w="121946"/>
                <a:gridCol w="33874"/>
                <a:gridCol w="33874"/>
                <a:gridCol w="33874"/>
                <a:gridCol w="33874"/>
                <a:gridCol w="33874"/>
                <a:gridCol w="33874"/>
                <a:gridCol w="33874"/>
                <a:gridCol w="121946"/>
                <a:gridCol w="121946"/>
                <a:gridCol w="33874"/>
                <a:gridCol w="33874"/>
                <a:gridCol w="33874"/>
                <a:gridCol w="33874"/>
                <a:gridCol w="33874"/>
                <a:gridCol w="33874"/>
                <a:gridCol w="439512"/>
                <a:gridCol w="33874"/>
                <a:gridCol w="33874"/>
                <a:gridCol w="33874"/>
                <a:gridCol w="33874"/>
                <a:gridCol w="33874"/>
                <a:gridCol w="33874"/>
                <a:gridCol w="33874"/>
                <a:gridCol w="33874"/>
                <a:gridCol w="33874"/>
                <a:gridCol w="33874"/>
                <a:gridCol w="33874"/>
                <a:gridCol w="33874"/>
                <a:gridCol w="33874"/>
                <a:gridCol w="33874"/>
                <a:gridCol w="33874"/>
                <a:gridCol w="33874"/>
                <a:gridCol w="33874"/>
                <a:gridCol w="118558"/>
                <a:gridCol w="33874"/>
                <a:gridCol w="304864"/>
                <a:gridCol w="33874"/>
                <a:gridCol w="33874"/>
                <a:gridCol w="33874"/>
                <a:gridCol w="33874"/>
                <a:gridCol w="33874"/>
                <a:gridCol w="118558"/>
                <a:gridCol w="33874"/>
                <a:gridCol w="304864"/>
                <a:gridCol w="33874"/>
                <a:gridCol w="33874"/>
                <a:gridCol w="33874"/>
                <a:gridCol w="33874"/>
                <a:gridCol w="439512"/>
              </a:tblGrid>
              <a:tr h="1274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725"/>
                        </a:lnSpc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Uygulama ve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274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Araştırma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gridSpan="3">
                  <a:txBody>
                    <a:bodyPr/>
                    <a:lstStyle/>
                    <a:p>
                      <a:pPr marR="28829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Toplantı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Konferans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gridSpan="4">
                  <a:txBody>
                    <a:bodyPr/>
                    <a:lstStyle/>
                    <a:p>
                      <a:pPr marR="300990"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Seminer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Sertifika Programı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Kurs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gridSpan="3">
                  <a:txBody>
                    <a:bodyPr/>
                    <a:lstStyle/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Proje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gridSpan="5">
                  <a:txBody>
                    <a:bodyPr/>
                    <a:lstStyle/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tr-TR" sz="600">
                          <a:effectLst/>
                        </a:rPr>
                        <a:t>Diğer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294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Merkezinin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4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5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4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Uygulama ve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Kuruluş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1083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Üniversite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Faaliyeti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12747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Adı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35"/>
                        </a:lnSpc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Araştırma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35"/>
                        </a:lnSpc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Yürütme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Var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2667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67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rowSpan="3" gridSpan="10">
                  <a:txBody>
                    <a:bodyPr/>
                    <a:lstStyle/>
                    <a:p>
                      <a:pPr marL="2667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Var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marL="2667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Var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gridSpan="4">
                  <a:txBody>
                    <a:bodyPr/>
                    <a:lstStyle/>
                    <a:p>
                      <a:pPr marL="2540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Var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gridSpan="4">
                  <a:txBody>
                    <a:bodyPr/>
                    <a:lstStyle/>
                    <a:p>
                      <a:pPr marL="2540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Var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gridSpan="4"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Var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gridSpan="4">
                  <a:txBody>
                    <a:bodyPr/>
                    <a:lstStyle/>
                    <a:p>
                      <a:pPr marL="381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Var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27471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Merkezinin Adı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KuruluTarihi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gridSpan="10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274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gridSpan="10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3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182403"/>
              </p:ext>
            </p:extLst>
          </p:nvPr>
        </p:nvGraphicFramePr>
        <p:xfrm>
          <a:off x="673708" y="1890583"/>
          <a:ext cx="8604623" cy="37797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245"/>
                <a:gridCol w="631868"/>
                <a:gridCol w="400554"/>
                <a:gridCol w="201073"/>
                <a:gridCol w="150141"/>
                <a:gridCol w="302405"/>
                <a:gridCol w="75336"/>
                <a:gridCol w="664761"/>
                <a:gridCol w="81172"/>
                <a:gridCol w="148550"/>
                <a:gridCol w="76397"/>
                <a:gridCol w="76397"/>
                <a:gridCol w="980429"/>
                <a:gridCol w="25400"/>
                <a:gridCol w="530005"/>
                <a:gridCol w="25400"/>
                <a:gridCol w="275348"/>
                <a:gridCol w="275348"/>
                <a:gridCol w="264737"/>
                <a:gridCol w="275348"/>
                <a:gridCol w="275348"/>
                <a:gridCol w="264737"/>
                <a:gridCol w="275348"/>
                <a:gridCol w="275348"/>
                <a:gridCol w="190993"/>
                <a:gridCol w="74275"/>
                <a:gridCol w="275348"/>
                <a:gridCol w="275348"/>
                <a:gridCol w="190993"/>
                <a:gridCol w="74275"/>
                <a:gridCol w="275348"/>
                <a:gridCol w="275348"/>
              </a:tblGrid>
              <a:tr h="3465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Var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Yok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Yok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Yok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Yok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Yok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Yok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Yok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695"/>
                        </a:lnSpc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Yok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6605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Sayısı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Bilgisi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Sayısı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Bilgisi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Sayısı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Bilgisi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Sayısı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Bilgisi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Sayısı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Bilgisi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Sayısı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27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Bilgisi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Sayısı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2700">
                        <a:spcAft>
                          <a:spcPts val="0"/>
                        </a:spcAft>
                      </a:pPr>
                      <a:r>
                        <a:rPr lang="tr-TR" sz="500">
                          <a:effectLst/>
                        </a:rPr>
                        <a:t>Bilgisi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80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4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24298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Yalova Üniversitesi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YÜGİM (Yalova Üniversitesi Girişimcilik ve İşletmecilik Uygulama ve Araştırma Merkezi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VAR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4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4 Tane (YÜGİM Yönetim Kurulu ve Görevli Araştırma Görevlileri ile birlikte)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2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– Gebze Girişimci İş Adamları Vakfı Başkanı Yavuz KUŞ</a:t>
                      </a:r>
                      <a:endParaRPr lang="tr-TR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 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 </a:t>
                      </a:r>
                      <a:endParaRPr lang="tr-TR" sz="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2618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 </a:t>
                      </a:r>
                      <a:endParaRPr lang="tr-TR" sz="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28614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Yüzeyler">
  <a:themeElements>
    <a:clrScheme name="Yüzeyler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Yüzeyler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Yüzeyler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149</TotalTime>
  <Words>1343</Words>
  <Application>Microsoft Office PowerPoint</Application>
  <PresentationFormat>Özel</PresentationFormat>
  <Paragraphs>1071</Paragraphs>
  <Slides>27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0" baseType="lpstr">
      <vt:lpstr>Yüzeyler</vt:lpstr>
      <vt:lpstr>Akış</vt:lpstr>
      <vt:lpstr>Paket</vt:lpstr>
      <vt:lpstr>YALOVA ÜNİVERSİTESİ GİRİŞİMCİLİK VE İŞLETMECİLİK ARAŞTIRMA VE UYGULAMA MERKEZİ (YÜGİM)  </vt:lpstr>
      <vt:lpstr>GİRİŞİMCİNİN REHBER KİTABI BÖLÜM ÇALIŞMALARI </vt:lpstr>
      <vt:lpstr>PowerPoint Sunusu</vt:lpstr>
      <vt:lpstr>PowerPoint Sunusu</vt:lpstr>
      <vt:lpstr>GİRİŞİMCİLİK KİTABI MÜLAKAT SORULARI</vt:lpstr>
      <vt:lpstr>YUGİM İSTİŞARE TOPLANTILARI 25 EKİM 2021 YUGİM ODAMIZ </vt:lpstr>
      <vt:lpstr>YUGİM İSTİŞARE TOPLANTILARI 4 KASIM 2021 İİBF SEMİNER ODASI</vt:lpstr>
      <vt:lpstr>YUGİM İSTİŞARE TOPLANTILARI  11 KASIM 2021</vt:lpstr>
      <vt:lpstr>22.11.2021 YÜGİM Online İstişare ve Değerlendirme Toplantısı </vt:lpstr>
      <vt:lpstr>29.11.2021 YÜGİM Online İstişare ve Değerlendirme Toplantısı </vt:lpstr>
      <vt:lpstr>06.12.2021 YÜGİM Online İstişare ve Değerlendirme Toplantısı </vt:lpstr>
      <vt:lpstr>PowerPoint Sunusu</vt:lpstr>
      <vt:lpstr>13.12.2021 YÜGİM Online İstişare ve Değerlendirme Toplantısı </vt:lpstr>
      <vt:lpstr>PowerPoint Sunusu</vt:lpstr>
      <vt:lpstr>GİRİŞİMCİLİK KİTABI</vt:lpstr>
      <vt:lpstr>GİRİŞİMCİLİK KİTABI PROJEMİZ:</vt:lpstr>
      <vt:lpstr>GİRİŞİMCİ İŞ ADAMLARI VAKFI BULUŞMASI        30 KASIM  2021,  SAAT:07:15</vt:lpstr>
      <vt:lpstr>GİRİŞİMCİ İŞ ADAMLARI VAKFI GEBZE ŞUBESİ BULUŞMASI, 08 ARALIK 2021-GEBZE</vt:lpstr>
      <vt:lpstr>GİRİŞİMCİ İŞ ADAMLARI VAKFI GEBZE ŞUBESİ BULUŞMASI</vt:lpstr>
      <vt:lpstr>TÜRKİYE GİRİŞİMCİ BULUŞMASI ZİRVESİ(KONYA) 3-4 KASIM 2021</vt:lpstr>
      <vt:lpstr>YUGİM   2022 – 2023 HEDEFLERİ </vt:lpstr>
      <vt:lpstr>YUGİM TARAFINDAN DÜZENLENEN KONFERANSALAR 2021-2022 GÜZ DÖNEMİ </vt:lpstr>
      <vt:lpstr>YUGİM TARAFINDAN DÜZENLENEN KONFERANSALAR 2021-2022 GÜZ DÖNEMİ </vt:lpstr>
      <vt:lpstr>2022 GİRİŞİMCİLİK KONFERANSLARI</vt:lpstr>
      <vt:lpstr>GİRİŞİMCİLİK KONFERANSLARI 2022</vt:lpstr>
      <vt:lpstr>TEMMUZ 2021 – ARALIK 2021 ARASI DÖNEMDE YAPILAN FAALİYET BİLGİSİ </vt:lpstr>
      <vt:lpstr>TEMMUZ 2022 – ARALIK 2022 ARASI DÖNEMDE YAPILAN FAALİYET BİLGİSİ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GİRİŞİMCİLİK KİTABI VE KONFERANS PROGRAM PLANLANMASI</dc:title>
  <dc:creator>Sau</dc:creator>
  <cp:lastModifiedBy>cihat</cp:lastModifiedBy>
  <cp:revision>22</cp:revision>
  <dcterms:created xsi:type="dcterms:W3CDTF">2021-12-13T10:56:41Z</dcterms:created>
  <dcterms:modified xsi:type="dcterms:W3CDTF">2023-03-08T11:03:21Z</dcterms:modified>
</cp:coreProperties>
</file>