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9"/>
  </p:notesMasterIdLst>
  <p:sldIdLst>
    <p:sldId id="256" r:id="rId2"/>
    <p:sldId id="258" r:id="rId3"/>
    <p:sldId id="260" r:id="rId4"/>
    <p:sldId id="264" r:id="rId5"/>
    <p:sldId id="266" r:id="rId6"/>
    <p:sldId id="265" r:id="rId7"/>
    <p:sldId id="267" r:id="rId8"/>
  </p:sldIdLst>
  <p:sldSz cx="12192000" cy="6858000"/>
  <p:notesSz cx="6858000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6A24B-31DF-471B-8A27-B6941C845AD5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B5722-9ABC-4AA2-A9D9-7B830337A1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225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AB5722-9ABC-4AA2-A9D9-7B830337A120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0846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27C87C-8BC0-5A50-3624-D23D97AAA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7C041CA-223C-6A69-6F17-C3C73BEDE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DC70F06-EFF2-EAA7-5F18-783B4DFE4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23E1146-0E75-4C59-38F9-1E50C922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AFC2DFB-C195-02A5-2667-7533F81D9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329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3B51F2-6034-B569-5EFB-FD086CCDE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129A26-3C8F-27B1-49D8-EBC28BF79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C85246D-95A5-4007-2C3F-291FDC22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53CDC7F-1756-258B-FDEF-BA80922A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A77F49-8FB1-A040-766B-17F1F5A2B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958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913488-1EBC-A5BD-EB9F-A9206B10D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68794F6-F481-C904-15F0-1C35FEE4C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B3A04B8-AA04-E481-D870-AA511F52F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91B7152-A4E2-A070-23F2-E0C1134F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B4632A4-E113-6807-83D6-34ED2214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96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4CD500-87C8-D1CE-C930-B6324D291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A433CC-C38F-CC07-FB5C-4F5C6144D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62848EE-ABEE-D159-8B92-A11FF3E08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1AFD40A-BC49-CEAE-CE47-01788FB94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020661D-AB71-44F8-EED6-2C934FE85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4745CBF-523D-5A04-F242-C9BF316D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191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D01F0F-422E-F2AB-D639-0F331A24E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ABD0252-FC1C-B809-A76D-04A44A9FB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E17FED6-594B-9F94-8AB5-33AF0AB1B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7BCCEBE-DFA5-DD6C-81E7-C4384C22D9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5F898E4-F091-D0B6-55EE-F03C36481B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59080B0-057A-39EC-3140-EB1C48A24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A6B27E6-429E-B22C-E40E-67FE0F35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95E5AFC-544D-143C-B5AE-7D4C1C78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5234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892959-0E4C-A9D8-8BD8-3C115F47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857A73D-2FCC-B383-1266-3DF2ADDDD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D345418-7F6F-31DC-E80B-5E41946A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AD33510-6BD2-9884-3B41-414487C3B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5619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E160EEC-896E-FCEF-9645-8693F82D4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7A7F95D-A833-1F9F-83BD-F55EDB01E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F3A0BE5-2AE8-10F8-A9CD-E4FA82D2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96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583675-BC98-99C8-3A04-4678D0F0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62AABB-B0A8-EE91-F63C-05DD1E2E9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5830B65-CBEA-AEBB-1734-E6359DBDE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F908877-0E96-DF36-970F-A10C83C0D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B506903-FFDD-9FC1-04D9-E1C0BF396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2484EB2-39B3-DC05-2BD3-3A305EA8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957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26712C-F6B3-90E8-8199-2066042F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CD69587-9BD6-5DB4-710B-F5F03B2D5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4324B35-DCFC-EF43-CBA4-9F6C9038E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FF2B03-A34A-44F6-B1E5-391704A1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72D64DD-A9BD-8D77-F8B0-031D865AA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113947A-4EDF-E8E6-B4B5-47E9DD699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45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A3C6C8-E352-0441-6A14-86959238F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B736F44-97B0-1DDE-2F9C-DCC028365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06833CE-390F-3F49-90EF-2C96800E6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B1B3295-DE4A-DC99-C1FC-19739F3A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A6D1436-CA55-71BB-9865-DDA3D670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671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F53E7E-394E-B0FF-12AE-E1260EE9A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9106FE3-6DF3-10D4-F1DE-3BB818DB3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0289CE6-8E11-2BEA-0C98-1DEC1B30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A694626-25CC-F2A9-927B-1DDB6E28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40C8666-3C30-D20A-FFCD-893BEBF2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5871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4166008-06E6-E3E1-B390-483F02710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FB8F056-B70A-BF6E-910C-D08830576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8F856D5-05DA-7209-A78B-3D4CE4236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F7598-207B-4EF4-ACF7-1DA737BCFC82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E4A9844-9D03-3A2C-274B-B18775A33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C0D193-EC8A-4B6F-0C91-EEC489DA45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881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6A56BDA-D831-949B-8403-65F65E816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2782" y="1783959"/>
            <a:ext cx="6019218" cy="2889114"/>
          </a:xfrm>
        </p:spPr>
        <p:txBody>
          <a:bodyPr anchor="b">
            <a:normAutofit fontScale="90000"/>
          </a:bodyPr>
          <a:lstStyle/>
          <a:p>
            <a:pPr algn="l"/>
            <a:r>
              <a:rPr lang="tr-TR" dirty="0">
                <a:solidFill>
                  <a:schemeClr val="bg1"/>
                </a:solidFill>
              </a:rPr>
              <a:t>(</a:t>
            </a:r>
            <a:r>
              <a:rPr lang="tr-TR" dirty="0" smtClean="0">
                <a:solidFill>
                  <a:schemeClr val="bg1"/>
                </a:solidFill>
              </a:rPr>
              <a:t>BİLİM VE TEKNOLOJİ UYGULAMA VE ARAŞTIRMA MERKEZİ)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54C16F1-3B9C-A318-EA1F-58DCC5163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tr-TR" sz="2000">
                <a:solidFill>
                  <a:schemeClr val="bg1"/>
                </a:solidFill>
              </a:rPr>
              <a:t>2022 BİRİM FAALİYET RAPORU SUNUMU</a:t>
            </a:r>
          </a:p>
          <a:p>
            <a:pPr algn="l"/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EB33A69-8AB2-8A63-76CA-465105196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83" y="489204"/>
            <a:ext cx="3623041" cy="451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44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AE41F54C-A748-E9C8-AF43-E80E16D3AD7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775" y="152077"/>
            <a:ext cx="1196050" cy="1538611"/>
          </a:xfrm>
          <a:prstGeom prst="rect">
            <a:avLst/>
          </a:prstGeom>
        </p:spPr>
      </p:pic>
      <p:sp>
        <p:nvSpPr>
          <p:cNvPr id="34" name="Başlık 33">
            <a:extLst>
              <a:ext uri="{FF2B5EF4-FFF2-40B4-BE49-F238E27FC236}">
                <a16:creationId xmlns:a16="http://schemas.microsoft.com/office/drawing/2014/main" id="{364B516C-0739-5999-2DD0-32FC9595D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966" y="592009"/>
            <a:ext cx="6454422" cy="650875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anose="02040503050406030204" pitchFamily="18" charset="0"/>
                <a:ea typeface="Cambria" panose="02040503050406030204" pitchFamily="18" charset="0"/>
              </a:rPr>
              <a:t>PERSONEL BİLGİLERİ</a:t>
            </a:r>
          </a:p>
        </p:txBody>
      </p:sp>
      <p:graphicFrame>
        <p:nvGraphicFramePr>
          <p:cNvPr id="36" name="Tablo 35">
            <a:extLst>
              <a:ext uri="{FF2B5EF4-FFF2-40B4-BE49-F238E27FC236}">
                <a16:creationId xmlns:a16="http://schemas.microsoft.com/office/drawing/2014/main" id="{A3623F6C-3492-7484-A946-42DCE8FE33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033333"/>
              </p:ext>
            </p:extLst>
          </p:nvPr>
        </p:nvGraphicFramePr>
        <p:xfrm>
          <a:off x="1920870" y="1690688"/>
          <a:ext cx="7484534" cy="2710829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396803">
                  <a:extLst>
                    <a:ext uri="{9D8B030D-6E8A-4147-A177-3AD203B41FA5}">
                      <a16:colId xmlns:a16="http://schemas.microsoft.com/office/drawing/2014/main" val="918840969"/>
                    </a:ext>
                  </a:extLst>
                </a:gridCol>
                <a:gridCol w="3087731">
                  <a:extLst>
                    <a:ext uri="{9D8B030D-6E8A-4147-A177-3AD203B41FA5}">
                      <a16:colId xmlns:a16="http://schemas.microsoft.com/office/drawing/2014/main" val="1154607444"/>
                    </a:ext>
                  </a:extLst>
                </a:gridCol>
              </a:tblGrid>
              <a:tr h="248533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PERSONEL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79132"/>
                  </a:ext>
                </a:extLst>
              </a:tr>
              <a:tr h="288413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Merkez Müdürü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Prof. Dr. Demet AYDINOĞLU</a:t>
                      </a: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099144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Merkez Müdür Yardımcısı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Dr.  </a:t>
                      </a:r>
                      <a:r>
                        <a:rPr lang="tr-TR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Öğr</a:t>
                      </a:r>
                      <a:r>
                        <a:rPr lang="tr-T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 Üyesi</a:t>
                      </a:r>
                      <a:r>
                        <a:rPr lang="tr-TR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Oya CEBECİ </a:t>
                      </a:r>
                    </a:p>
                    <a:p>
                      <a:pPr algn="l" rtl="0" fontAlgn="ctr"/>
                      <a:r>
                        <a:rPr lang="tr-TR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Öğr</a:t>
                      </a:r>
                      <a:r>
                        <a:rPr lang="tr-TR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 Gör. Dr. Nurcan KARACA</a:t>
                      </a:r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261833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Tekniker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-</a:t>
                      </a:r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39674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Bilgisayar İşletmeni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-</a:t>
                      </a:r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943807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algn="l" fontAlgn="b"/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798606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algn="l" fontAlgn="b"/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470720"/>
                  </a:ext>
                </a:extLst>
              </a:tr>
              <a:tr h="44502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TOPLAM PERSONEL SAYISI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3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389714"/>
                  </a:ext>
                </a:extLst>
              </a:tr>
            </a:tbl>
          </a:graphicData>
        </a:graphic>
      </p:graphicFrame>
      <p:sp>
        <p:nvSpPr>
          <p:cNvPr id="2" name="Metin kutusu 1">
            <a:extLst>
              <a:ext uri="{FF2B5EF4-FFF2-40B4-BE49-F238E27FC236}">
                <a16:creationId xmlns:a16="http://schemas.microsoft.com/office/drawing/2014/main" id="{6B12A29E-7A1C-0BD6-56AB-BCAC422935EC}"/>
              </a:ext>
            </a:extLst>
          </p:cNvPr>
          <p:cNvSpPr txBox="1"/>
          <p:nvPr/>
        </p:nvSpPr>
        <p:spPr>
          <a:xfrm>
            <a:off x="1920870" y="5159022"/>
            <a:ext cx="818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(Tabloyu biriminizin  personel dağılımına göre doldurunuz)</a:t>
            </a:r>
          </a:p>
        </p:txBody>
      </p:sp>
    </p:spTree>
    <p:extLst>
      <p:ext uri="{BB962C8B-B14F-4D97-AF65-F5344CB8AC3E}">
        <p14:creationId xmlns:p14="http://schemas.microsoft.com/office/powerpoint/2010/main" val="1307477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58860-21E0-59E4-982F-D2043353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1311"/>
            <a:ext cx="10515600" cy="676284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anose="02040503050406030204" pitchFamily="18" charset="0"/>
                <a:ea typeface="Cambria" panose="02040503050406030204" pitchFamily="18" charset="0"/>
              </a:rPr>
              <a:t>FAALİYET BİLGİLERİ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6FD680B-3FFB-2ED7-E5AF-6BD911AB1D4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718" y="167572"/>
            <a:ext cx="1224148" cy="1538611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509BC180-DF76-9F40-3FC0-759299E4C4EF}"/>
              </a:ext>
            </a:extLst>
          </p:cNvPr>
          <p:cNvSpPr txBox="1"/>
          <p:nvPr/>
        </p:nvSpPr>
        <p:spPr>
          <a:xfrm>
            <a:off x="2137559" y="4524499"/>
            <a:ext cx="703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>
              <a:latin typeface="Times New Roman" panose="02020603050405020304" pitchFamily="18" charset="0"/>
            </a:endParaRPr>
          </a:p>
          <a:p>
            <a:endParaRPr lang="tr-TR" dirty="0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0A7A3C08-7759-3104-A49F-5B67EEFB5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439970"/>
              </p:ext>
            </p:extLst>
          </p:nvPr>
        </p:nvGraphicFramePr>
        <p:xfrm>
          <a:off x="957695" y="1560567"/>
          <a:ext cx="8875073" cy="2709058"/>
        </p:xfrm>
        <a:graphic>
          <a:graphicData uri="http://schemas.openxmlformats.org/drawingml/2006/table">
            <a:tbl>
              <a:tblPr firstRow="1" firstCol="1" lastRow="1" bandRow="1" bandCol="1"/>
              <a:tblGrid>
                <a:gridCol w="6376796">
                  <a:extLst>
                    <a:ext uri="{9D8B030D-6E8A-4147-A177-3AD203B41FA5}">
                      <a16:colId xmlns:a16="http://schemas.microsoft.com/office/drawing/2014/main" val="3420895905"/>
                    </a:ext>
                  </a:extLst>
                </a:gridCol>
                <a:gridCol w="2498277">
                  <a:extLst>
                    <a:ext uri="{9D8B030D-6E8A-4147-A177-3AD203B41FA5}">
                      <a16:colId xmlns:a16="http://schemas.microsoft.com/office/drawing/2014/main" val="865612962"/>
                    </a:ext>
                  </a:extLst>
                </a:gridCol>
              </a:tblGrid>
              <a:tr h="308758"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Etkinlik Türü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Toplam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368439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Sempozyum/Kongre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380096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Konferans/Panel/Seminer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955136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Çalıştay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790257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Teknik Gezi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5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1194485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Sertifika Eğitimleri, Kurslar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711919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Diğer (belirtiniz)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0438607"/>
                  </a:ext>
                </a:extLst>
              </a:tr>
              <a:tr h="3151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Toplam</a:t>
                      </a:r>
                      <a:endParaRPr lang="tr-TR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93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8135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58860-21E0-59E4-982F-D2043353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356" y="0"/>
            <a:ext cx="9398330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itchFamily="18" charset="0"/>
              </a:rPr>
              <a:t>PROJE BİLGİLERİ</a:t>
            </a:r>
            <a:endParaRPr lang="tr-TR" sz="3000" dirty="0"/>
          </a:p>
        </p:txBody>
      </p:sp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1485A4F1-A402-A2F2-6C79-68B184C77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538213"/>
              </p:ext>
            </p:extLst>
          </p:nvPr>
        </p:nvGraphicFramePr>
        <p:xfrm>
          <a:off x="883356" y="1690688"/>
          <a:ext cx="10021007" cy="256495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666295">
                  <a:extLst>
                    <a:ext uri="{9D8B030D-6E8A-4147-A177-3AD203B41FA5}">
                      <a16:colId xmlns:a16="http://schemas.microsoft.com/office/drawing/2014/main" val="3813614497"/>
                    </a:ext>
                  </a:extLst>
                </a:gridCol>
                <a:gridCol w="1545690">
                  <a:extLst>
                    <a:ext uri="{9D8B030D-6E8A-4147-A177-3AD203B41FA5}">
                      <a16:colId xmlns:a16="http://schemas.microsoft.com/office/drawing/2014/main" val="2803365915"/>
                    </a:ext>
                  </a:extLst>
                </a:gridCol>
                <a:gridCol w="1704805">
                  <a:extLst>
                    <a:ext uri="{9D8B030D-6E8A-4147-A177-3AD203B41FA5}">
                      <a16:colId xmlns:a16="http://schemas.microsoft.com/office/drawing/2014/main" val="969141242"/>
                    </a:ext>
                  </a:extLst>
                </a:gridCol>
                <a:gridCol w="2104217">
                  <a:extLst>
                    <a:ext uri="{9D8B030D-6E8A-4147-A177-3AD203B41FA5}">
                      <a16:colId xmlns:a16="http://schemas.microsoft.com/office/drawing/2014/main" val="463212009"/>
                    </a:ext>
                  </a:extLst>
                </a:gridCol>
              </a:tblGrid>
              <a:tr h="422082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Projeler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Tamamlanan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Devam Eden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Toplam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715169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TÜBİTAK destekli proje sayısı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7882746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AB destekli proje sayısı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009393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TAGEM</a:t>
                      </a:r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 SAN-TEZ ve diğer dış destekli proje sayısı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--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9044849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BAP destekli proje sayısı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731548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ctr" rtl="0" fontAlgn="b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Diğer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018426"/>
                  </a:ext>
                </a:extLst>
              </a:tr>
              <a:tr h="357146">
                <a:tc>
                  <a:txBody>
                    <a:bodyPr/>
                    <a:lstStyle/>
                    <a:p>
                      <a:pPr algn="l" fontAlgn="b"/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Genel Toplam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tr-T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707215"/>
                  </a:ext>
                </a:extLst>
              </a:tr>
            </a:tbl>
          </a:graphicData>
        </a:graphic>
      </p:graphicFrame>
      <p:pic>
        <p:nvPicPr>
          <p:cNvPr id="9" name="Resim 8">
            <a:extLst>
              <a:ext uri="{FF2B5EF4-FFF2-40B4-BE49-F238E27FC236}">
                <a16:creationId xmlns:a16="http://schemas.microsoft.com/office/drawing/2014/main" id="{17DAEE04-7F84-7C17-C336-D198C1D20A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845" y="152077"/>
            <a:ext cx="1207910" cy="15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6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58860-21E0-59E4-982F-D2043353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98330" cy="933097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itchFamily="18" charset="0"/>
              </a:rPr>
              <a:t>PERFORMANS GÖSTERGELERİ</a:t>
            </a:r>
            <a:endParaRPr lang="tr-TR" sz="3000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17DAEE04-7F84-7C17-C336-D198C1D20A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845" y="152077"/>
            <a:ext cx="1207910" cy="1538611"/>
          </a:xfrm>
          <a:prstGeom prst="rect">
            <a:avLst/>
          </a:prstGeom>
        </p:spPr>
      </p:pic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FD030785-ECFB-44BA-65AD-F71494BDD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713869"/>
              </p:ext>
            </p:extLst>
          </p:nvPr>
        </p:nvGraphicFramePr>
        <p:xfrm>
          <a:off x="838200" y="1541282"/>
          <a:ext cx="8875073" cy="1639672"/>
        </p:xfrm>
        <a:graphic>
          <a:graphicData uri="http://schemas.openxmlformats.org/drawingml/2006/table">
            <a:tbl>
              <a:tblPr firstRow="1" firstCol="1" lastRow="1" bandRow="1" bandCol="1"/>
              <a:tblGrid>
                <a:gridCol w="6376796">
                  <a:extLst>
                    <a:ext uri="{9D8B030D-6E8A-4147-A177-3AD203B41FA5}">
                      <a16:colId xmlns:a16="http://schemas.microsoft.com/office/drawing/2014/main" val="2496922262"/>
                    </a:ext>
                  </a:extLst>
                </a:gridCol>
                <a:gridCol w="2498277">
                  <a:extLst>
                    <a:ext uri="{9D8B030D-6E8A-4147-A177-3AD203B41FA5}">
                      <a16:colId xmlns:a16="http://schemas.microsoft.com/office/drawing/2014/main" val="1736843437"/>
                    </a:ext>
                  </a:extLst>
                </a:gridCol>
              </a:tblGrid>
              <a:tr h="378754">
                <a:tc gridSpan="2">
                  <a:txBody>
                    <a:bodyPr/>
                    <a:lstStyle/>
                    <a:p>
                      <a:pPr algn="ctr"/>
                      <a:r>
                        <a:rPr lang="tr-TR" sz="1500" b="1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Performans Göstergeleri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547489"/>
                  </a:ext>
                </a:extLst>
              </a:tr>
              <a:tr h="386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</a:tabLst>
                        <a:defRPr/>
                      </a:pPr>
                      <a:r>
                        <a:rPr lang="tr-TR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Araştırma merkezi gelir miktarı (varsa)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596344"/>
                  </a:ext>
                </a:extLst>
              </a:tr>
              <a:tr h="3866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Araştırma merkezinin sanayi ile yaptığı proje sayısı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5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4948511"/>
                  </a:ext>
                </a:extLst>
              </a:tr>
              <a:tr h="386619">
                <a:tc>
                  <a:txBody>
                    <a:bodyPr/>
                    <a:lstStyle/>
                    <a:p>
                      <a:r>
                        <a:rPr lang="tr-TR" sz="160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Dezavantajlı gruplara yönelik sosyal entegrasyon ve kapsayıcılığa ilişkin yapılan faaliyet sayısı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342900" algn="l"/>
                        </a:tabLst>
                      </a:pPr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5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6287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519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58860-21E0-59E4-982F-D2043353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055" y="258600"/>
            <a:ext cx="9398330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 smtClean="0"/>
              <a:t>MERKEZİN 2022 YILINDA GERÇEKLEŞTİRDİĞİ FAALİYETLER</a:t>
            </a:r>
            <a:endParaRPr lang="tr-TR" sz="3000" b="1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17DAEE04-7F84-7C17-C336-D198C1D20A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845" y="152077"/>
            <a:ext cx="1207910" cy="1538611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C1EE14EC-DF07-32FD-40F1-5264CC73034B}"/>
              </a:ext>
            </a:extLst>
          </p:cNvPr>
          <p:cNvSpPr txBox="1"/>
          <p:nvPr/>
        </p:nvSpPr>
        <p:spPr>
          <a:xfrm>
            <a:off x="644933" y="1027906"/>
            <a:ext cx="866532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27 </a:t>
            </a:r>
            <a:r>
              <a:rPr lang="tr-TR" dirty="0"/>
              <a:t>Nisan 2022 </a:t>
            </a:r>
            <a:r>
              <a:rPr lang="tr-TR" dirty="0" smtClean="0"/>
              <a:t>de Bursa </a:t>
            </a:r>
            <a:r>
              <a:rPr lang="tr-TR" dirty="0"/>
              <a:t>Uludağ Üniversitesi Güzel Sanatlar Fakültesi Grafik Tasarım Bölümü Öğretim Üyelerinden </a:t>
            </a:r>
            <a:r>
              <a:rPr lang="tr-TR" dirty="0" err="1"/>
              <a:t>Prof</a:t>
            </a:r>
            <a:r>
              <a:rPr lang="tr-TR" dirty="0"/>
              <a:t> Sezin TÜRK KAYA ve Resim Bölümünden Doç. Meryem UZUNOĞLU ile Eğitim Fakültesi Güzel Sanatlar Eğitimi Bölümü Öğretim Üyelerinden Doç. Dr. Berna COŞKUN </a:t>
            </a:r>
            <a:r>
              <a:rPr lang="tr-TR" dirty="0" err="1"/>
              <a:t>ONAN’ın</a:t>
            </a:r>
            <a:r>
              <a:rPr lang="tr-TR" dirty="0"/>
              <a:t> konuşmacı olarak katıldığı “Sanat ve Teknoloji” üzerine çevrimiçi bir seminer </a:t>
            </a:r>
            <a:r>
              <a:rPr lang="tr-TR" dirty="0" smtClean="0"/>
              <a:t>gerçekleştirildi</a:t>
            </a:r>
            <a:r>
              <a:rPr lang="tr-TR" dirty="0"/>
              <a:t>.</a:t>
            </a:r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/>
              <a:t>17 Mayıs 2022 </a:t>
            </a:r>
            <a:r>
              <a:rPr lang="tr-TR" dirty="0" smtClean="0"/>
              <a:t>de </a:t>
            </a:r>
            <a:r>
              <a:rPr lang="tr-TR" dirty="0"/>
              <a:t>İD Ar-Ge Eğitim ve Danışmanlık Şirketi kurucusu Dr. İsmail DURGUN’ un konuşmacı olarak katıldığı “Otomotiv Alanında </a:t>
            </a:r>
            <a:r>
              <a:rPr lang="tr-TR" dirty="0" err="1"/>
              <a:t>İnovatif</a:t>
            </a:r>
            <a:r>
              <a:rPr lang="tr-TR" dirty="0"/>
              <a:t> Gelişmeler” başlıklı çevrimiçi bir seminer </a:t>
            </a:r>
            <a:r>
              <a:rPr lang="tr-TR" dirty="0" smtClean="0"/>
              <a:t>gerçekleştirildi</a:t>
            </a:r>
            <a:r>
              <a:rPr lang="tr-TR" dirty="0"/>
              <a:t>.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255" y="1812022"/>
            <a:ext cx="2857500" cy="178117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255" y="3977850"/>
            <a:ext cx="285750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30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661" y="132113"/>
            <a:ext cx="9394750" cy="132904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0886" y="132113"/>
            <a:ext cx="1213209" cy="1536325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514929" y="1668438"/>
            <a:ext cx="687185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3-4 Temmuz 2023 tarihlerinde Yalova Uygulama Oteli’nde Lisansüstü Enstitüsü ile beraber </a:t>
            </a:r>
            <a:r>
              <a:rPr lang="tr-TR" sz="2400" dirty="0" smtClean="0"/>
              <a:t>«Sosyal </a:t>
            </a:r>
            <a:r>
              <a:rPr lang="tr-TR" sz="2400" dirty="0"/>
              <a:t>Bilimlerde Uygulamalı Proje Yazma Etkinliği</a:t>
            </a:r>
            <a:r>
              <a:rPr lang="tr-TR" sz="2400" dirty="0" smtClean="0"/>
              <a:t>» gerçekleştirildi</a:t>
            </a:r>
          </a:p>
          <a:p>
            <a:endParaRPr lang="tr-TR" sz="2400" dirty="0"/>
          </a:p>
          <a:p>
            <a:endParaRPr lang="tr-TR" sz="2400" dirty="0" smtClean="0"/>
          </a:p>
          <a:p>
            <a:endParaRPr lang="tr-TR" sz="2400" dirty="0"/>
          </a:p>
          <a:p>
            <a:r>
              <a:rPr lang="tr-TR" sz="2400" dirty="0" err="1" smtClean="0"/>
              <a:t>KordSA</a:t>
            </a:r>
            <a:r>
              <a:rPr lang="tr-TR" sz="2400" dirty="0" smtClean="0"/>
              <a:t> (Lastik güçlendirme,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ve inşaat teknolojileri) ile üniversitemiz akademisyenleri arasında ortak proje geliştirme konusunda görüşmeler gerçekleştirildi. Görüşmeler halen devam etmektedir.</a:t>
            </a:r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654" y="1513589"/>
            <a:ext cx="3629891" cy="272241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3386" y="4833620"/>
            <a:ext cx="285750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52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7220D03-21FF-4588-B1FA-5ABA85B9C815}">
  <we:reference id="4b785c87-866c-4bad-85d8-5d1ae467ac9a" version="3.5.0.0" store="EXCatalog" storeType="EXCatalog"/>
  <we:alternateReferences>
    <we:reference id="WA104381909" version="3.5.0.0" store="tr-TR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336</Words>
  <Application>Microsoft Office PowerPoint</Application>
  <PresentationFormat>Geniş ekran</PresentationFormat>
  <Paragraphs>83</Paragraphs>
  <Slides>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Times New Roman</vt:lpstr>
      <vt:lpstr>Office Teması</vt:lpstr>
      <vt:lpstr>(BİLİM VE TEKNOLOJİ UYGULAMA VE ARAŞTIRMA MERKEZİ)</vt:lpstr>
      <vt:lpstr>PERSONEL BİLGİLERİ</vt:lpstr>
      <vt:lpstr>FAALİYET BİLGİLERİ</vt:lpstr>
      <vt:lpstr>PROJE BİLGİLERİ</vt:lpstr>
      <vt:lpstr>PERFORMANS GÖSTERGELERİ</vt:lpstr>
      <vt:lpstr>MERKEZİN 2022 YILINDA GERÇEKLEŞTİRDİĞİ FAALİYETLER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(AKADEMİK BİRİM ADI)</dc:title>
  <dc:creator>TANER TURAN</dc:creator>
  <cp:lastModifiedBy>Asus</cp:lastModifiedBy>
  <cp:revision>35</cp:revision>
  <cp:lastPrinted>2023-01-17T07:23:01Z</cp:lastPrinted>
  <dcterms:created xsi:type="dcterms:W3CDTF">2023-01-04T06:47:36Z</dcterms:created>
  <dcterms:modified xsi:type="dcterms:W3CDTF">2023-03-09T22:39:04Z</dcterms:modified>
</cp:coreProperties>
</file>