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1991" r:id="rId2"/>
    <p:sldId id="1988" r:id="rId3"/>
    <p:sldId id="341" r:id="rId4"/>
    <p:sldId id="1994" r:id="rId5"/>
    <p:sldId id="1993" r:id="rId6"/>
    <p:sldId id="1992" r:id="rId7"/>
    <p:sldId id="1970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B6A7"/>
    <a:srgbClr val="A50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 varScale="1">
        <p:scale>
          <a:sx n="83" d="100"/>
          <a:sy n="83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4EEE8-4E18-44A1-B1A5-E6DE85202E73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42483-52AD-4AB1-BA31-EE5998F0EA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826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910993-E2FD-1A86-1ABE-AD81D4EB9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E98B0D6-4371-F9A5-5F65-6F56EDDB6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FB69EF-BDFB-8D92-36AB-24A0A3E6F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902315-C3B8-FF8A-D1B3-2ED2943D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772C0E-2A9F-6793-3A3B-8452A2B8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24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D90FCF-E4C3-AB90-70E9-B6ACE67D4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2F6358-13F7-DED1-549E-DFEE7FD1F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C606437-A11E-60B9-8F10-7732B2DB9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9C1F1D-E7D7-0723-2B3F-2C0564063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10774F-B6FA-328A-B10B-DE5B31F9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813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4952A5-0C6A-E6CC-A5B3-F61B05910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B1BD1E-0E5D-AAEA-3609-293E84AAA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D466466-3986-718C-6D00-68D92761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39D530-D622-3AE9-5FD0-58C2F687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B9D8397-B85C-7065-DA48-32641443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382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B3917E-B851-E6DE-624B-4A421F38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91A8EF-E80F-417A-318A-0AA820ECE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A6E3323-8255-FDE5-2189-CD756A6CD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3091AC1-084C-7B24-1476-BCE69C1B1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F6E99C6-17F1-05B4-0ED0-EE68B557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B2F2B0E-310D-5FA4-9AB5-22BE9D25F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638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649069-F8AD-19BD-E1FB-3DA3DC9C5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BBD59B-FACE-854C-7AC0-9962DD3B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DF7EDC5-1416-810E-B226-CEE4AC1D4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C4A8C26-3003-604B-82C4-4C54440F4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3645A5D-DE0C-1278-6518-C4F2A2E53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E4D3F19-38A2-4CB7-944C-0B3E4580E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CEE58BD-50CE-03BC-A32C-94AFBC34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A67EA53-0002-589A-8718-80C917DC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154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C99755-8C19-FFD4-13DF-47B08F74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2D2EF21-E6C7-22E8-1D83-58EAA1BD4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81E7C25-716C-E1B4-1D51-16C91E78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7A8472B-5C39-DA9C-81BA-847197C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497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0347E04-226B-0554-9CE4-55FE273B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FF17D0F-6674-CDFD-F55E-B688FF92D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CFC9CF9-3B26-C9DA-608E-36134BD5D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440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D7D860-A387-4635-B338-3254CBFAA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F372B2-EA0A-C01B-0040-F31A272BE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48CA921-F4DD-AF24-77CE-4B837EA55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0FCC7F7-7073-9471-263D-30AD12CC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A42BF32-FAE2-7C76-4F1A-50FAEA0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7B7462A-EC8F-CC45-484C-7D29DF31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9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88CA79-4F09-6B1B-20D6-76E60DAB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B06B52F-A1CA-CF15-7392-5308CC520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353BCB-2C0C-CDDC-06D1-158EF015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75E6235-E5F7-4276-22C1-A5E39FB4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AA8DADF-2842-17B0-2DBE-A352AF87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20DDD41-431D-B544-6468-8E195C860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199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957EA2-A96D-C327-15B6-FF7E5291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57D7767-158A-CDAD-F139-2DF2D68C0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703EED4-EF0B-5FF4-0308-C544FE84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0C8CA2-32BB-C695-F4E1-F6C8B400A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6443E4-DF59-1E1F-B408-EE2270EE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67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60F9FB9-4F81-8148-7C1C-61022712E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60EBBE3-3BD1-5AF4-D5B2-1B76D1914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8E241A1-D949-EFB1-838F-371E431BB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068B859-311D-07E1-58EF-2EF92ADE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46C36E2-4745-A5AC-820B-D64883BD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57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B4DB91F-3203-B7D8-14BD-01829D39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F61E9E-F436-BBC2-E54E-24B20D193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068DEF-C4FE-9859-F108-DEA0125C0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A8C22-BEE4-4CAA-B4E0-84F9029002F9}" type="datetimeFigureOut">
              <a:rPr lang="tr-TR" smtClean="0"/>
              <a:t>20.06.2023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0632ADB-6C9E-7D20-7196-E2B5B34F7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C4392D-8516-B8F6-8B04-9C671F3379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A4390-BC42-489C-8CFF-788F6431A0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754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79DFE4-9033-5648-F36F-604FE954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804" y="826654"/>
            <a:ext cx="10515600" cy="4022437"/>
          </a:xfrm>
          <a:solidFill>
            <a:srgbClr val="61B6A7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tr-T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STRATEJİK PLAN </a:t>
            </a:r>
            <a:br>
              <a:rPr lang="tr-T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(PUKO)</a:t>
            </a:r>
            <a:br>
              <a:rPr lang="tr-T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ÖRNEKLERİ</a:t>
            </a:r>
          </a:p>
        </p:txBody>
      </p:sp>
      <p:sp>
        <p:nvSpPr>
          <p:cNvPr id="5" name="Slayt Numarası Yer Tutucusu 1">
            <a:extLst>
              <a:ext uri="{FF2B5EF4-FFF2-40B4-BE49-F238E27FC236}">
                <a16:creationId xmlns:a16="http://schemas.microsoft.com/office/drawing/2014/main" id="{E212D6FD-1191-0911-BD28-276C236CA776}"/>
              </a:ext>
            </a:extLst>
          </p:cNvPr>
          <p:cNvSpPr txBox="1">
            <a:spLocks/>
          </p:cNvSpPr>
          <p:nvPr/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EFFA7-01A0-4922-A38A-728EA6C761BB}" type="slidenum">
              <a:rPr lang="tr-T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Yalova Üniversitesi Logo | Retail logos, Yalova, Logo design">
            <a:extLst>
              <a:ext uri="{FF2B5EF4-FFF2-40B4-BE49-F238E27FC236}">
                <a16:creationId xmlns:a16="http://schemas.microsoft.com/office/drawing/2014/main" id="{FFD7ED69-5817-5AE2-0798-DCDD3115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829" y="5136823"/>
            <a:ext cx="15811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6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79DFE4-9033-5648-F36F-604FE954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055" y="129329"/>
            <a:ext cx="10515600" cy="608118"/>
          </a:xfrm>
          <a:solidFill>
            <a:srgbClr val="61B6A7"/>
          </a:solidFill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STRATEJİK PLAN </a:t>
            </a:r>
          </a:p>
        </p:txBody>
      </p:sp>
      <p:sp>
        <p:nvSpPr>
          <p:cNvPr id="5" name="Slayt Numarası Yer Tutucusu 1">
            <a:extLst>
              <a:ext uri="{FF2B5EF4-FFF2-40B4-BE49-F238E27FC236}">
                <a16:creationId xmlns:a16="http://schemas.microsoft.com/office/drawing/2014/main" id="{E212D6FD-1191-0911-BD28-276C236CA776}"/>
              </a:ext>
            </a:extLst>
          </p:cNvPr>
          <p:cNvSpPr txBox="1">
            <a:spLocks/>
          </p:cNvSpPr>
          <p:nvPr/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EFFA7-01A0-4922-A38A-728EA6C761BB}" type="slidenum">
              <a:rPr lang="tr-T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Yalova Üniversitesi Logo | Retail logos, Yalova, Logo design">
            <a:extLst>
              <a:ext uri="{FF2B5EF4-FFF2-40B4-BE49-F238E27FC236}">
                <a16:creationId xmlns:a16="http://schemas.microsoft.com/office/drawing/2014/main" id="{FFD7ED69-5817-5AE2-0798-DCDD3115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3521" cy="95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6F40A7AE-F9E2-0666-2F1B-066AF8F32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00572"/>
              </p:ext>
            </p:extLst>
          </p:nvPr>
        </p:nvGraphicFramePr>
        <p:xfrm>
          <a:off x="93780" y="990465"/>
          <a:ext cx="11979720" cy="1272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5242">
                  <a:extLst>
                    <a:ext uri="{9D8B030D-6E8A-4147-A177-3AD203B41FA5}">
                      <a16:colId xmlns:a16="http://schemas.microsoft.com/office/drawing/2014/main" val="3979533205"/>
                    </a:ext>
                  </a:extLst>
                </a:gridCol>
                <a:gridCol w="3057236">
                  <a:extLst>
                    <a:ext uri="{9D8B030D-6E8A-4147-A177-3AD203B41FA5}">
                      <a16:colId xmlns:a16="http://schemas.microsoft.com/office/drawing/2014/main" val="1140146573"/>
                    </a:ext>
                  </a:extLst>
                </a:gridCol>
                <a:gridCol w="6747242">
                  <a:extLst>
                    <a:ext uri="{9D8B030D-6E8A-4147-A177-3AD203B41FA5}">
                      <a16:colId xmlns:a16="http://schemas.microsoft.com/office/drawing/2014/main" val="2311271034"/>
                    </a:ext>
                  </a:extLst>
                </a:gridCol>
              </a:tblGrid>
              <a:tr h="2120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KALİTE YÖNETİMİ BİLEŞENİ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Amaç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Hedef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98674748"/>
                  </a:ext>
                </a:extLst>
              </a:tr>
              <a:tr h="21205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b="1" i="1" u="none" strike="noStrike" dirty="0">
                          <a:effectLst/>
                        </a:rPr>
                        <a:t>Liderlik, Yönetişim ve Kalite</a:t>
                      </a:r>
                      <a:endParaRPr lang="tr-TR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Çevik yönetim anlayışıyla kurumsal gelişimi ve aidiyeti güçlendirerek, ulusal ve uluslararası boyutta tanınır hale gelmek.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Görev bilincini önceleyen kurumsal kültür oluşturarak aidiyeti geliştirmek.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54362"/>
                  </a:ext>
                </a:extLst>
              </a:tr>
              <a:tr h="21205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Kurumsal imajı güçlendirmek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838897"/>
                  </a:ext>
                </a:extLst>
              </a:tr>
              <a:tr h="21205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Yenilenebilir enerjiyi önceleyerek çevreye duyarlı faaliyetlerin geliştirilmesi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199769"/>
                  </a:ext>
                </a:extLst>
              </a:tr>
              <a:tr h="21205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Şeffaf, sürdürülebilir yönetim süreçlerinde teknolojiyi etkin kullanarak kurumsal kapasitenin geliştirilmesi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24781"/>
                  </a:ext>
                </a:extLst>
              </a:tr>
              <a:tr h="21205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Üniversitemizin yönetim sistemlerini  etkili ve verimli  kullanarak performansını artırmak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982311"/>
                  </a:ext>
                </a:extLst>
              </a:tr>
            </a:tbl>
          </a:graphicData>
        </a:graphic>
      </p:graphicFrame>
      <p:graphicFrame>
        <p:nvGraphicFramePr>
          <p:cNvPr id="16" name="Tablo 15">
            <a:extLst>
              <a:ext uri="{FF2B5EF4-FFF2-40B4-BE49-F238E27FC236}">
                <a16:creationId xmlns:a16="http://schemas.microsoft.com/office/drawing/2014/main" id="{B5112754-58CF-501A-2055-26EAA222B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09531"/>
              </p:ext>
            </p:extLst>
          </p:nvPr>
        </p:nvGraphicFramePr>
        <p:xfrm>
          <a:off x="106140" y="2454176"/>
          <a:ext cx="11979720" cy="12333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6005">
                  <a:extLst>
                    <a:ext uri="{9D8B030D-6E8A-4147-A177-3AD203B41FA5}">
                      <a16:colId xmlns:a16="http://schemas.microsoft.com/office/drawing/2014/main" val="2941030930"/>
                    </a:ext>
                  </a:extLst>
                </a:gridCol>
                <a:gridCol w="3066473">
                  <a:extLst>
                    <a:ext uri="{9D8B030D-6E8A-4147-A177-3AD203B41FA5}">
                      <a16:colId xmlns:a16="http://schemas.microsoft.com/office/drawing/2014/main" val="1451495587"/>
                    </a:ext>
                  </a:extLst>
                </a:gridCol>
                <a:gridCol w="6747242">
                  <a:extLst>
                    <a:ext uri="{9D8B030D-6E8A-4147-A177-3AD203B41FA5}">
                      <a16:colId xmlns:a16="http://schemas.microsoft.com/office/drawing/2014/main" val="514306492"/>
                    </a:ext>
                  </a:extLst>
                </a:gridCol>
              </a:tblGrid>
              <a:tr h="20555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KALİTE YÖNETİMİ BİLEŞENİ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Amaç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Hedef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802532"/>
                  </a:ext>
                </a:extLst>
              </a:tr>
              <a:tr h="2055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b="1" i="1" u="none" strike="noStrike" dirty="0">
                          <a:effectLst/>
                        </a:rPr>
                        <a:t>Eğitim ve Öğretim</a:t>
                      </a:r>
                      <a:endParaRPr lang="tr-TR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Eğitim ve Öğretimde Kaliteyi, Fiziki ve Teknik Altyapı İle Destekleyerek, Ulusal ve Uluslararası Alanda Yeterliliğe</a:t>
                      </a:r>
                      <a:br>
                        <a:rPr lang="tr-TR" sz="1200" u="none" strike="noStrike" dirty="0">
                          <a:effectLst/>
                        </a:rPr>
                      </a:br>
                      <a:r>
                        <a:rPr lang="tr-TR" sz="1200" u="none" strike="noStrike" dirty="0">
                          <a:effectLst/>
                        </a:rPr>
                        <a:t>Ulaşmak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Öğretim planlarını ulusal ve  uluslararası yeterliliğe ulaştırmak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58832"/>
                  </a:ext>
                </a:extLst>
              </a:tr>
              <a:tr h="20555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Mezunlarımızın istihdam oranını artırmak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746481"/>
                  </a:ext>
                </a:extLst>
              </a:tr>
              <a:tr h="20555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Üniversitemizin öğretim elemanlarının eğitim öğretim yetkinliklerini arttırmak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11739"/>
                  </a:ext>
                </a:extLst>
              </a:tr>
              <a:tr h="20555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Eğitim ve öğretim fiziki ve teknik altyapısını geliştirmek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178998"/>
                  </a:ext>
                </a:extLst>
              </a:tr>
              <a:tr h="20555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Çağın gereksinimlerine uygun bilgi ve beceriye sahip öğrenciler yetiştirmek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256052"/>
                  </a:ext>
                </a:extLst>
              </a:tr>
            </a:tbl>
          </a:graphicData>
        </a:graphic>
      </p:graphicFrame>
      <p:graphicFrame>
        <p:nvGraphicFramePr>
          <p:cNvPr id="17" name="Tablo 16">
            <a:extLst>
              <a:ext uri="{FF2B5EF4-FFF2-40B4-BE49-F238E27FC236}">
                <a16:creationId xmlns:a16="http://schemas.microsoft.com/office/drawing/2014/main" id="{9D40BA18-5230-F99B-7F1A-C027A8268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12991"/>
              </p:ext>
            </p:extLst>
          </p:nvPr>
        </p:nvGraphicFramePr>
        <p:xfrm>
          <a:off x="93780" y="3942579"/>
          <a:ext cx="11979720" cy="124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8598">
                  <a:extLst>
                    <a:ext uri="{9D8B030D-6E8A-4147-A177-3AD203B41FA5}">
                      <a16:colId xmlns:a16="http://schemas.microsoft.com/office/drawing/2014/main" val="2132892958"/>
                    </a:ext>
                  </a:extLst>
                </a:gridCol>
                <a:gridCol w="3062353">
                  <a:extLst>
                    <a:ext uri="{9D8B030D-6E8A-4147-A177-3AD203B41FA5}">
                      <a16:colId xmlns:a16="http://schemas.microsoft.com/office/drawing/2014/main" val="3135291704"/>
                    </a:ext>
                  </a:extLst>
                </a:gridCol>
                <a:gridCol w="6728769">
                  <a:extLst>
                    <a:ext uri="{9D8B030D-6E8A-4147-A177-3AD203B41FA5}">
                      <a16:colId xmlns:a16="http://schemas.microsoft.com/office/drawing/2014/main" val="22673733"/>
                    </a:ext>
                  </a:extLst>
                </a:gridCol>
              </a:tblGrid>
              <a:tr h="20700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KALİTE YÖNETİMİ BİLEŞENİ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Amaç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Stratejik Hedef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90081288"/>
                  </a:ext>
                </a:extLst>
              </a:tr>
              <a:tr h="2070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b="1" i="1" u="none" strike="noStrike" dirty="0">
                          <a:effectLst/>
                        </a:rPr>
                        <a:t>Araştırma ve Geliştirme</a:t>
                      </a:r>
                      <a:endParaRPr lang="tr-TR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 Nitelikli araştırma faaliyetleriyle ulusal ve uluslararası alanda bilime katkı sağlamak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n-NO" sz="1200" u="none" strike="noStrike">
                          <a:effectLst/>
                        </a:rPr>
                        <a:t>Bilimsel performansı sayı ve nitelik olarak ulusal ve uluslararası boyutta  artırmak.</a:t>
                      </a:r>
                      <a:endParaRPr lang="n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599477"/>
                  </a:ext>
                </a:extLst>
              </a:tr>
              <a:tr h="207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Sürdürülebilir kalkınma hedeflerine uygun AR-GE faaliyetlerinin gerçekleştirilmesi (proje, yayın vb.)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71287"/>
                  </a:ext>
                </a:extLst>
              </a:tr>
              <a:tr h="207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Bilimsel araştırma imkanlarının artırılması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211784"/>
                  </a:ext>
                </a:extLst>
              </a:tr>
              <a:tr h="207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Ulusal ve uluslararası araştırma işbirliği olanakların artırılması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954722"/>
                  </a:ext>
                </a:extLst>
              </a:tr>
              <a:tr h="207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Nitelikli araştırmacı sayısı ve etkinliğinin artırılması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76106"/>
                  </a:ext>
                </a:extLst>
              </a:tr>
            </a:tbl>
          </a:graphicData>
        </a:graphic>
      </p:graphicFrame>
      <p:graphicFrame>
        <p:nvGraphicFramePr>
          <p:cNvPr id="18" name="Tablo 17">
            <a:extLst>
              <a:ext uri="{FF2B5EF4-FFF2-40B4-BE49-F238E27FC236}">
                <a16:creationId xmlns:a16="http://schemas.microsoft.com/office/drawing/2014/main" id="{4B618F73-819D-DCA2-2B07-EF33AD446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896517"/>
              </p:ext>
            </p:extLst>
          </p:nvPr>
        </p:nvGraphicFramePr>
        <p:xfrm>
          <a:off x="102020" y="5430982"/>
          <a:ext cx="11971480" cy="12976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9362">
                  <a:extLst>
                    <a:ext uri="{9D8B030D-6E8A-4147-A177-3AD203B41FA5}">
                      <a16:colId xmlns:a16="http://schemas.microsoft.com/office/drawing/2014/main" val="2744507210"/>
                    </a:ext>
                  </a:extLst>
                </a:gridCol>
                <a:gridCol w="3103418">
                  <a:extLst>
                    <a:ext uri="{9D8B030D-6E8A-4147-A177-3AD203B41FA5}">
                      <a16:colId xmlns:a16="http://schemas.microsoft.com/office/drawing/2014/main" val="3452282809"/>
                    </a:ext>
                  </a:extLst>
                </a:gridCol>
                <a:gridCol w="6688700">
                  <a:extLst>
                    <a:ext uri="{9D8B030D-6E8A-4147-A177-3AD203B41FA5}">
                      <a16:colId xmlns:a16="http://schemas.microsoft.com/office/drawing/2014/main" val="3701671508"/>
                    </a:ext>
                  </a:extLst>
                </a:gridCol>
              </a:tblGrid>
              <a:tr h="21628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KALİTE YÖNETİMİ BİLEŞENİ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Amaç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Hedef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09489402"/>
                  </a:ext>
                </a:extLst>
              </a:tr>
              <a:tr h="21628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b="1" i="1" u="none" strike="noStrike" dirty="0">
                          <a:effectLst/>
                        </a:rPr>
                        <a:t>Toplumsal Katkı</a:t>
                      </a:r>
                      <a:endParaRPr lang="tr-TR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  Yerel, bölgesel ve ulusal paydaşlarla  sürdürülebilir işbirlikleri ve faaliyetler gerçekleştirerek toplumsal katkıyı artırmak.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Toplumsal katkı sağlamaya yönelik yerel, ulusal ve uluslararası düzeyde projeler üretilmesi.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786136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Topluma katkı amaçlı düzenlenen sosyal, kültürel, sanatsal ve sportif faaliyetlerin düzenlenmesi.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244870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Topluma katkı amaçlı eğitim, hizmet ve danışmanlık faaliyetlerinin artırılması ve geliştirilmesi.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223536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Dezavantajlı bireylere yönelik faaliyetlerin artırılması ve geliştirilmesi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047865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Topluma katkı amaçlı düzenlenen gönüllülük faaliyetlerinin artırılması ve geliştirilmesi.  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7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19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>
            <a:extLst>
              <a:ext uri="{FF2B5EF4-FFF2-40B4-BE49-F238E27FC236}">
                <a16:creationId xmlns:a16="http://schemas.microsoft.com/office/drawing/2014/main" id="{1B4AAF3E-5B6A-4CE0-A35A-259D634D3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18" r="32804" b="-1"/>
          <a:stretch/>
        </p:blipFill>
        <p:spPr>
          <a:xfrm>
            <a:off x="8808802" y="1475373"/>
            <a:ext cx="2922466" cy="5149273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D0F7D0F1-85CF-4795-8812-685C0394ACE8}"/>
              </a:ext>
            </a:extLst>
          </p:cNvPr>
          <p:cNvSpPr/>
          <p:nvPr/>
        </p:nvSpPr>
        <p:spPr>
          <a:xfrm>
            <a:off x="-26454" y="1471847"/>
            <a:ext cx="3030571" cy="4246031"/>
          </a:xfrm>
          <a:prstGeom prst="rect">
            <a:avLst/>
          </a:prstGeom>
          <a:ln>
            <a:noFill/>
          </a:ln>
        </p:spPr>
      </p:sp>
      <p:grpSp>
        <p:nvGrpSpPr>
          <p:cNvPr id="19" name="Grup 18">
            <a:extLst>
              <a:ext uri="{FF2B5EF4-FFF2-40B4-BE49-F238E27FC236}">
                <a16:creationId xmlns:a16="http://schemas.microsoft.com/office/drawing/2014/main" id="{0E2E35C1-1B53-41C0-B63C-7B0524A76304}"/>
              </a:ext>
            </a:extLst>
          </p:cNvPr>
          <p:cNvGrpSpPr/>
          <p:nvPr/>
        </p:nvGrpSpPr>
        <p:grpSpPr>
          <a:xfrm>
            <a:off x="111708" y="1343877"/>
            <a:ext cx="8654030" cy="5402769"/>
            <a:chOff x="-62756" y="-143602"/>
            <a:chExt cx="8764721" cy="6893782"/>
          </a:xfrm>
        </p:grpSpPr>
        <p:pic>
          <p:nvPicPr>
            <p:cNvPr id="58" name="Resim 57">
              <a:extLst>
                <a:ext uri="{FF2B5EF4-FFF2-40B4-BE49-F238E27FC236}">
                  <a16:creationId xmlns:a16="http://schemas.microsoft.com/office/drawing/2014/main" id="{19479BC6-DFAF-484F-8851-EB8A5F436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2756" y="-143602"/>
              <a:ext cx="800518" cy="1233242"/>
            </a:xfrm>
            <a:prstGeom prst="rect">
              <a:avLst/>
            </a:prstGeom>
          </p:spPr>
        </p:pic>
        <p:pic>
          <p:nvPicPr>
            <p:cNvPr id="59" name="Resim 58">
              <a:extLst>
                <a:ext uri="{FF2B5EF4-FFF2-40B4-BE49-F238E27FC236}">
                  <a16:creationId xmlns:a16="http://schemas.microsoft.com/office/drawing/2014/main" id="{D7C0DBC5-6B3A-4E49-B2E4-B4AF4975B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1447" y="-120652"/>
              <a:ext cx="800518" cy="1210293"/>
            </a:xfrm>
            <a:prstGeom prst="rect">
              <a:avLst/>
            </a:prstGeom>
          </p:spPr>
        </p:pic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7408171-FCB7-98FD-2F99-268029CF3E49}"/>
                </a:ext>
              </a:extLst>
            </p:cNvPr>
            <p:cNvSpPr txBox="1"/>
            <p:nvPr/>
          </p:nvSpPr>
          <p:spPr>
            <a:xfrm>
              <a:off x="3122158" y="800437"/>
              <a:ext cx="22128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3600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YAMA</a:t>
              </a:r>
            </a:p>
          </p:txBody>
        </p:sp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0FE45CCD-54FB-35C7-C161-BB6FA0CC31FE}"/>
                </a:ext>
              </a:extLst>
            </p:cNvPr>
            <p:cNvSpPr txBox="1"/>
            <p:nvPr/>
          </p:nvSpPr>
          <p:spPr>
            <a:xfrm>
              <a:off x="522228" y="127000"/>
              <a:ext cx="7605772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667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</a:t>
              </a:r>
              <a:r>
                <a:rPr lang="tr-TR" sz="2133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ALOVA ÜNİVERSİTESİ </a:t>
              </a:r>
              <a:r>
                <a:rPr lang="tr-TR" sz="2667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r>
                <a:rPr lang="tr-TR" sz="2133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LTINOVA </a:t>
              </a:r>
              <a:r>
                <a:rPr lang="tr-TR" sz="2667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  <a:r>
                <a:rPr lang="tr-TR" sz="2133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ESLEKİ EĞİTİM </a:t>
              </a:r>
              <a:r>
                <a:rPr lang="tr-TR" sz="2667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r>
                <a:rPr lang="tr-TR" sz="2133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KADEMESİ</a:t>
              </a:r>
            </a:p>
          </p:txBody>
        </p:sp>
        <p:grpSp>
          <p:nvGrpSpPr>
            <p:cNvPr id="4" name="Grup 3">
              <a:extLst>
                <a:ext uri="{FF2B5EF4-FFF2-40B4-BE49-F238E27FC236}">
                  <a16:creationId xmlns:a16="http://schemas.microsoft.com/office/drawing/2014/main" id="{17658295-859F-0961-8582-83AD1174776F}"/>
                </a:ext>
              </a:extLst>
            </p:cNvPr>
            <p:cNvGrpSpPr/>
            <p:nvPr/>
          </p:nvGrpSpPr>
          <p:grpSpPr>
            <a:xfrm>
              <a:off x="3657602" y="1803385"/>
              <a:ext cx="1369104" cy="1581495"/>
              <a:chOff x="5714569" y="5039833"/>
              <a:chExt cx="2053656" cy="2372242"/>
            </a:xfrm>
          </p:grpSpPr>
          <p:pic>
            <p:nvPicPr>
              <p:cNvPr id="7" name="Resim 6">
                <a:extLst>
                  <a:ext uri="{FF2B5EF4-FFF2-40B4-BE49-F238E27FC236}">
                    <a16:creationId xmlns:a16="http://schemas.microsoft.com/office/drawing/2014/main" id="{E0A2F11B-A1E2-FC5B-A79A-8DE44FF74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4569" y="5039833"/>
                <a:ext cx="2053656" cy="2372242"/>
              </a:xfrm>
              <a:prstGeom prst="rect">
                <a:avLst/>
              </a:prstGeom>
            </p:spPr>
          </p:pic>
          <p:pic>
            <p:nvPicPr>
              <p:cNvPr id="11" name="Resim 10">
                <a:extLst>
                  <a:ext uri="{FF2B5EF4-FFF2-40B4-BE49-F238E27FC236}">
                    <a16:creationId xmlns:a16="http://schemas.microsoft.com/office/drawing/2014/main" id="{19479BC6-DFAF-484F-8851-EB8A5F436D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631" b="90984" l="9931" r="89607">
                            <a14:foregroundMark x1="76905" y1="72131" x2="69746" y2="75410"/>
                            <a14:foregroundMark x1="82448" y1="60861" x2="65358" y2="86680"/>
                            <a14:foregroundMark x1="60277" y1="88934" x2="23095" y2="68238"/>
                            <a14:foregroundMark x1="23095" y1="68238" x2="27021" y2="25205"/>
                            <a14:foregroundMark x1="27021" y1="25205" x2="68129" y2="18033"/>
                            <a14:foregroundMark x1="68129" y1="18033" x2="84758" y2="51230"/>
                            <a14:foregroundMark x1="84758" y1="51230" x2="84988" y2="51230"/>
                            <a14:foregroundMark x1="55196" y1="11270" x2="34180" y2="10041"/>
                            <a14:foregroundMark x1="27945" y1="23361" x2="27945" y2="23361"/>
                            <a14:foregroundMark x1="27483" y1="21516" x2="18014" y2="49795"/>
                            <a14:foregroundMark x1="17090" y1="45287" x2="17090" y2="45287"/>
                            <a14:foregroundMark x1="72979" y1="21516" x2="72979" y2="21516"/>
                            <a14:foregroundMark x1="53349" y1="90369" x2="53349" y2="90369"/>
                            <a14:foregroundMark x1="58430" y1="90369" x2="23095" y2="69262"/>
                            <a14:foregroundMark x1="23095" y1="69262" x2="17090" y2="43033"/>
                            <a14:foregroundMark x1="33949" y1="16598" x2="75289" y2="22951"/>
                            <a14:foregroundMark x1="75289" y1="22951" x2="76443" y2="23975"/>
                            <a14:foregroundMark x1="80831" y1="29508" x2="53349" y2="11270"/>
                            <a14:foregroundMark x1="55196" y1="88525" x2="24249" y2="70492"/>
                            <a14:foregroundMark x1="44111" y1="89344" x2="57968" y2="89959"/>
                            <a14:foregroundMark x1="49654" y1="90984" x2="49654" y2="90984"/>
                            <a14:backgroundMark x1="78753" y1="6762" x2="93995" y2="19672"/>
                            <a14:backgroundMark x1="88915" y1="77254" x2="61663" y2="97541"/>
                          </a14:backgroundRemoval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989853" y="5394652"/>
                <a:ext cx="1300588" cy="1508216"/>
              </a:xfrm>
              <a:prstGeom prst="rect">
                <a:avLst/>
              </a:prstGeom>
            </p:spPr>
          </p:pic>
        </p:grpSp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F8806B51-440B-9092-B510-C1BA03EFF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06023" y="5318133"/>
              <a:ext cx="3011315" cy="1296999"/>
            </a:xfrm>
            <a:prstGeom prst="rect">
              <a:avLst/>
            </a:prstGeom>
          </p:spPr>
        </p:pic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E4A0C595-040C-442C-96EA-A6CB0CDFA4CA}"/>
                </a:ext>
              </a:extLst>
            </p:cNvPr>
            <p:cNvSpPr txBox="1"/>
            <p:nvPr/>
          </p:nvSpPr>
          <p:spPr>
            <a:xfrm>
              <a:off x="185504" y="1471847"/>
              <a:ext cx="18607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1- SEKTÖR GÜNLERİ</a:t>
              </a:r>
            </a:p>
          </p:txBody>
        </p:sp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F71DA958-4F55-160E-A903-5835D4FAB5FA}"/>
                </a:ext>
              </a:extLst>
            </p:cNvPr>
            <p:cNvSpPr txBox="1"/>
            <p:nvPr/>
          </p:nvSpPr>
          <p:spPr>
            <a:xfrm>
              <a:off x="203200" y="3165345"/>
              <a:ext cx="32690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2- ODAKLANILMIŞ (HAP ) EĞİTİMLER</a:t>
              </a:r>
            </a:p>
          </p:txBody>
        </p:sp>
        <p:sp>
          <p:nvSpPr>
            <p:cNvPr id="13" name="Metin kutusu 12">
              <a:extLst>
                <a:ext uri="{FF2B5EF4-FFF2-40B4-BE49-F238E27FC236}">
                  <a16:creationId xmlns:a16="http://schemas.microsoft.com/office/drawing/2014/main" id="{3259563A-DEAC-C375-2DD8-176335539498}"/>
                </a:ext>
              </a:extLst>
            </p:cNvPr>
            <p:cNvSpPr txBox="1"/>
            <p:nvPr/>
          </p:nvSpPr>
          <p:spPr>
            <a:xfrm>
              <a:off x="185504" y="4852295"/>
              <a:ext cx="22166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3- AÇIKKAPI EĞİTİMLERİ</a:t>
              </a: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1A00DB94-DB8E-292E-11CB-F247702CBCCB}"/>
                </a:ext>
              </a:extLst>
            </p:cNvPr>
            <p:cNvSpPr txBox="1"/>
            <p:nvPr/>
          </p:nvSpPr>
          <p:spPr>
            <a:xfrm>
              <a:off x="5564934" y="1397119"/>
              <a:ext cx="22461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4- SİNEMA ETKİNLİKLERİ</a:t>
              </a: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3A3BC73B-ECC3-D483-D8F0-28ADAEE7F71D}"/>
                </a:ext>
              </a:extLst>
            </p:cNvPr>
            <p:cNvSpPr txBox="1"/>
            <p:nvPr/>
          </p:nvSpPr>
          <p:spPr>
            <a:xfrm>
              <a:off x="5673305" y="3230991"/>
              <a:ext cx="20168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5- SPOR ETKİNLİKLERİ</a:t>
              </a: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0FF38088-49D7-5D8E-7895-8C87437BAB3A}"/>
                </a:ext>
              </a:extLst>
            </p:cNvPr>
            <p:cNvSpPr txBox="1"/>
            <p:nvPr/>
          </p:nvSpPr>
          <p:spPr>
            <a:xfrm>
              <a:off x="4879236" y="4839583"/>
              <a:ext cx="31832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6- PROJE VE YARIŞMA ETKİNLİKLERİ</a:t>
              </a: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7F2D1A7E-7F8A-9FAF-C888-BBA55845B98A}"/>
                </a:ext>
              </a:extLst>
            </p:cNvPr>
            <p:cNvSpPr txBox="1"/>
            <p:nvPr/>
          </p:nvSpPr>
          <p:spPr>
            <a:xfrm>
              <a:off x="3992220" y="6042885"/>
              <a:ext cx="623889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867" b="1" dirty="0" err="1"/>
                <a:t>Vb</a:t>
              </a:r>
              <a:r>
                <a:rPr lang="tr-TR" sz="1867" b="1" dirty="0"/>
                <a:t>…</a:t>
              </a:r>
            </a:p>
          </p:txBody>
        </p:sp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7106CC8B-016C-2BA0-93B5-FB60AB815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0801" y="5222361"/>
              <a:ext cx="2576645" cy="1527819"/>
            </a:xfrm>
            <a:prstGeom prst="rect">
              <a:avLst/>
            </a:prstGeom>
          </p:spPr>
        </p:pic>
        <p:pic>
          <p:nvPicPr>
            <p:cNvPr id="20" name="Resim 19">
              <a:extLst>
                <a:ext uri="{FF2B5EF4-FFF2-40B4-BE49-F238E27FC236}">
                  <a16:creationId xmlns:a16="http://schemas.microsoft.com/office/drawing/2014/main" id="{7C00C90E-C78D-6CCE-C323-9BEEA8B33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1893" y="2013427"/>
              <a:ext cx="1903311" cy="697183"/>
            </a:xfrm>
            <a:prstGeom prst="rect">
              <a:avLst/>
            </a:prstGeom>
          </p:spPr>
        </p:pic>
        <p:pic>
          <p:nvPicPr>
            <p:cNvPr id="22" name="Resim 21">
              <a:extLst>
                <a:ext uri="{FF2B5EF4-FFF2-40B4-BE49-F238E27FC236}">
                  <a16:creationId xmlns:a16="http://schemas.microsoft.com/office/drawing/2014/main" id="{C0E0B626-0AA3-0DB9-3CBC-3EB6B239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49855" y="1828561"/>
              <a:ext cx="1319345" cy="1216847"/>
            </a:xfrm>
            <a:prstGeom prst="rect">
              <a:avLst/>
            </a:prstGeom>
          </p:spPr>
        </p:pic>
        <p:pic>
          <p:nvPicPr>
            <p:cNvPr id="24" name="Resim 23">
              <a:extLst>
                <a:ext uri="{FF2B5EF4-FFF2-40B4-BE49-F238E27FC236}">
                  <a16:creationId xmlns:a16="http://schemas.microsoft.com/office/drawing/2014/main" id="{88D426DC-7E49-A04D-9498-9FF7FEF16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11852" y="3572605"/>
              <a:ext cx="1155749" cy="1215107"/>
            </a:xfrm>
            <a:prstGeom prst="rect">
              <a:avLst/>
            </a:prstGeom>
          </p:spPr>
        </p:pic>
        <p:pic>
          <p:nvPicPr>
            <p:cNvPr id="26" name="Resim 25">
              <a:extLst>
                <a:ext uri="{FF2B5EF4-FFF2-40B4-BE49-F238E27FC236}">
                  <a16:creationId xmlns:a16="http://schemas.microsoft.com/office/drawing/2014/main" id="{C21B9F3B-E4D4-F165-DD6E-F6E99556C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4779" y="3770234"/>
              <a:ext cx="1687358" cy="973911"/>
            </a:xfrm>
            <a:prstGeom prst="rect">
              <a:avLst/>
            </a:prstGeom>
          </p:spPr>
        </p:pic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9C93E3F-4782-D1C3-74C9-47ABE519EC0C}"/>
                </a:ext>
              </a:extLst>
            </p:cNvPr>
            <p:cNvSpPr txBox="1"/>
            <p:nvPr/>
          </p:nvSpPr>
          <p:spPr>
            <a:xfrm>
              <a:off x="3057447" y="5333409"/>
              <a:ext cx="22082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/>
                <a:t>7- MEZUNİYET GÜNLERİ</a:t>
              </a:r>
            </a:p>
          </p:txBody>
        </p:sp>
      </p:grpSp>
      <p:graphicFrame>
        <p:nvGraphicFramePr>
          <p:cNvPr id="21" name="Tablo 20">
            <a:extLst>
              <a:ext uri="{FF2B5EF4-FFF2-40B4-BE49-F238E27FC236}">
                <a16:creationId xmlns:a16="http://schemas.microsoft.com/office/drawing/2014/main" id="{47CFF63F-09D3-9405-2919-2EA25E0A1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244402"/>
              </p:ext>
            </p:extLst>
          </p:nvPr>
        </p:nvGraphicFramePr>
        <p:xfrm>
          <a:off x="79899" y="36948"/>
          <a:ext cx="11971480" cy="12976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9362">
                  <a:extLst>
                    <a:ext uri="{9D8B030D-6E8A-4147-A177-3AD203B41FA5}">
                      <a16:colId xmlns:a16="http://schemas.microsoft.com/office/drawing/2014/main" val="2744507210"/>
                    </a:ext>
                  </a:extLst>
                </a:gridCol>
                <a:gridCol w="3103418">
                  <a:extLst>
                    <a:ext uri="{9D8B030D-6E8A-4147-A177-3AD203B41FA5}">
                      <a16:colId xmlns:a16="http://schemas.microsoft.com/office/drawing/2014/main" val="3452282809"/>
                    </a:ext>
                  </a:extLst>
                </a:gridCol>
                <a:gridCol w="6688700">
                  <a:extLst>
                    <a:ext uri="{9D8B030D-6E8A-4147-A177-3AD203B41FA5}">
                      <a16:colId xmlns:a16="http://schemas.microsoft.com/office/drawing/2014/main" val="3701671508"/>
                    </a:ext>
                  </a:extLst>
                </a:gridCol>
              </a:tblGrid>
              <a:tr h="21628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KALİTE YÖNETİMİ BİLEŞENİ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Amaç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effectLst/>
                        </a:rPr>
                        <a:t>Stratejik Hedef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09489402"/>
                  </a:ext>
                </a:extLst>
              </a:tr>
              <a:tr h="21628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b="1" i="1" u="none" strike="noStrike" dirty="0">
                          <a:effectLst/>
                        </a:rPr>
                        <a:t>Toplumsal Katkı</a:t>
                      </a:r>
                      <a:endParaRPr lang="tr-TR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  Yerel, bölgesel ve ulusal paydaşlarla  sürdürülebilir işbirlikleri ve faaliyetler gerçekleştirerek toplumsal katkıyı artırmak.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Toplumsal katkı sağlamaya yönelik yerel, ulusal ve uluslararası düzeyde projeler üretilmesi.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786136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rgbClr val="00B0F0"/>
                          </a:solidFill>
                          <a:effectLst/>
                        </a:rPr>
                        <a:t>Topluma katkı amaçlı düzenlenen sosyal, kültürel, sanatsal ve sportif faaliyetlerin düzenlenmesi.</a:t>
                      </a:r>
                      <a:endParaRPr lang="tr-TR" sz="1200" b="0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244870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rgbClr val="00B0F0"/>
                          </a:solidFill>
                          <a:effectLst/>
                        </a:rPr>
                        <a:t>Topluma katkı amaçlı eğitim, hizmet ve danışmanlık faaliyetlerinin artırılması ve geliştirilmesi.</a:t>
                      </a:r>
                      <a:endParaRPr lang="tr-TR" sz="1200" b="0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223536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effectLst/>
                        </a:rPr>
                        <a:t>Dezavantajlı bireylere yönelik faaliyetlerin artırılması ve geliştirilmesi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047865"/>
                  </a:ext>
                </a:extLst>
              </a:tr>
              <a:tr h="2162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rgbClr val="00B0F0"/>
                          </a:solidFill>
                          <a:effectLst/>
                        </a:rPr>
                        <a:t>Topluma katkı amaçlı düzenlenen gönüllülük faaliyetlerinin artırılması ve geliştirilmesi.  </a:t>
                      </a:r>
                      <a:endParaRPr lang="tr-TR" sz="1200" b="0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78727"/>
                  </a:ext>
                </a:extLst>
              </a:tr>
            </a:tbl>
          </a:graphicData>
        </a:graphic>
      </p:graphicFrame>
      <p:pic>
        <p:nvPicPr>
          <p:cNvPr id="25" name="Picture 4" descr="http://yalova.edu.tr/UI/tr-TR/images/logo.png">
            <a:extLst>
              <a:ext uri="{FF2B5EF4-FFF2-40B4-BE49-F238E27FC236}">
                <a16:creationId xmlns:a16="http://schemas.microsoft.com/office/drawing/2014/main" id="{72214D1A-3846-EFFE-D83C-2C9928659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377" y="5330257"/>
            <a:ext cx="1762528" cy="85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4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1">
            <a:extLst>
              <a:ext uri="{FF2B5EF4-FFF2-40B4-BE49-F238E27FC236}">
                <a16:creationId xmlns:a16="http://schemas.microsoft.com/office/drawing/2014/main" id="{E212D6FD-1191-0911-BD28-276C236CA776}"/>
              </a:ext>
            </a:extLst>
          </p:cNvPr>
          <p:cNvSpPr txBox="1">
            <a:spLocks/>
          </p:cNvSpPr>
          <p:nvPr/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EFFA7-01A0-4922-A38A-728EA6C761BB}" type="slidenum">
              <a:rPr lang="tr-T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61EE417F-7DD5-4B0C-71F0-CCAF17B88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18" t="20876" r="16819" b="37239"/>
          <a:stretch/>
        </p:blipFill>
        <p:spPr>
          <a:xfrm>
            <a:off x="2715489" y="2089487"/>
            <a:ext cx="9014693" cy="378499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8E51DA47-8117-F1B2-A13D-65A8FB39F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17" y="2191086"/>
            <a:ext cx="8712137" cy="4509576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97BDCF7-DC80-9FDB-F5F0-144643159B2E}"/>
              </a:ext>
            </a:extLst>
          </p:cNvPr>
          <p:cNvSpPr txBox="1"/>
          <p:nvPr/>
        </p:nvSpPr>
        <p:spPr>
          <a:xfrm>
            <a:off x="88610" y="27708"/>
            <a:ext cx="608128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ALOVA ÜNİVERSİTESİ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LTINOVA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ESLEKİ EĞİTİM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KADEMESİ</a:t>
            </a:r>
          </a:p>
          <a:p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800" dirty="0"/>
              <a:t>Yıllık Master Plan yapılması,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800" dirty="0"/>
              <a:t>Aylık Planlama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Etkinlik / Faaliyet / Eğitim Uygulama Rehberleri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Mesleki Eğitim Akademisi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800" dirty="0"/>
              <a:t>Basın/Ya</a:t>
            </a:r>
            <a:r>
              <a:rPr lang="tr-TR" dirty="0"/>
              <a:t>yın</a:t>
            </a:r>
            <a:endParaRPr lang="tr-TR" sz="1800" dirty="0"/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D6D9359-7128-EB4A-86DE-B3BD3155929F}"/>
              </a:ext>
            </a:extLst>
          </p:cNvPr>
          <p:cNvSpPr txBox="1"/>
          <p:nvPr/>
        </p:nvSpPr>
        <p:spPr>
          <a:xfrm>
            <a:off x="7203553" y="664563"/>
            <a:ext cx="4118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/>
              <a:t>Kurumsal İnternet Sitesinden Sürdürülebilir/İzlenebilir Çevik sistem yaklaşımı</a:t>
            </a:r>
          </a:p>
        </p:txBody>
      </p:sp>
    </p:spTree>
    <p:extLst>
      <p:ext uri="{BB962C8B-B14F-4D97-AF65-F5344CB8AC3E}">
        <p14:creationId xmlns:p14="http://schemas.microsoft.com/office/powerpoint/2010/main" val="69300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1">
            <a:extLst>
              <a:ext uri="{FF2B5EF4-FFF2-40B4-BE49-F238E27FC236}">
                <a16:creationId xmlns:a16="http://schemas.microsoft.com/office/drawing/2014/main" id="{E212D6FD-1191-0911-BD28-276C236CA776}"/>
              </a:ext>
            </a:extLst>
          </p:cNvPr>
          <p:cNvSpPr txBox="1">
            <a:spLocks/>
          </p:cNvSpPr>
          <p:nvPr/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EFFA7-01A0-4922-A38A-728EA6C761BB}" type="slidenum">
              <a:rPr lang="tr-T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40929FB-F3A3-8584-3013-4398DBBC9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220"/>
          <a:stretch/>
        </p:blipFill>
        <p:spPr>
          <a:xfrm>
            <a:off x="6962482" y="2901526"/>
            <a:ext cx="4757718" cy="397640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04D54F4-DE7F-7B0A-1DA0-451980EA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14" y="1513455"/>
            <a:ext cx="4638271" cy="5313527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5681692B-ABA0-2F86-33B9-47A74EA337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600"/>
          <a:stretch/>
        </p:blipFill>
        <p:spPr>
          <a:xfrm>
            <a:off x="6486310" y="182562"/>
            <a:ext cx="5233890" cy="2718964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D565256D-F12A-ACB1-A229-A7B3452C0F8D}"/>
              </a:ext>
            </a:extLst>
          </p:cNvPr>
          <p:cNvSpPr txBox="1"/>
          <p:nvPr/>
        </p:nvSpPr>
        <p:spPr>
          <a:xfrm>
            <a:off x="88610" y="27708"/>
            <a:ext cx="608128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ALOVA ÜNİVERSİTESİ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LTINOVA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ESLEKİ EĞİTİM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KADEMESİ</a:t>
            </a:r>
          </a:p>
          <a:p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Altınova Belediyesi ile </a:t>
            </a:r>
            <a:r>
              <a:rPr lang="tr-TR" sz="1800" dirty="0"/>
              <a:t>Sinema Etkinliği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Tersan</a:t>
            </a:r>
            <a:r>
              <a:rPr lang="tr-TR" dirty="0"/>
              <a:t> Tersanesi Teknik Gezi </a:t>
            </a:r>
            <a:endParaRPr lang="tr-TR" sz="1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887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D8B7A09-4076-CDC5-EA6E-3A219A659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647" y="2650837"/>
            <a:ext cx="4023709" cy="394096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0925BE1-12AD-0E6C-B2D7-8BA796C45E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175"/>
          <a:stretch/>
        </p:blipFill>
        <p:spPr>
          <a:xfrm>
            <a:off x="135865" y="2121268"/>
            <a:ext cx="3886476" cy="4616276"/>
          </a:xfrm>
          <a:prstGeom prst="rect">
            <a:avLst/>
          </a:prstGeom>
        </p:spPr>
      </p:pic>
      <p:sp>
        <p:nvSpPr>
          <p:cNvPr id="5" name="Slayt Numarası Yer Tutucusu 1">
            <a:extLst>
              <a:ext uri="{FF2B5EF4-FFF2-40B4-BE49-F238E27FC236}">
                <a16:creationId xmlns:a16="http://schemas.microsoft.com/office/drawing/2014/main" id="{E212D6FD-1191-0911-BD28-276C236CA776}"/>
              </a:ext>
            </a:extLst>
          </p:cNvPr>
          <p:cNvSpPr txBox="1">
            <a:spLocks/>
          </p:cNvSpPr>
          <p:nvPr/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EFFA7-01A0-4922-A38A-728EA6C761BB}" type="slidenum">
              <a:rPr lang="tr-T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AE11F04A-0DC4-28B0-1D99-A01B19C31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356" y="1384403"/>
            <a:ext cx="3668918" cy="4616276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131CA6B8-EEC5-9228-B702-C68FCD141A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635"/>
          <a:stretch/>
        </p:blipFill>
        <p:spPr>
          <a:xfrm>
            <a:off x="234555" y="1216157"/>
            <a:ext cx="3737021" cy="3133028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25F955A-452D-3854-9A6C-37DDEC8A72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447"/>
          <a:stretch/>
        </p:blipFill>
        <p:spPr>
          <a:xfrm>
            <a:off x="4151975" y="889451"/>
            <a:ext cx="4077053" cy="3416313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982DBBEC-462C-0FCA-2667-92DC164D2FF1}"/>
              </a:ext>
            </a:extLst>
          </p:cNvPr>
          <p:cNvSpPr txBox="1"/>
          <p:nvPr/>
        </p:nvSpPr>
        <p:spPr>
          <a:xfrm>
            <a:off x="210593" y="29263"/>
            <a:ext cx="804510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ALOVA ÜNİVERSİTESİ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LTINOVA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ESLEKİ EĞİTİM </a:t>
            </a:r>
            <a:r>
              <a:rPr lang="tr-T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tr-T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KADEMESİ</a:t>
            </a:r>
          </a:p>
          <a:p>
            <a:pPr>
              <a:lnSpc>
                <a:spcPct val="150000"/>
              </a:lnSpc>
            </a:pPr>
            <a:r>
              <a:rPr lang="tr-TR" sz="1800" dirty="0"/>
              <a:t>Aylık Faaliyetler ve Sosyal Medya/Basın Yayın</a:t>
            </a:r>
          </a:p>
          <a:p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430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A4C62-AC54-DE8A-37E3-EB97B6FD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455" y="3962228"/>
            <a:ext cx="10515600" cy="727785"/>
          </a:xfrm>
        </p:spPr>
        <p:txBody>
          <a:bodyPr>
            <a:normAutofit fontScale="90000"/>
          </a:bodyPr>
          <a:lstStyle/>
          <a:p>
            <a:pPr algn="ctr"/>
            <a:br>
              <a:rPr lang="tr-TR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Teşekkürler</a:t>
            </a:r>
            <a:br>
              <a:rPr lang="tr-T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Yalova Üniversitesi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Kalite Koordinatörlüğü</a:t>
            </a:r>
            <a:br>
              <a:rPr lang="tr-TR" sz="4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>
                <a:latin typeface="Times New Roman" panose="02020603050405020304" pitchFamily="18" charset="0"/>
                <a:cs typeface="Times New Roman" panose="02020603050405020304" pitchFamily="18" charset="0"/>
              </a:rPr>
              <a:t>Haziran/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Yalova Üniversitesi Logo | Retail logos, Yalova, Logo design">
            <a:extLst>
              <a:ext uri="{FF2B5EF4-FFF2-40B4-BE49-F238E27FC236}">
                <a16:creationId xmlns:a16="http://schemas.microsoft.com/office/drawing/2014/main" id="{036C5A5B-54C7-CF98-69C0-D1D53DE9E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829" y="5136823"/>
            <a:ext cx="15811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B6F1B9E-F95C-6FA4-95BB-BCBBCCE77632}"/>
              </a:ext>
            </a:extLst>
          </p:cNvPr>
          <p:cNvSpPr txBox="1"/>
          <p:nvPr/>
        </p:nvSpPr>
        <p:spPr>
          <a:xfrm>
            <a:off x="297712" y="1632418"/>
            <a:ext cx="11632018" cy="96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5000"/>
              </a:lnSpc>
              <a:spcAft>
                <a:spcPts val="800"/>
              </a:spcAft>
            </a:pPr>
            <a:r>
              <a:rPr lang="tr-TR" sz="54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Herkesle kalite, her zaman kalite </a:t>
            </a:r>
            <a:r>
              <a:rPr lang="tr-TR" sz="5400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♾</a:t>
            </a:r>
          </a:p>
        </p:txBody>
      </p:sp>
    </p:spTree>
    <p:extLst>
      <p:ext uri="{BB962C8B-B14F-4D97-AF65-F5344CB8AC3E}">
        <p14:creationId xmlns:p14="http://schemas.microsoft.com/office/powerpoint/2010/main" val="1065938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496</Words>
  <Application>Microsoft Office PowerPoint</Application>
  <PresentationFormat>Geniş ekran</PresentationFormat>
  <Paragraphs>83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 Teması</vt:lpstr>
      <vt:lpstr>STRATEJİK PLAN  (PUKO) ÖRNEKLERİ</vt:lpstr>
      <vt:lpstr>STRATEJİK PLAN </vt:lpstr>
      <vt:lpstr>PowerPoint Sunusu</vt:lpstr>
      <vt:lpstr>PowerPoint Sunusu</vt:lpstr>
      <vt:lpstr>PowerPoint Sunusu</vt:lpstr>
      <vt:lpstr>PowerPoint Sunusu</vt:lpstr>
      <vt:lpstr>  Teşekkürler     Yalova Üniversitesi  Kalite Koordinatörlüğü Haziran/2023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Yasemin Korkut</dc:creator>
  <cp:lastModifiedBy>Gökhan Tımaç</cp:lastModifiedBy>
  <cp:revision>52</cp:revision>
  <dcterms:created xsi:type="dcterms:W3CDTF">2023-06-09T11:54:22Z</dcterms:created>
  <dcterms:modified xsi:type="dcterms:W3CDTF">2023-06-20T22:14:41Z</dcterms:modified>
</cp:coreProperties>
</file>