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13633" y="546049"/>
            <a:ext cx="6364732" cy="483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1850" y="1534922"/>
            <a:ext cx="8894445" cy="1652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839077" y="3652520"/>
            <a:ext cx="3533140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6000">
                <a:solidFill>
                  <a:srgbClr val="FFFFFF"/>
                </a:solidFill>
                <a:latin typeface="Calibri Light"/>
                <a:cs typeface="Calibri Light"/>
              </a:rPr>
              <a:t>(BİRİM</a:t>
            </a:r>
            <a:r>
              <a:rPr dirty="0" sz="6000" spc="-75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6000" spc="-220">
                <a:solidFill>
                  <a:srgbClr val="FFFFFF"/>
                </a:solidFill>
                <a:latin typeface="Calibri Light"/>
                <a:cs typeface="Calibri Light"/>
              </a:rPr>
              <a:t>ADI)</a:t>
            </a:r>
            <a:endParaRPr sz="60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26377" y="4737861"/>
            <a:ext cx="420433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2022</a:t>
            </a:r>
            <a:r>
              <a:rPr dirty="0" sz="20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BİRİM</a:t>
            </a:r>
            <a:r>
              <a:rPr dirty="0" sz="20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solidFill>
                  <a:srgbClr val="FFFFFF"/>
                </a:solidFill>
                <a:latin typeface="Calibri"/>
                <a:cs typeface="Calibri"/>
              </a:rPr>
              <a:t>FAALİYET</a:t>
            </a:r>
            <a:r>
              <a:rPr dirty="0" sz="20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FFFFFF"/>
                </a:solidFill>
                <a:latin typeface="Calibri"/>
                <a:cs typeface="Calibri"/>
              </a:rPr>
              <a:t>RAPORU</a:t>
            </a:r>
            <a:r>
              <a:rPr dirty="0" sz="20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Calibri"/>
                <a:cs typeface="Calibri"/>
              </a:rPr>
              <a:t>SUNUMU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6172200" cy="6858000"/>
            <a:chOff x="0" y="0"/>
            <a:chExt cx="6172200" cy="68580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6172200" cy="6858000"/>
            </a:xfrm>
            <a:custGeom>
              <a:avLst/>
              <a:gdLst/>
              <a:ahLst/>
              <a:cxnLst/>
              <a:rect l="l" t="t" r="r" b="b"/>
              <a:pathLst>
                <a:path w="6172200" h="6858000">
                  <a:moveTo>
                    <a:pt x="6103112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2764536" y="6857999"/>
                  </a:lnTo>
                  <a:lnTo>
                    <a:pt x="2896362" y="6782205"/>
                  </a:lnTo>
                  <a:lnTo>
                    <a:pt x="2937183" y="6757202"/>
                  </a:lnTo>
                  <a:lnTo>
                    <a:pt x="2977813" y="6731921"/>
                  </a:lnTo>
                  <a:lnTo>
                    <a:pt x="3018252" y="6706364"/>
                  </a:lnTo>
                  <a:lnTo>
                    <a:pt x="3058499" y="6680530"/>
                  </a:lnTo>
                  <a:lnTo>
                    <a:pt x="3098552" y="6654423"/>
                  </a:lnTo>
                  <a:lnTo>
                    <a:pt x="3138409" y="6628042"/>
                  </a:lnTo>
                  <a:lnTo>
                    <a:pt x="3178070" y="6601390"/>
                  </a:lnTo>
                  <a:lnTo>
                    <a:pt x="3217533" y="6574467"/>
                  </a:lnTo>
                  <a:lnTo>
                    <a:pt x="3256796" y="6547275"/>
                  </a:lnTo>
                  <a:lnTo>
                    <a:pt x="3295859" y="6519816"/>
                  </a:lnTo>
                  <a:lnTo>
                    <a:pt x="3334720" y="6492090"/>
                  </a:lnTo>
                  <a:lnTo>
                    <a:pt x="3373378" y="6464099"/>
                  </a:lnTo>
                  <a:lnTo>
                    <a:pt x="3411832" y="6435845"/>
                  </a:lnTo>
                  <a:lnTo>
                    <a:pt x="3450079" y="6407328"/>
                  </a:lnTo>
                  <a:lnTo>
                    <a:pt x="3488119" y="6378550"/>
                  </a:lnTo>
                  <a:lnTo>
                    <a:pt x="3525951" y="6349513"/>
                  </a:lnTo>
                  <a:lnTo>
                    <a:pt x="3563572" y="6320216"/>
                  </a:lnTo>
                  <a:lnTo>
                    <a:pt x="3600983" y="6290663"/>
                  </a:lnTo>
                  <a:lnTo>
                    <a:pt x="3638181" y="6260854"/>
                  </a:lnTo>
                  <a:lnTo>
                    <a:pt x="3675165" y="6230791"/>
                  </a:lnTo>
                  <a:lnTo>
                    <a:pt x="3711934" y="6200475"/>
                  </a:lnTo>
                  <a:lnTo>
                    <a:pt x="3748486" y="6169907"/>
                  </a:lnTo>
                  <a:lnTo>
                    <a:pt x="3784821" y="6139088"/>
                  </a:lnTo>
                  <a:lnTo>
                    <a:pt x="3820936" y="6108020"/>
                  </a:lnTo>
                  <a:lnTo>
                    <a:pt x="3856831" y="6076705"/>
                  </a:lnTo>
                  <a:lnTo>
                    <a:pt x="3892504" y="6045143"/>
                  </a:lnTo>
                  <a:lnTo>
                    <a:pt x="3927954" y="6013336"/>
                  </a:lnTo>
                  <a:lnTo>
                    <a:pt x="3963179" y="5981285"/>
                  </a:lnTo>
                  <a:lnTo>
                    <a:pt x="3998179" y="5948991"/>
                  </a:lnTo>
                  <a:lnTo>
                    <a:pt x="4032952" y="5916457"/>
                  </a:lnTo>
                  <a:lnTo>
                    <a:pt x="4067496" y="5883682"/>
                  </a:lnTo>
                  <a:lnTo>
                    <a:pt x="4101810" y="5850669"/>
                  </a:lnTo>
                  <a:lnTo>
                    <a:pt x="4135894" y="5817419"/>
                  </a:lnTo>
                  <a:lnTo>
                    <a:pt x="4169745" y="5783933"/>
                  </a:lnTo>
                  <a:lnTo>
                    <a:pt x="4203362" y="5750212"/>
                  </a:lnTo>
                  <a:lnTo>
                    <a:pt x="4236744" y="5716259"/>
                  </a:lnTo>
                  <a:lnTo>
                    <a:pt x="4269889" y="5682073"/>
                  </a:lnTo>
                  <a:lnTo>
                    <a:pt x="4302797" y="5647657"/>
                  </a:lnTo>
                  <a:lnTo>
                    <a:pt x="4335466" y="5613011"/>
                  </a:lnTo>
                  <a:lnTo>
                    <a:pt x="4367895" y="5578138"/>
                  </a:lnTo>
                  <a:lnTo>
                    <a:pt x="4400081" y="5543038"/>
                  </a:lnTo>
                  <a:lnTo>
                    <a:pt x="4432025" y="5507713"/>
                  </a:lnTo>
                  <a:lnTo>
                    <a:pt x="4463725" y="5472164"/>
                  </a:lnTo>
                  <a:lnTo>
                    <a:pt x="4495178" y="5436392"/>
                  </a:lnTo>
                  <a:lnTo>
                    <a:pt x="4526385" y="5400399"/>
                  </a:lnTo>
                  <a:lnTo>
                    <a:pt x="4557344" y="5364186"/>
                  </a:lnTo>
                  <a:lnTo>
                    <a:pt x="4588052" y="5327755"/>
                  </a:lnTo>
                  <a:lnTo>
                    <a:pt x="4618510" y="5291106"/>
                  </a:lnTo>
                  <a:lnTo>
                    <a:pt x="4648716" y="5254241"/>
                  </a:lnTo>
                  <a:lnTo>
                    <a:pt x="4678667" y="5217162"/>
                  </a:lnTo>
                  <a:lnTo>
                    <a:pt x="4708364" y="5179869"/>
                  </a:lnTo>
                  <a:lnTo>
                    <a:pt x="4737805" y="5142364"/>
                  </a:lnTo>
                  <a:lnTo>
                    <a:pt x="4766988" y="5104649"/>
                  </a:lnTo>
                  <a:lnTo>
                    <a:pt x="4795912" y="5066724"/>
                  </a:lnTo>
                  <a:lnTo>
                    <a:pt x="4824576" y="5028591"/>
                  </a:lnTo>
                  <a:lnTo>
                    <a:pt x="4852978" y="4990252"/>
                  </a:lnTo>
                  <a:lnTo>
                    <a:pt x="4881117" y="4951707"/>
                  </a:lnTo>
                  <a:lnTo>
                    <a:pt x="4908992" y="4912958"/>
                  </a:lnTo>
                  <a:lnTo>
                    <a:pt x="4936601" y="4874007"/>
                  </a:lnTo>
                  <a:lnTo>
                    <a:pt x="4963944" y="4834854"/>
                  </a:lnTo>
                  <a:lnTo>
                    <a:pt x="4991018" y="4795501"/>
                  </a:lnTo>
                  <a:lnTo>
                    <a:pt x="5017823" y="4755949"/>
                  </a:lnTo>
                  <a:lnTo>
                    <a:pt x="5044357" y="4716200"/>
                  </a:lnTo>
                  <a:lnTo>
                    <a:pt x="5070619" y="4676255"/>
                  </a:lnTo>
                  <a:lnTo>
                    <a:pt x="5096607" y="4636115"/>
                  </a:lnTo>
                  <a:lnTo>
                    <a:pt x="5122320" y="4595782"/>
                  </a:lnTo>
                  <a:lnTo>
                    <a:pt x="5147757" y="4555256"/>
                  </a:lnTo>
                  <a:lnTo>
                    <a:pt x="5172917" y="4514540"/>
                  </a:lnTo>
                  <a:lnTo>
                    <a:pt x="5197798" y="4473634"/>
                  </a:lnTo>
                  <a:lnTo>
                    <a:pt x="5222398" y="4432540"/>
                  </a:lnTo>
                  <a:lnTo>
                    <a:pt x="5246718" y="4391260"/>
                  </a:lnTo>
                  <a:lnTo>
                    <a:pt x="5270754" y="4349794"/>
                  </a:lnTo>
                  <a:lnTo>
                    <a:pt x="5294506" y="4308144"/>
                  </a:lnTo>
                  <a:lnTo>
                    <a:pt x="5317973" y="4266311"/>
                  </a:lnTo>
                  <a:lnTo>
                    <a:pt x="5341153" y="4224296"/>
                  </a:lnTo>
                  <a:lnTo>
                    <a:pt x="5364045" y="4182101"/>
                  </a:lnTo>
                  <a:lnTo>
                    <a:pt x="5386647" y="4139728"/>
                  </a:lnTo>
                  <a:lnTo>
                    <a:pt x="5408959" y="4097177"/>
                  </a:lnTo>
                  <a:lnTo>
                    <a:pt x="5430978" y="4054450"/>
                  </a:lnTo>
                  <a:lnTo>
                    <a:pt x="5452705" y="4011547"/>
                  </a:lnTo>
                  <a:lnTo>
                    <a:pt x="5474136" y="3968472"/>
                  </a:lnTo>
                  <a:lnTo>
                    <a:pt x="5495271" y="3925224"/>
                  </a:lnTo>
                  <a:lnTo>
                    <a:pt x="5516109" y="3881805"/>
                  </a:lnTo>
                  <a:lnTo>
                    <a:pt x="5536649" y="3838217"/>
                  </a:lnTo>
                  <a:lnTo>
                    <a:pt x="5556888" y="3794461"/>
                  </a:lnTo>
                  <a:lnTo>
                    <a:pt x="5576826" y="3750537"/>
                  </a:lnTo>
                  <a:lnTo>
                    <a:pt x="5596461" y="3706448"/>
                  </a:lnTo>
                  <a:lnTo>
                    <a:pt x="5615792" y="3662195"/>
                  </a:lnTo>
                  <a:lnTo>
                    <a:pt x="5634818" y="3617779"/>
                  </a:lnTo>
                  <a:lnTo>
                    <a:pt x="5653537" y="3573201"/>
                  </a:lnTo>
                  <a:lnTo>
                    <a:pt x="5671948" y="3528463"/>
                  </a:lnTo>
                  <a:lnTo>
                    <a:pt x="5690050" y="3483566"/>
                  </a:lnTo>
                  <a:lnTo>
                    <a:pt x="5707841" y="3438512"/>
                  </a:lnTo>
                  <a:lnTo>
                    <a:pt x="5725320" y="3393301"/>
                  </a:lnTo>
                  <a:lnTo>
                    <a:pt x="5742486" y="3347935"/>
                  </a:lnTo>
                  <a:lnTo>
                    <a:pt x="5759337" y="3302415"/>
                  </a:lnTo>
                  <a:lnTo>
                    <a:pt x="5775872" y="3256743"/>
                  </a:lnTo>
                  <a:lnTo>
                    <a:pt x="5792090" y="3210921"/>
                  </a:lnTo>
                  <a:lnTo>
                    <a:pt x="5807990" y="3164948"/>
                  </a:lnTo>
                  <a:lnTo>
                    <a:pt x="5823569" y="3118827"/>
                  </a:lnTo>
                  <a:lnTo>
                    <a:pt x="5838827" y="3072560"/>
                  </a:lnTo>
                  <a:lnTo>
                    <a:pt x="5853763" y="3026146"/>
                  </a:lnTo>
                  <a:lnTo>
                    <a:pt x="5868374" y="2979588"/>
                  </a:lnTo>
                  <a:lnTo>
                    <a:pt x="5882661" y="2932887"/>
                  </a:lnTo>
                  <a:lnTo>
                    <a:pt x="5896621" y="2886045"/>
                  </a:lnTo>
                  <a:lnTo>
                    <a:pt x="5910253" y="2839062"/>
                  </a:lnTo>
                  <a:lnTo>
                    <a:pt x="5923555" y="2791940"/>
                  </a:lnTo>
                  <a:lnTo>
                    <a:pt x="5936528" y="2744680"/>
                  </a:lnTo>
                  <a:lnTo>
                    <a:pt x="5949168" y="2697284"/>
                  </a:lnTo>
                  <a:lnTo>
                    <a:pt x="5961475" y="2649752"/>
                  </a:lnTo>
                  <a:lnTo>
                    <a:pt x="5973448" y="2602087"/>
                  </a:lnTo>
                  <a:lnTo>
                    <a:pt x="5985084" y="2554290"/>
                  </a:lnTo>
                  <a:lnTo>
                    <a:pt x="5996384" y="2506361"/>
                  </a:lnTo>
                  <a:lnTo>
                    <a:pt x="6007345" y="2458303"/>
                  </a:lnTo>
                  <a:lnTo>
                    <a:pt x="6017966" y="2410116"/>
                  </a:lnTo>
                  <a:lnTo>
                    <a:pt x="6028247" y="2361802"/>
                  </a:lnTo>
                  <a:lnTo>
                    <a:pt x="6038184" y="2313363"/>
                  </a:lnTo>
                  <a:lnTo>
                    <a:pt x="6047778" y="2264799"/>
                  </a:lnTo>
                  <a:lnTo>
                    <a:pt x="6057027" y="2216111"/>
                  </a:lnTo>
                  <a:lnTo>
                    <a:pt x="6065929" y="2167302"/>
                  </a:lnTo>
                  <a:lnTo>
                    <a:pt x="6074484" y="2118373"/>
                  </a:lnTo>
                  <a:lnTo>
                    <a:pt x="6082689" y="2069324"/>
                  </a:lnTo>
                  <a:lnTo>
                    <a:pt x="6090544" y="2020157"/>
                  </a:lnTo>
                  <a:lnTo>
                    <a:pt x="6098047" y="1970874"/>
                  </a:lnTo>
                  <a:lnTo>
                    <a:pt x="6105197" y="1921476"/>
                  </a:lnTo>
                  <a:lnTo>
                    <a:pt x="6111993" y="1871964"/>
                  </a:lnTo>
                  <a:lnTo>
                    <a:pt x="6118433" y="1822339"/>
                  </a:lnTo>
                  <a:lnTo>
                    <a:pt x="6124516" y="1772603"/>
                  </a:lnTo>
                  <a:lnTo>
                    <a:pt x="6130240" y="1722757"/>
                  </a:lnTo>
                  <a:lnTo>
                    <a:pt x="6135605" y="1672803"/>
                  </a:lnTo>
                  <a:lnTo>
                    <a:pt x="6140609" y="1622741"/>
                  </a:lnTo>
                  <a:lnTo>
                    <a:pt x="6145250" y="1572574"/>
                  </a:lnTo>
                  <a:lnTo>
                    <a:pt x="6149528" y="1522302"/>
                  </a:lnTo>
                  <a:lnTo>
                    <a:pt x="6153441" y="1471927"/>
                  </a:lnTo>
                  <a:lnTo>
                    <a:pt x="6156987" y="1421449"/>
                  </a:lnTo>
                  <a:lnTo>
                    <a:pt x="6160166" y="1370872"/>
                  </a:lnTo>
                  <a:lnTo>
                    <a:pt x="6162975" y="1320194"/>
                  </a:lnTo>
                  <a:lnTo>
                    <a:pt x="6165415" y="1269419"/>
                  </a:lnTo>
                  <a:lnTo>
                    <a:pt x="6167482" y="1218548"/>
                  </a:lnTo>
                  <a:lnTo>
                    <a:pt x="6169177" y="1167581"/>
                  </a:lnTo>
                  <a:lnTo>
                    <a:pt x="6170498" y="1116520"/>
                  </a:lnTo>
                  <a:lnTo>
                    <a:pt x="6171442" y="1065366"/>
                  </a:lnTo>
                  <a:lnTo>
                    <a:pt x="6172010" y="1014121"/>
                  </a:lnTo>
                  <a:lnTo>
                    <a:pt x="6172200" y="962787"/>
                  </a:lnTo>
                  <a:lnTo>
                    <a:pt x="6172017" y="912510"/>
                  </a:lnTo>
                  <a:lnTo>
                    <a:pt x="6171471" y="862320"/>
                  </a:lnTo>
                  <a:lnTo>
                    <a:pt x="6170562" y="812217"/>
                  </a:lnTo>
                  <a:lnTo>
                    <a:pt x="6169291" y="762203"/>
                  </a:lnTo>
                  <a:lnTo>
                    <a:pt x="6167661" y="712277"/>
                  </a:lnTo>
                  <a:lnTo>
                    <a:pt x="6165672" y="662441"/>
                  </a:lnTo>
                  <a:lnTo>
                    <a:pt x="6163326" y="612695"/>
                  </a:lnTo>
                  <a:lnTo>
                    <a:pt x="6160624" y="563041"/>
                  </a:lnTo>
                  <a:lnTo>
                    <a:pt x="6157568" y="513479"/>
                  </a:lnTo>
                  <a:lnTo>
                    <a:pt x="6154159" y="464010"/>
                  </a:lnTo>
                  <a:lnTo>
                    <a:pt x="6150398" y="414635"/>
                  </a:lnTo>
                  <a:lnTo>
                    <a:pt x="6146287" y="365354"/>
                  </a:lnTo>
                  <a:lnTo>
                    <a:pt x="6141828" y="316169"/>
                  </a:lnTo>
                  <a:lnTo>
                    <a:pt x="6137021" y="267080"/>
                  </a:lnTo>
                  <a:lnTo>
                    <a:pt x="6103112" y="0"/>
                  </a:lnTo>
                  <a:close/>
                </a:path>
              </a:pathLst>
            </a:custGeom>
            <a:solidFill>
              <a:srgbClr val="FFFFFF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6024880" cy="6858000"/>
            </a:xfrm>
            <a:custGeom>
              <a:avLst/>
              <a:gdLst/>
              <a:ahLst/>
              <a:cxnLst/>
              <a:rect l="l" t="t" r="r" b="b"/>
              <a:pathLst>
                <a:path w="6024880" h="6858000">
                  <a:moveTo>
                    <a:pt x="5954014" y="0"/>
                  </a:moveTo>
                  <a:lnTo>
                    <a:pt x="0" y="0"/>
                  </a:lnTo>
                  <a:lnTo>
                    <a:pt x="0" y="6857999"/>
                  </a:lnTo>
                  <a:lnTo>
                    <a:pt x="2437130" y="6857999"/>
                  </a:lnTo>
                  <a:lnTo>
                    <a:pt x="2550033" y="6800151"/>
                  </a:lnTo>
                  <a:lnTo>
                    <a:pt x="2592174" y="6777061"/>
                  </a:lnTo>
                  <a:lnTo>
                    <a:pt x="2634130" y="6753675"/>
                  </a:lnTo>
                  <a:lnTo>
                    <a:pt x="2675898" y="6729996"/>
                  </a:lnTo>
                  <a:lnTo>
                    <a:pt x="2717477" y="6706024"/>
                  </a:lnTo>
                  <a:lnTo>
                    <a:pt x="2758867" y="6681761"/>
                  </a:lnTo>
                  <a:lnTo>
                    <a:pt x="2800064" y="6657209"/>
                  </a:lnTo>
                  <a:lnTo>
                    <a:pt x="2841069" y="6632368"/>
                  </a:lnTo>
                  <a:lnTo>
                    <a:pt x="2881880" y="6607241"/>
                  </a:lnTo>
                  <a:lnTo>
                    <a:pt x="2922495" y="6581828"/>
                  </a:lnTo>
                  <a:lnTo>
                    <a:pt x="2962913" y="6556131"/>
                  </a:lnTo>
                  <a:lnTo>
                    <a:pt x="3003132" y="6530151"/>
                  </a:lnTo>
                  <a:lnTo>
                    <a:pt x="3043151" y="6503890"/>
                  </a:lnTo>
                  <a:lnTo>
                    <a:pt x="3082969" y="6477349"/>
                  </a:lnTo>
                  <a:lnTo>
                    <a:pt x="3122585" y="6450530"/>
                  </a:lnTo>
                  <a:lnTo>
                    <a:pt x="3161996" y="6423433"/>
                  </a:lnTo>
                  <a:lnTo>
                    <a:pt x="3201202" y="6396061"/>
                  </a:lnTo>
                  <a:lnTo>
                    <a:pt x="3240200" y="6368415"/>
                  </a:lnTo>
                  <a:lnTo>
                    <a:pt x="3278991" y="6340496"/>
                  </a:lnTo>
                  <a:lnTo>
                    <a:pt x="3317572" y="6312305"/>
                  </a:lnTo>
                  <a:lnTo>
                    <a:pt x="3355941" y="6283844"/>
                  </a:lnTo>
                  <a:lnTo>
                    <a:pt x="3394099" y="6255115"/>
                  </a:lnTo>
                  <a:lnTo>
                    <a:pt x="3432042" y="6226118"/>
                  </a:lnTo>
                  <a:lnTo>
                    <a:pt x="3469770" y="6196856"/>
                  </a:lnTo>
                  <a:lnTo>
                    <a:pt x="3507281" y="6167329"/>
                  </a:lnTo>
                  <a:lnTo>
                    <a:pt x="3544574" y="6137539"/>
                  </a:lnTo>
                  <a:lnTo>
                    <a:pt x="3581648" y="6107487"/>
                  </a:lnTo>
                  <a:lnTo>
                    <a:pt x="3618501" y="6077175"/>
                  </a:lnTo>
                  <a:lnTo>
                    <a:pt x="3655132" y="6046604"/>
                  </a:lnTo>
                  <a:lnTo>
                    <a:pt x="3691539" y="6015775"/>
                  </a:lnTo>
                  <a:lnTo>
                    <a:pt x="3727720" y="5984691"/>
                  </a:lnTo>
                  <a:lnTo>
                    <a:pt x="3763676" y="5953352"/>
                  </a:lnTo>
                  <a:lnTo>
                    <a:pt x="3799403" y="5921759"/>
                  </a:lnTo>
                  <a:lnTo>
                    <a:pt x="3834901" y="5889915"/>
                  </a:lnTo>
                  <a:lnTo>
                    <a:pt x="3870169" y="5857820"/>
                  </a:lnTo>
                  <a:lnTo>
                    <a:pt x="3905204" y="5825475"/>
                  </a:lnTo>
                  <a:lnTo>
                    <a:pt x="3940006" y="5792884"/>
                  </a:lnTo>
                  <a:lnTo>
                    <a:pt x="3974573" y="5760046"/>
                  </a:lnTo>
                  <a:lnTo>
                    <a:pt x="4008904" y="5726963"/>
                  </a:lnTo>
                  <a:lnTo>
                    <a:pt x="4042997" y="5693636"/>
                  </a:lnTo>
                  <a:lnTo>
                    <a:pt x="4076851" y="5660068"/>
                  </a:lnTo>
                  <a:lnTo>
                    <a:pt x="4110465" y="5626258"/>
                  </a:lnTo>
                  <a:lnTo>
                    <a:pt x="4143837" y="5592210"/>
                  </a:lnTo>
                  <a:lnTo>
                    <a:pt x="4176965" y="5557923"/>
                  </a:lnTo>
                  <a:lnTo>
                    <a:pt x="4209849" y="5523400"/>
                  </a:lnTo>
                  <a:lnTo>
                    <a:pt x="4242487" y="5488642"/>
                  </a:lnTo>
                  <a:lnTo>
                    <a:pt x="4274877" y="5453650"/>
                  </a:lnTo>
                  <a:lnTo>
                    <a:pt x="4307018" y="5418426"/>
                  </a:lnTo>
                  <a:lnTo>
                    <a:pt x="4338910" y="5382970"/>
                  </a:lnTo>
                  <a:lnTo>
                    <a:pt x="4370549" y="5347286"/>
                  </a:lnTo>
                  <a:lnTo>
                    <a:pt x="4401936" y="5311373"/>
                  </a:lnTo>
                  <a:lnTo>
                    <a:pt x="4433068" y="5275233"/>
                  </a:lnTo>
                  <a:lnTo>
                    <a:pt x="4463944" y="5238868"/>
                  </a:lnTo>
                  <a:lnTo>
                    <a:pt x="4494563" y="5202279"/>
                  </a:lnTo>
                  <a:lnTo>
                    <a:pt x="4524923" y="5165468"/>
                  </a:lnTo>
                  <a:lnTo>
                    <a:pt x="4555024" y="5128435"/>
                  </a:lnTo>
                  <a:lnTo>
                    <a:pt x="4584863" y="5091183"/>
                  </a:lnTo>
                  <a:lnTo>
                    <a:pt x="4614439" y="5053712"/>
                  </a:lnTo>
                  <a:lnTo>
                    <a:pt x="4643750" y="5016025"/>
                  </a:lnTo>
                  <a:lnTo>
                    <a:pt x="4672797" y="4978122"/>
                  </a:lnTo>
                  <a:lnTo>
                    <a:pt x="4701576" y="4940004"/>
                  </a:lnTo>
                  <a:lnTo>
                    <a:pt x="4730086" y="4901674"/>
                  </a:lnTo>
                  <a:lnTo>
                    <a:pt x="4758327" y="4863133"/>
                  </a:lnTo>
                  <a:lnTo>
                    <a:pt x="4786297" y="4824382"/>
                  </a:lnTo>
                  <a:lnTo>
                    <a:pt x="4813994" y="4785422"/>
                  </a:lnTo>
                  <a:lnTo>
                    <a:pt x="4841417" y="4746254"/>
                  </a:lnTo>
                  <a:lnTo>
                    <a:pt x="4868565" y="4706882"/>
                  </a:lnTo>
                  <a:lnTo>
                    <a:pt x="4895435" y="4667304"/>
                  </a:lnTo>
                  <a:lnTo>
                    <a:pt x="4922028" y="4627524"/>
                  </a:lnTo>
                  <a:lnTo>
                    <a:pt x="4948341" y="4587542"/>
                  </a:lnTo>
                  <a:lnTo>
                    <a:pt x="4974373" y="4547361"/>
                  </a:lnTo>
                  <a:lnTo>
                    <a:pt x="5000122" y="4506980"/>
                  </a:lnTo>
                  <a:lnTo>
                    <a:pt x="5025588" y="4466402"/>
                  </a:lnTo>
                  <a:lnTo>
                    <a:pt x="5050769" y="4425628"/>
                  </a:lnTo>
                  <a:lnTo>
                    <a:pt x="5075662" y="4384659"/>
                  </a:lnTo>
                  <a:lnTo>
                    <a:pt x="5100268" y="4343497"/>
                  </a:lnTo>
                  <a:lnTo>
                    <a:pt x="5124585" y="4302144"/>
                  </a:lnTo>
                  <a:lnTo>
                    <a:pt x="5148610" y="4260600"/>
                  </a:lnTo>
                  <a:lnTo>
                    <a:pt x="5172344" y="4218867"/>
                  </a:lnTo>
                  <a:lnTo>
                    <a:pt x="5195784" y="4176946"/>
                  </a:lnTo>
                  <a:lnTo>
                    <a:pt x="5218929" y="4134839"/>
                  </a:lnTo>
                  <a:lnTo>
                    <a:pt x="5241777" y="4092548"/>
                  </a:lnTo>
                  <a:lnTo>
                    <a:pt x="5264328" y="4050073"/>
                  </a:lnTo>
                  <a:lnTo>
                    <a:pt x="5286579" y="4007416"/>
                  </a:lnTo>
                  <a:lnTo>
                    <a:pt x="5308530" y="3964578"/>
                  </a:lnTo>
                  <a:lnTo>
                    <a:pt x="5330179" y="3921561"/>
                  </a:lnTo>
                  <a:lnTo>
                    <a:pt x="5351525" y="3878367"/>
                  </a:lnTo>
                  <a:lnTo>
                    <a:pt x="5372565" y="3834996"/>
                  </a:lnTo>
                  <a:lnTo>
                    <a:pt x="5393300" y="3791450"/>
                  </a:lnTo>
                  <a:lnTo>
                    <a:pt x="5413727" y="3747730"/>
                  </a:lnTo>
                  <a:lnTo>
                    <a:pt x="5433845" y="3703838"/>
                  </a:lnTo>
                  <a:lnTo>
                    <a:pt x="5453653" y="3659776"/>
                  </a:lnTo>
                  <a:lnTo>
                    <a:pt x="5473149" y="3615544"/>
                  </a:lnTo>
                  <a:lnTo>
                    <a:pt x="5492331" y="3571144"/>
                  </a:lnTo>
                  <a:lnTo>
                    <a:pt x="5511199" y="3526577"/>
                  </a:lnTo>
                  <a:lnTo>
                    <a:pt x="5529751" y="3481845"/>
                  </a:lnTo>
                  <a:lnTo>
                    <a:pt x="5547986" y="3436949"/>
                  </a:lnTo>
                  <a:lnTo>
                    <a:pt x="5565902" y="3391891"/>
                  </a:lnTo>
                  <a:lnTo>
                    <a:pt x="5583498" y="3346672"/>
                  </a:lnTo>
                  <a:lnTo>
                    <a:pt x="5600772" y="3301293"/>
                  </a:lnTo>
                  <a:lnTo>
                    <a:pt x="5617724" y="3255756"/>
                  </a:lnTo>
                  <a:lnTo>
                    <a:pt x="5634351" y="3210062"/>
                  </a:lnTo>
                  <a:lnTo>
                    <a:pt x="5650652" y="3164213"/>
                  </a:lnTo>
                  <a:lnTo>
                    <a:pt x="5666626" y="3118210"/>
                  </a:lnTo>
                  <a:lnTo>
                    <a:pt x="5682271" y="3072054"/>
                  </a:lnTo>
                  <a:lnTo>
                    <a:pt x="5697587" y="3025746"/>
                  </a:lnTo>
                  <a:lnTo>
                    <a:pt x="5712571" y="2979289"/>
                  </a:lnTo>
                  <a:lnTo>
                    <a:pt x="5727222" y="2932684"/>
                  </a:lnTo>
                  <a:lnTo>
                    <a:pt x="5741540" y="2885931"/>
                  </a:lnTo>
                  <a:lnTo>
                    <a:pt x="5755521" y="2839033"/>
                  </a:lnTo>
                  <a:lnTo>
                    <a:pt x="5769166" y="2791990"/>
                  </a:lnTo>
                  <a:lnTo>
                    <a:pt x="5782473" y="2744805"/>
                  </a:lnTo>
                  <a:lnTo>
                    <a:pt x="5795439" y="2697478"/>
                  </a:lnTo>
                  <a:lnTo>
                    <a:pt x="5808065" y="2650012"/>
                  </a:lnTo>
                  <a:lnTo>
                    <a:pt x="5820348" y="2602406"/>
                  </a:lnTo>
                  <a:lnTo>
                    <a:pt x="5832287" y="2554663"/>
                  </a:lnTo>
                  <a:lnTo>
                    <a:pt x="5843881" y="2506785"/>
                  </a:lnTo>
                  <a:lnTo>
                    <a:pt x="5855128" y="2458772"/>
                  </a:lnTo>
                  <a:lnTo>
                    <a:pt x="5866027" y="2410625"/>
                  </a:lnTo>
                  <a:lnTo>
                    <a:pt x="5876576" y="2362348"/>
                  </a:lnTo>
                  <a:lnTo>
                    <a:pt x="5886774" y="2313939"/>
                  </a:lnTo>
                  <a:lnTo>
                    <a:pt x="5896620" y="2265403"/>
                  </a:lnTo>
                  <a:lnTo>
                    <a:pt x="5906113" y="2216738"/>
                  </a:lnTo>
                  <a:lnTo>
                    <a:pt x="5915250" y="2167948"/>
                  </a:lnTo>
                  <a:lnTo>
                    <a:pt x="5924031" y="2119032"/>
                  </a:lnTo>
                  <a:lnTo>
                    <a:pt x="5932454" y="2069994"/>
                  </a:lnTo>
                  <a:lnTo>
                    <a:pt x="5940517" y="2020833"/>
                  </a:lnTo>
                  <a:lnTo>
                    <a:pt x="5948220" y="1971553"/>
                  </a:lnTo>
                  <a:lnTo>
                    <a:pt x="5955560" y="1922153"/>
                  </a:lnTo>
                  <a:lnTo>
                    <a:pt x="5962538" y="1872635"/>
                  </a:lnTo>
                  <a:lnTo>
                    <a:pt x="5969150" y="1823001"/>
                  </a:lnTo>
                  <a:lnTo>
                    <a:pt x="5975396" y="1773252"/>
                  </a:lnTo>
                  <a:lnTo>
                    <a:pt x="5981274" y="1723390"/>
                  </a:lnTo>
                  <a:lnTo>
                    <a:pt x="5986783" y="1673416"/>
                  </a:lnTo>
                  <a:lnTo>
                    <a:pt x="5991922" y="1623330"/>
                  </a:lnTo>
                  <a:lnTo>
                    <a:pt x="5996688" y="1573136"/>
                  </a:lnTo>
                  <a:lnTo>
                    <a:pt x="6001082" y="1522834"/>
                  </a:lnTo>
                  <a:lnTo>
                    <a:pt x="6005101" y="1472425"/>
                  </a:lnTo>
                  <a:lnTo>
                    <a:pt x="6008743" y="1421911"/>
                  </a:lnTo>
                  <a:lnTo>
                    <a:pt x="6012008" y="1371293"/>
                  </a:lnTo>
                  <a:lnTo>
                    <a:pt x="6014894" y="1320573"/>
                  </a:lnTo>
                  <a:lnTo>
                    <a:pt x="6017400" y="1269753"/>
                  </a:lnTo>
                  <a:lnTo>
                    <a:pt x="6019525" y="1218832"/>
                  </a:lnTo>
                  <a:lnTo>
                    <a:pt x="6021266" y="1167814"/>
                  </a:lnTo>
                  <a:lnTo>
                    <a:pt x="6022622" y="1116698"/>
                  </a:lnTo>
                  <a:lnTo>
                    <a:pt x="6023593" y="1065488"/>
                  </a:lnTo>
                  <a:lnTo>
                    <a:pt x="6024177" y="1014183"/>
                  </a:lnTo>
                  <a:lnTo>
                    <a:pt x="6024372" y="962787"/>
                  </a:lnTo>
                  <a:lnTo>
                    <a:pt x="6024167" y="909963"/>
                  </a:lnTo>
                  <a:lnTo>
                    <a:pt x="6023552" y="857236"/>
                  </a:lnTo>
                  <a:lnTo>
                    <a:pt x="6022530" y="804607"/>
                  </a:lnTo>
                  <a:lnTo>
                    <a:pt x="6021100" y="752078"/>
                  </a:lnTo>
                  <a:lnTo>
                    <a:pt x="6019264" y="699651"/>
                  </a:lnTo>
                  <a:lnTo>
                    <a:pt x="6017023" y="647327"/>
                  </a:lnTo>
                  <a:lnTo>
                    <a:pt x="6014378" y="595108"/>
                  </a:lnTo>
                  <a:lnTo>
                    <a:pt x="6011330" y="542996"/>
                  </a:lnTo>
                  <a:lnTo>
                    <a:pt x="6007880" y="490992"/>
                  </a:lnTo>
                  <a:lnTo>
                    <a:pt x="6004030" y="439099"/>
                  </a:lnTo>
                  <a:lnTo>
                    <a:pt x="5999779" y="387318"/>
                  </a:lnTo>
                  <a:lnTo>
                    <a:pt x="5995129" y="335650"/>
                  </a:lnTo>
                  <a:lnTo>
                    <a:pt x="5990082" y="284099"/>
                  </a:lnTo>
                  <a:lnTo>
                    <a:pt x="595401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459" y="489204"/>
              <a:ext cx="3622548" cy="4511040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6754126" y="3791521"/>
            <a:ext cx="4288155" cy="845185"/>
            <a:chOff x="6754126" y="3791521"/>
            <a:chExt cx="4288155" cy="845185"/>
          </a:xfrm>
        </p:grpSpPr>
        <p:sp>
          <p:nvSpPr>
            <p:cNvPr id="10" name="object 10"/>
            <p:cNvSpPr/>
            <p:nvPr/>
          </p:nvSpPr>
          <p:spPr>
            <a:xfrm>
              <a:off x="6766826" y="3804221"/>
              <a:ext cx="4262755" cy="819785"/>
            </a:xfrm>
            <a:custGeom>
              <a:avLst/>
              <a:gdLst/>
              <a:ahLst/>
              <a:cxnLst/>
              <a:rect l="l" t="t" r="r" b="b"/>
              <a:pathLst>
                <a:path w="4262755" h="819785">
                  <a:moveTo>
                    <a:pt x="4262412" y="0"/>
                  </a:moveTo>
                  <a:lnTo>
                    <a:pt x="0" y="0"/>
                  </a:lnTo>
                  <a:lnTo>
                    <a:pt x="0" y="819378"/>
                  </a:lnTo>
                  <a:lnTo>
                    <a:pt x="4262412" y="819378"/>
                  </a:lnTo>
                  <a:lnTo>
                    <a:pt x="42624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760476" y="3797871"/>
              <a:ext cx="4275455" cy="832485"/>
            </a:xfrm>
            <a:custGeom>
              <a:avLst/>
              <a:gdLst/>
              <a:ahLst/>
              <a:cxnLst/>
              <a:rect l="l" t="t" r="r" b="b"/>
              <a:pathLst>
                <a:path w="4275455" h="832485">
                  <a:moveTo>
                    <a:pt x="0" y="832078"/>
                  </a:moveTo>
                  <a:lnTo>
                    <a:pt x="4275112" y="832078"/>
                  </a:lnTo>
                  <a:lnTo>
                    <a:pt x="4275112" y="0"/>
                  </a:lnTo>
                  <a:lnTo>
                    <a:pt x="0" y="0"/>
                  </a:lnTo>
                  <a:lnTo>
                    <a:pt x="0" y="832078"/>
                  </a:lnTo>
                  <a:close/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/>
          <p:cNvSpPr txBox="1"/>
          <p:nvPr/>
        </p:nvSpPr>
        <p:spPr>
          <a:xfrm>
            <a:off x="7284351" y="3764978"/>
            <a:ext cx="316293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latin typeface="Arial MT"/>
                <a:cs typeface="Arial MT"/>
              </a:rPr>
              <a:t>Türk</a:t>
            </a:r>
            <a:r>
              <a:rPr dirty="0" sz="2200" spc="-30">
                <a:latin typeface="Arial MT"/>
                <a:cs typeface="Arial MT"/>
              </a:rPr>
              <a:t> </a:t>
            </a:r>
            <a:r>
              <a:rPr dirty="0" sz="2200">
                <a:latin typeface="Arial MT"/>
                <a:cs typeface="Arial MT"/>
              </a:rPr>
              <a:t>Dünyası</a:t>
            </a:r>
            <a:r>
              <a:rPr dirty="0" sz="2200" spc="-20">
                <a:latin typeface="Arial MT"/>
                <a:cs typeface="Arial MT"/>
              </a:rPr>
              <a:t> </a:t>
            </a:r>
            <a:r>
              <a:rPr dirty="0" sz="2200" spc="-105">
                <a:latin typeface="Arial MT"/>
                <a:cs typeface="Arial MT"/>
              </a:rPr>
              <a:t>Çalışmaları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11631" y="4076788"/>
            <a:ext cx="398589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200" spc="-5">
                <a:latin typeface="Arial MT"/>
                <a:cs typeface="Arial MT"/>
              </a:rPr>
              <a:t>Uygulama</a:t>
            </a:r>
            <a:r>
              <a:rPr dirty="0" sz="2200" spc="-10">
                <a:latin typeface="Arial MT"/>
                <a:cs typeface="Arial MT"/>
              </a:rPr>
              <a:t> </a:t>
            </a:r>
            <a:r>
              <a:rPr dirty="0" sz="2200" spc="-5">
                <a:latin typeface="Arial MT"/>
                <a:cs typeface="Arial MT"/>
              </a:rPr>
              <a:t>ve</a:t>
            </a:r>
            <a:r>
              <a:rPr dirty="0" sz="2200" spc="-10">
                <a:latin typeface="Arial MT"/>
                <a:cs typeface="Arial MT"/>
              </a:rPr>
              <a:t> </a:t>
            </a:r>
            <a:r>
              <a:rPr dirty="0" sz="2200" spc="-125">
                <a:latin typeface="Arial MT"/>
                <a:cs typeface="Arial MT"/>
              </a:rPr>
              <a:t>Araştırma</a:t>
            </a:r>
            <a:r>
              <a:rPr dirty="0" sz="2200" spc="-10">
                <a:latin typeface="Arial MT"/>
                <a:cs typeface="Arial MT"/>
              </a:rPr>
              <a:t> </a:t>
            </a:r>
            <a:r>
              <a:rPr dirty="0" sz="2200" spc="-5">
                <a:latin typeface="Arial MT"/>
                <a:cs typeface="Arial MT"/>
              </a:rPr>
              <a:t>Merkezi</a:t>
            </a:r>
            <a:endParaRPr sz="2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76772" y="173464"/>
            <a:ext cx="1156602" cy="149558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5276" y="642873"/>
            <a:ext cx="373824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PERSONEL</a:t>
            </a:r>
            <a:r>
              <a:rPr dirty="0" spc="-65"/>
              <a:t> </a:t>
            </a:r>
            <a:r>
              <a:rPr dirty="0" spc="-10"/>
              <a:t>BİLGİLERİ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14525" y="1684401"/>
          <a:ext cx="7503795" cy="2449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66740"/>
                <a:gridCol w="1817369"/>
              </a:tblGrid>
              <a:tr h="296545">
                <a:tc gridSpan="2"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PERSONEL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890">
                    <a:solidFill>
                      <a:srgbClr val="4AACC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1939">
                <a:tc>
                  <a:txBody>
                    <a:bodyPr/>
                    <a:lstStyle/>
                    <a:p>
                      <a:pPr marL="9525">
                        <a:lnSpc>
                          <a:spcPts val="2090"/>
                        </a:lnSpc>
                        <a:spcBef>
                          <a:spcPts val="25"/>
                        </a:spcBef>
                      </a:pPr>
                      <a:r>
                        <a:rPr dirty="0" sz="1800" spc="-15">
                          <a:latin typeface="Cambria"/>
                          <a:cs typeface="Cambria"/>
                        </a:rPr>
                        <a:t>Merkez</a:t>
                      </a:r>
                      <a:r>
                        <a:rPr dirty="0" sz="18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Müdürü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3175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Doç.Dr.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Harun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 spc="-5">
                          <a:latin typeface="Arial MT"/>
                          <a:cs typeface="Arial MT"/>
                        </a:rPr>
                        <a:t>CEYLAN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9271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283844">
                <a:tc>
                  <a:txBody>
                    <a:bodyPr/>
                    <a:lstStyle/>
                    <a:p>
                      <a:pPr marL="9525">
                        <a:lnSpc>
                          <a:spcPts val="2090"/>
                        </a:lnSpc>
                        <a:spcBef>
                          <a:spcPts val="45"/>
                        </a:spcBef>
                      </a:pPr>
                      <a:r>
                        <a:rPr dirty="0" sz="1800" spc="-15">
                          <a:latin typeface="Cambria"/>
                          <a:cs typeface="Cambria"/>
                        </a:rPr>
                        <a:t>Merkez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 Müdür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20">
                          <a:latin typeface="Cambria"/>
                          <a:cs typeface="Cambria"/>
                        </a:rPr>
                        <a:t>Yardımcısı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9525">
                        <a:lnSpc>
                          <a:spcPts val="2090"/>
                        </a:lnSpc>
                        <a:spcBef>
                          <a:spcPts val="45"/>
                        </a:spcBef>
                      </a:pPr>
                      <a:r>
                        <a:rPr dirty="0" sz="1800" spc="-25">
                          <a:latin typeface="Cambria"/>
                          <a:cs typeface="Cambria"/>
                        </a:rPr>
                        <a:t>Tekniker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9525">
                        <a:lnSpc>
                          <a:spcPts val="2090"/>
                        </a:lnSpc>
                        <a:spcBef>
                          <a:spcPts val="45"/>
                        </a:spcBef>
                      </a:pPr>
                      <a:r>
                        <a:rPr dirty="0" sz="1800" spc="-10">
                          <a:latin typeface="Cambria"/>
                          <a:cs typeface="Cambria"/>
                        </a:rPr>
                        <a:t>Bilgisayar</a:t>
                      </a:r>
                      <a:r>
                        <a:rPr dirty="0" sz="1800" spc="-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>
                          <a:latin typeface="Cambria"/>
                          <a:cs typeface="Cambria"/>
                        </a:rPr>
                        <a:t>İşletmeni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5715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283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4451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dirty="0" sz="1800" spc="-15" b="1">
                          <a:latin typeface="Cambria"/>
                          <a:cs typeface="Cambria"/>
                        </a:rPr>
                        <a:t>TOPLAM</a:t>
                      </a:r>
                      <a:r>
                        <a:rPr dirty="0" sz="1800" spc="-3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 b="1">
                          <a:latin typeface="Cambria"/>
                          <a:cs typeface="Cambria"/>
                        </a:rPr>
                        <a:t>PERSONEL</a:t>
                      </a:r>
                      <a:r>
                        <a:rPr dirty="0" sz="1800" spc="-4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30" b="1">
                          <a:latin typeface="Cambria"/>
                          <a:cs typeface="Cambria"/>
                        </a:rPr>
                        <a:t>SAYISI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83185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999869" y="5178044"/>
            <a:ext cx="54229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latin typeface="Calibri"/>
                <a:cs typeface="Calibri"/>
              </a:rPr>
              <a:t>(Tabloyu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biriminizin</a:t>
            </a:r>
            <a:r>
              <a:rPr dirty="0" sz="1800" spc="4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personel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dağılımına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göre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doldurunuz)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8717" y="534365"/>
            <a:ext cx="3597910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FAALİYET</a:t>
            </a:r>
            <a:r>
              <a:rPr dirty="0" spc="-45"/>
              <a:t> </a:t>
            </a:r>
            <a:r>
              <a:rPr dirty="0" spc="-15"/>
              <a:t>BİLGİLERİ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58064" y="188725"/>
            <a:ext cx="1186107" cy="1497069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51344" y="1554225"/>
          <a:ext cx="8894445" cy="2722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6670"/>
                <a:gridCol w="2498089"/>
              </a:tblGrid>
              <a:tr h="308737">
                <a:tc>
                  <a:txBody>
                    <a:bodyPr/>
                    <a:lstStyle/>
                    <a:p>
                      <a:pPr algn="ctr">
                        <a:lnSpc>
                          <a:spcPts val="1764"/>
                        </a:lnSpc>
                      </a:pPr>
                      <a:r>
                        <a:rPr dirty="0" sz="1500" spc="-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Etkinlik</a:t>
                      </a:r>
                      <a:r>
                        <a:rPr dirty="0" sz="1500" spc="-50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500" spc="-1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Türü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764"/>
                        </a:lnSpc>
                      </a:pPr>
                      <a:r>
                        <a:rPr dirty="0" sz="1500" spc="-25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Toplam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500" spc="-10">
                          <a:latin typeface="Cambria"/>
                          <a:cs typeface="Cambria"/>
                        </a:rPr>
                        <a:t>Sempozyum/Kongre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747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88265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500" spc="-10">
                          <a:latin typeface="Cambria"/>
                          <a:cs typeface="Cambria"/>
                        </a:rPr>
                        <a:t>Konferans/Panel/Seminer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500" spc="-5">
                          <a:latin typeface="Cambria"/>
                          <a:cs typeface="Cambria"/>
                        </a:rPr>
                        <a:t>Çalıştay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500" spc="-25">
                          <a:latin typeface="Cambria"/>
                          <a:cs typeface="Cambria"/>
                        </a:rPr>
                        <a:t>Teknik</a:t>
                      </a:r>
                      <a:r>
                        <a:rPr dirty="0" sz="1500" spc="-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500" spc="-5">
                          <a:latin typeface="Cambria"/>
                          <a:cs typeface="Cambria"/>
                        </a:rPr>
                        <a:t>Gezi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B="0" marT="6731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500" spc="-5">
                          <a:latin typeface="Cambria"/>
                          <a:cs typeface="Cambria"/>
                        </a:rPr>
                        <a:t>Sertifika</a:t>
                      </a:r>
                      <a:r>
                        <a:rPr dirty="0" sz="1500" spc="-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500">
                          <a:latin typeface="Cambria"/>
                          <a:cs typeface="Cambria"/>
                        </a:rPr>
                        <a:t>Eğitimleri,</a:t>
                      </a:r>
                      <a:r>
                        <a:rPr dirty="0" sz="15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500" spc="-10">
                          <a:latin typeface="Cambria"/>
                          <a:cs typeface="Cambria"/>
                        </a:rPr>
                        <a:t>Kurslar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500" spc="-5">
                          <a:latin typeface="Cambria"/>
                          <a:cs typeface="Cambria"/>
                        </a:rPr>
                        <a:t>Diğer</a:t>
                      </a:r>
                      <a:r>
                        <a:rPr dirty="0" sz="1500" spc="-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500" spc="-5">
                          <a:latin typeface="Cambria"/>
                          <a:cs typeface="Cambria"/>
                        </a:rPr>
                        <a:t>(belirtiniz)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635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635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500" spc="-25" b="1">
                          <a:latin typeface="Cambria"/>
                          <a:cs typeface="Cambria"/>
                        </a:rPr>
                        <a:t>Toplam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635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635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92955" y="377444"/>
            <a:ext cx="297942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PROJE</a:t>
            </a:r>
            <a:r>
              <a:rPr dirty="0" spc="-70"/>
              <a:t> </a:t>
            </a:r>
            <a:r>
              <a:rPr dirty="0" spc="-10"/>
              <a:t>BİLGİLERİ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77011" y="1684401"/>
          <a:ext cx="10040620" cy="2578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65980"/>
                <a:gridCol w="1545589"/>
                <a:gridCol w="1704339"/>
                <a:gridCol w="2103754"/>
              </a:tblGrid>
              <a:tr h="434721">
                <a:tc>
                  <a:txBody>
                    <a:bodyPr/>
                    <a:lstStyle/>
                    <a:p>
                      <a:pPr algn="ctr">
                        <a:lnSpc>
                          <a:spcPts val="2145"/>
                        </a:lnSpc>
                        <a:spcBef>
                          <a:spcPts val="118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Projeler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49860"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ts val="2145"/>
                        </a:lnSpc>
                        <a:spcBef>
                          <a:spcPts val="1180"/>
                        </a:spcBef>
                      </a:pPr>
                      <a:r>
                        <a:rPr dirty="0" sz="1800" spc="-2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Tamamlanan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49860"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45"/>
                        </a:lnSpc>
                        <a:spcBef>
                          <a:spcPts val="1180"/>
                        </a:spcBef>
                      </a:pPr>
                      <a:r>
                        <a:rPr dirty="0" sz="1800" spc="-1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Devam</a:t>
                      </a:r>
                      <a:r>
                        <a:rPr dirty="0" sz="1800" spc="-6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Eden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49860"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2145"/>
                        </a:lnSpc>
                        <a:spcBef>
                          <a:spcPts val="1180"/>
                        </a:spcBef>
                      </a:pPr>
                      <a:r>
                        <a:rPr dirty="0" sz="1800" spc="-3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Toplam</a:t>
                      </a:r>
                      <a:endParaRPr sz="1800">
                        <a:latin typeface="Cambria"/>
                        <a:cs typeface="Cambria"/>
                      </a:endParaRPr>
                    </a:p>
                  </a:txBody>
                  <a:tcPr marL="0" marR="0" marB="0" marT="149860">
                    <a:solidFill>
                      <a:srgbClr val="4AACC5"/>
                    </a:solidFill>
                  </a:tcPr>
                </a:tc>
              </a:tr>
              <a:tr h="350774"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175"/>
                        </a:spcBef>
                      </a:pPr>
                      <a:r>
                        <a:rPr dirty="0" sz="1300" spc="-30" b="1">
                          <a:latin typeface="Cambria"/>
                          <a:cs typeface="Cambria"/>
                        </a:rPr>
                        <a:t>TÜBİTAK</a:t>
                      </a:r>
                      <a:r>
                        <a:rPr dirty="0" sz="1300" spc="-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0" b="1">
                          <a:latin typeface="Cambria"/>
                          <a:cs typeface="Cambria"/>
                        </a:rPr>
                        <a:t>destekli</a:t>
                      </a:r>
                      <a:r>
                        <a:rPr dirty="0" sz="1300" spc="2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5" b="1">
                          <a:latin typeface="Cambria"/>
                          <a:cs typeface="Cambria"/>
                        </a:rPr>
                        <a:t>proje</a:t>
                      </a:r>
                      <a:r>
                        <a:rPr dirty="0" sz="1300" spc="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0" b="1">
                          <a:latin typeface="Cambria"/>
                          <a:cs typeface="Cambria"/>
                        </a:rPr>
                        <a:t>sayısı</a:t>
                      </a:r>
                      <a:endParaRPr sz="1300">
                        <a:latin typeface="Cambria"/>
                        <a:cs typeface="Cambria"/>
                      </a:endParaRPr>
                    </a:p>
                  </a:txBody>
                  <a:tcPr marL="0" marR="0" marB="0" marT="149225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357124"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225"/>
                        </a:spcBef>
                      </a:pPr>
                      <a:r>
                        <a:rPr dirty="0" sz="1300" spc="-10" b="1">
                          <a:latin typeface="Cambria"/>
                          <a:cs typeface="Cambria"/>
                        </a:rPr>
                        <a:t>AB</a:t>
                      </a:r>
                      <a:r>
                        <a:rPr dirty="0" sz="1300" spc="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0" b="1">
                          <a:latin typeface="Cambria"/>
                          <a:cs typeface="Cambria"/>
                        </a:rPr>
                        <a:t>destekli</a:t>
                      </a:r>
                      <a:r>
                        <a:rPr dirty="0" sz="1300" spc="1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5" b="1">
                          <a:latin typeface="Cambria"/>
                          <a:cs typeface="Cambria"/>
                        </a:rPr>
                        <a:t>proje</a:t>
                      </a:r>
                      <a:r>
                        <a:rPr dirty="0" sz="1300" spc="-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0" b="1">
                          <a:latin typeface="Cambria"/>
                          <a:cs typeface="Cambria"/>
                        </a:rPr>
                        <a:t>sayısı</a:t>
                      </a:r>
                      <a:endParaRPr sz="1300">
                        <a:latin typeface="Cambria"/>
                        <a:cs typeface="Cambria"/>
                      </a:endParaRPr>
                    </a:p>
                  </a:txBody>
                  <a:tcPr marL="0" marR="0" marB="0" marT="155575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357250"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230"/>
                        </a:spcBef>
                      </a:pPr>
                      <a:r>
                        <a:rPr dirty="0" sz="1300" spc="-35" b="1">
                          <a:latin typeface="Cambria"/>
                          <a:cs typeface="Cambria"/>
                        </a:rPr>
                        <a:t>TAGEM,</a:t>
                      </a:r>
                      <a:r>
                        <a:rPr dirty="0" sz="1300" spc="1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5" b="1">
                          <a:latin typeface="Cambria"/>
                          <a:cs typeface="Cambria"/>
                        </a:rPr>
                        <a:t>SAN-TEZ</a:t>
                      </a:r>
                      <a:r>
                        <a:rPr dirty="0" sz="1300" spc="4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25" b="1">
                          <a:latin typeface="Cambria"/>
                          <a:cs typeface="Cambria"/>
                        </a:rPr>
                        <a:t>ve</a:t>
                      </a:r>
                      <a:r>
                        <a:rPr dirty="0" sz="1300" spc="-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0" b="1">
                          <a:latin typeface="Cambria"/>
                          <a:cs typeface="Cambria"/>
                        </a:rPr>
                        <a:t>diğer</a:t>
                      </a:r>
                      <a:r>
                        <a:rPr dirty="0" sz="1300" spc="2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0" b="1">
                          <a:latin typeface="Cambria"/>
                          <a:cs typeface="Cambria"/>
                        </a:rPr>
                        <a:t>dış</a:t>
                      </a:r>
                      <a:r>
                        <a:rPr dirty="0" sz="1300" spc="2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0" b="1">
                          <a:latin typeface="Cambria"/>
                          <a:cs typeface="Cambria"/>
                        </a:rPr>
                        <a:t>destekli</a:t>
                      </a:r>
                      <a:r>
                        <a:rPr dirty="0" sz="1300" spc="2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5" b="1">
                          <a:latin typeface="Cambria"/>
                          <a:cs typeface="Cambria"/>
                        </a:rPr>
                        <a:t>proje</a:t>
                      </a:r>
                      <a:r>
                        <a:rPr dirty="0" sz="1300" spc="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0" b="1">
                          <a:latin typeface="Cambria"/>
                          <a:cs typeface="Cambria"/>
                        </a:rPr>
                        <a:t>sayısı</a:t>
                      </a:r>
                      <a:endParaRPr sz="1300">
                        <a:latin typeface="Cambria"/>
                        <a:cs typeface="Cambria"/>
                      </a:endParaRPr>
                    </a:p>
                  </a:txBody>
                  <a:tcPr marL="0" marR="0" marB="0" marT="15621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357124"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225"/>
                        </a:spcBef>
                      </a:pPr>
                      <a:r>
                        <a:rPr dirty="0" sz="1300" spc="-15" b="1">
                          <a:latin typeface="Cambria"/>
                          <a:cs typeface="Cambria"/>
                        </a:rPr>
                        <a:t>BAP</a:t>
                      </a:r>
                      <a:r>
                        <a:rPr dirty="0" sz="1300" spc="1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0" b="1">
                          <a:latin typeface="Cambria"/>
                          <a:cs typeface="Cambria"/>
                        </a:rPr>
                        <a:t>destekli</a:t>
                      </a:r>
                      <a:r>
                        <a:rPr dirty="0" sz="1300" spc="1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5" b="1">
                          <a:latin typeface="Cambria"/>
                          <a:cs typeface="Cambria"/>
                        </a:rPr>
                        <a:t>proje</a:t>
                      </a:r>
                      <a:r>
                        <a:rPr dirty="0" sz="1300" spc="-5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300" spc="-10" b="1">
                          <a:latin typeface="Cambria"/>
                          <a:cs typeface="Cambria"/>
                        </a:rPr>
                        <a:t>sayısı</a:t>
                      </a:r>
                      <a:endParaRPr sz="1300">
                        <a:latin typeface="Cambria"/>
                        <a:cs typeface="Cambria"/>
                      </a:endParaRPr>
                    </a:p>
                  </a:txBody>
                  <a:tcPr marL="0" marR="0" marB="0" marT="155575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357123">
                <a:tc>
                  <a:txBody>
                    <a:bodyPr/>
                    <a:lstStyle/>
                    <a:p>
                      <a:pPr algn="ctr" marL="635">
                        <a:lnSpc>
                          <a:spcPts val="1480"/>
                        </a:lnSpc>
                        <a:spcBef>
                          <a:spcPts val="1230"/>
                        </a:spcBef>
                      </a:pPr>
                      <a:r>
                        <a:rPr dirty="0" sz="1300" spc="-5" b="1">
                          <a:latin typeface="Cambria"/>
                          <a:cs typeface="Cambria"/>
                        </a:rPr>
                        <a:t>Diğer</a:t>
                      </a:r>
                      <a:endParaRPr sz="1300">
                        <a:latin typeface="Cambria"/>
                        <a:cs typeface="Cambria"/>
                      </a:endParaRPr>
                    </a:p>
                  </a:txBody>
                  <a:tcPr marL="0" marR="0" marB="0" marT="15621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3685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8890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R="539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R="3429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2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445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357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025525">
                        <a:lnSpc>
                          <a:spcPts val="1730"/>
                        </a:lnSpc>
                        <a:spcBef>
                          <a:spcPts val="980"/>
                        </a:spcBef>
                      </a:pPr>
                      <a:r>
                        <a:rPr dirty="0" sz="1500" spc="-5" b="1">
                          <a:latin typeface="Cambria"/>
                          <a:cs typeface="Cambria"/>
                        </a:rPr>
                        <a:t>Genel</a:t>
                      </a:r>
                      <a:r>
                        <a:rPr dirty="0" sz="1500" spc="-40" b="1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500" spc="-25" b="1">
                          <a:latin typeface="Cambria"/>
                          <a:cs typeface="Cambria"/>
                        </a:rPr>
                        <a:t>Toplam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B="0" marT="12446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1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2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7747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50295" y="152400"/>
            <a:ext cx="1207007" cy="15377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3633" y="546049"/>
            <a:ext cx="5253355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PERFORMANS</a:t>
            </a:r>
            <a:r>
              <a:rPr dirty="0" spc="-25"/>
              <a:t> </a:t>
            </a:r>
            <a:r>
              <a:rPr dirty="0" spc="-15"/>
              <a:t>GÖSTERGELERİ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70884" y="173464"/>
            <a:ext cx="1168404" cy="1495586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31850" y="1534922"/>
          <a:ext cx="8894445" cy="1652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6670"/>
                <a:gridCol w="2498089"/>
              </a:tblGrid>
              <a:tr h="378713">
                <a:tc gridSpan="2">
                  <a:txBody>
                    <a:bodyPr/>
                    <a:lstStyle/>
                    <a:p>
                      <a:pPr algn="ctr">
                        <a:lnSpc>
                          <a:spcPts val="1764"/>
                        </a:lnSpc>
                      </a:pPr>
                      <a:r>
                        <a:rPr dirty="0" sz="1500" spc="-1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Performans</a:t>
                      </a:r>
                      <a:r>
                        <a:rPr dirty="0" sz="1500" spc="-50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Cambria"/>
                          <a:cs typeface="Cambria"/>
                        </a:rPr>
                        <a:t>Göstergeleri</a:t>
                      </a:r>
                      <a:endParaRPr sz="15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8671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600" spc="-10">
                          <a:latin typeface="Cambria"/>
                          <a:cs typeface="Cambria"/>
                        </a:rPr>
                        <a:t>Araştırma</a:t>
                      </a:r>
                      <a:r>
                        <a:rPr dirty="0" sz="1600" spc="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10">
                          <a:latin typeface="Cambria"/>
                          <a:cs typeface="Cambria"/>
                        </a:rPr>
                        <a:t>merkezi</a:t>
                      </a:r>
                      <a:r>
                        <a:rPr dirty="0" sz="16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5">
                          <a:latin typeface="Cambria"/>
                          <a:cs typeface="Cambria"/>
                        </a:rPr>
                        <a:t>gelir</a:t>
                      </a:r>
                      <a:r>
                        <a:rPr dirty="0" sz="16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5">
                          <a:latin typeface="Cambria"/>
                          <a:cs typeface="Cambria"/>
                        </a:rPr>
                        <a:t>miktarı</a:t>
                      </a:r>
                      <a:r>
                        <a:rPr dirty="0" sz="16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10">
                          <a:latin typeface="Cambria"/>
                          <a:cs typeface="Cambria"/>
                        </a:rPr>
                        <a:t>(varsa)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386588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600" spc="-10">
                          <a:latin typeface="Cambria"/>
                          <a:cs typeface="Cambria"/>
                        </a:rPr>
                        <a:t>Araştırma</a:t>
                      </a:r>
                      <a:r>
                        <a:rPr dirty="0" sz="1600" spc="2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5">
                          <a:latin typeface="Cambria"/>
                          <a:cs typeface="Cambria"/>
                        </a:rPr>
                        <a:t>merkezinin</a:t>
                      </a:r>
                      <a:r>
                        <a:rPr dirty="0" sz="16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10">
                          <a:latin typeface="Cambria"/>
                          <a:cs typeface="Cambria"/>
                        </a:rPr>
                        <a:t>sanayi</a:t>
                      </a:r>
                      <a:r>
                        <a:rPr dirty="0" sz="1600" spc="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5">
                          <a:latin typeface="Cambria"/>
                          <a:cs typeface="Cambria"/>
                        </a:rPr>
                        <a:t>ile</a:t>
                      </a:r>
                      <a:r>
                        <a:rPr dirty="0" sz="1600" spc="1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10">
                          <a:latin typeface="Cambria"/>
                          <a:cs typeface="Cambria"/>
                        </a:rPr>
                        <a:t>yaptığı</a:t>
                      </a:r>
                      <a:r>
                        <a:rPr dirty="0" sz="16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10">
                          <a:latin typeface="Cambria"/>
                          <a:cs typeface="Cambria"/>
                        </a:rPr>
                        <a:t>proje sayısı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B="0" marT="71755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68580">
                        <a:lnSpc>
                          <a:spcPts val="1885"/>
                        </a:lnSpc>
                      </a:pPr>
                      <a:r>
                        <a:rPr dirty="0" sz="1600" spc="-10">
                          <a:latin typeface="Cambria"/>
                          <a:cs typeface="Cambria"/>
                        </a:rPr>
                        <a:t>Dezavantajlı</a:t>
                      </a:r>
                      <a:r>
                        <a:rPr dirty="0" sz="1600" spc="5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10">
                          <a:latin typeface="Cambria"/>
                          <a:cs typeface="Cambria"/>
                        </a:rPr>
                        <a:t>gruplara</a:t>
                      </a:r>
                      <a:r>
                        <a:rPr dirty="0" sz="16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10">
                          <a:latin typeface="Cambria"/>
                          <a:cs typeface="Cambria"/>
                        </a:rPr>
                        <a:t>yönelik</a:t>
                      </a:r>
                      <a:r>
                        <a:rPr dirty="0" sz="1600" spc="3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10">
                          <a:latin typeface="Cambria"/>
                          <a:cs typeface="Cambria"/>
                        </a:rPr>
                        <a:t>sosyal</a:t>
                      </a:r>
                      <a:r>
                        <a:rPr dirty="0" sz="160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10">
                          <a:latin typeface="Cambria"/>
                          <a:cs typeface="Cambria"/>
                        </a:rPr>
                        <a:t>entegrasyon</a:t>
                      </a:r>
                      <a:r>
                        <a:rPr dirty="0" sz="16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20">
                          <a:latin typeface="Cambria"/>
                          <a:cs typeface="Cambria"/>
                        </a:rPr>
                        <a:t>ve</a:t>
                      </a:r>
                      <a:r>
                        <a:rPr dirty="0" sz="16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10">
                          <a:latin typeface="Cambria"/>
                          <a:cs typeface="Cambria"/>
                        </a:rPr>
                        <a:t>kapsayıcılığa</a:t>
                      </a:r>
                      <a:r>
                        <a:rPr dirty="0" sz="1600" spc="4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5">
                          <a:latin typeface="Cambria"/>
                          <a:cs typeface="Cambria"/>
                        </a:rPr>
                        <a:t>ilişkin</a:t>
                      </a:r>
                      <a:endParaRPr sz="1600">
                        <a:latin typeface="Cambria"/>
                        <a:cs typeface="Cambria"/>
                      </a:endParaRPr>
                    </a:p>
                    <a:p>
                      <a:pPr marL="68580">
                        <a:lnSpc>
                          <a:spcPts val="1855"/>
                        </a:lnSpc>
                      </a:pPr>
                      <a:r>
                        <a:rPr dirty="0" sz="1600" spc="-10">
                          <a:latin typeface="Cambria"/>
                          <a:cs typeface="Cambria"/>
                        </a:rPr>
                        <a:t>yapılan</a:t>
                      </a:r>
                      <a:r>
                        <a:rPr dirty="0" sz="1600" spc="1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20">
                          <a:latin typeface="Cambria"/>
                          <a:cs typeface="Cambria"/>
                        </a:rPr>
                        <a:t>faaliyet</a:t>
                      </a:r>
                      <a:r>
                        <a:rPr dirty="0" sz="1600" spc="3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600" spc="-10">
                          <a:latin typeface="Cambria"/>
                          <a:cs typeface="Cambria"/>
                        </a:rPr>
                        <a:t>sayısı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70884" y="173464"/>
            <a:ext cx="1168404" cy="149558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218996" y="2251075"/>
            <a:ext cx="827595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Calibri"/>
                <a:cs typeface="Calibri"/>
              </a:rPr>
              <a:t>Bu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bölümde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araştırma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uygulama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merkezinizin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2022 </a:t>
            </a:r>
            <a:r>
              <a:rPr dirty="0" sz="1800" spc="-5">
                <a:latin typeface="Calibri"/>
                <a:cs typeface="Calibri"/>
              </a:rPr>
              <a:t>yılı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içerisinde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gerçekleştirdiği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diğer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faaliyetlere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ilişkin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kısaca</a:t>
            </a:r>
            <a:r>
              <a:rPr dirty="0" sz="1800" spc="-5">
                <a:latin typeface="Calibri"/>
                <a:cs typeface="Calibri"/>
              </a:rPr>
              <a:t> bilgi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veriniz.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2023-03-08T07:24:54Z</dcterms:created>
  <dcterms:modified xsi:type="dcterms:W3CDTF">2023-03-08T07:24:54Z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2023-03-07T00:00:00Z</vt:filetime>
  </property>
  <property fmtid="{D5CDD505-2E9C-101B-9397-08002B2CF9AE}" pid="3" name="Creator">
    <vt:lpwstr>Microsoft PowerPoint v16</vt:lpwstr>
  </property>
  <property fmtid="{D5CDD505-2E9C-101B-9397-08002B2CF9AE}" pid="4" name="LastSaved">
    <vt:filetime>2023-03-08T00:00:00Z</vt:filetime>
  </property>
</Properties>
</file>