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348"/>
    <p:restoredTop sz="94650"/>
  </p:normalViewPr>
  <p:slideViewPr>
    <p:cSldViewPr snapToGrid="0" snapToObjects="1">
      <p:cViewPr varScale="1">
        <p:scale>
          <a:sx n="99" d="100"/>
          <a:sy n="99" d="100"/>
        </p:scale>
        <p:origin x="208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C54D8-9915-9443-8D62-A131938935D0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0E54C-F3F2-564B-888A-AD08149C5EE9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1335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TR" dirty="0"/>
              <a:t>FQC- First Quality Certification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00E54C-F3F2-564B-888A-AD08149C5EE9}" type="slidenum">
              <a:rPr lang="en-TR" smtClean="0"/>
              <a:t>2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168733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01F2E-5649-BF49-BEE8-E914A4B97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4E476D-5AA5-B845-9F63-ED2F4B00C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2C300-500E-C94C-ADA1-5E961F7A2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638D9-5127-084E-9EA0-FAA9B13C4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72C68-D6ED-2A48-A7B8-BC099BFD9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1810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5798A-5B5C-474D-A8B9-426162F9D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68CD00-8C53-6F47-A3EB-F2385318D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E8569-2F74-ED47-92AB-05CABD6B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9AC78-7FF4-9647-B2CC-FF2EEE7BB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25F94-DB62-F342-A207-26A44D5B2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479519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67868D-847B-5240-A8BF-E48634E62E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3E4498-0F1B-9E46-B184-D879703CD7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E2DF4-F4D2-C04B-86A7-81BA95C2F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31158-D1D8-424E-A190-9D9337DBB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0CC05-E566-B14F-947E-A010BD1E5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7684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D0A02-C58D-154D-947A-F2265CE95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1B868-0AB3-9145-8A78-66780CBFD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21A05B-6DA3-9B42-8F59-B7D5A6D15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BAC0F-E2CF-7840-A81D-8CA4D83D8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D3D29-75C0-B24F-8487-698D09518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99874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19654-2E42-A34E-A98B-23C7EEF76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BAEEC-A821-8F4E-B4B2-04A307685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CB1BD-1852-CF4A-A997-3EDA197D6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D96D44-C214-714B-BAF3-EDBB27A5B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982A4-40F8-F44A-A55C-5F3C272A5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71966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674AC-AD74-574C-918B-A13EC88B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D73BA-483A-E249-A0F3-5DDA6893F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60AA51-3645-AF4B-8F75-136055965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4633C0-F69A-184E-A4A4-602ED5652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3E3D1-0233-7943-B23A-3C19631CE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DE98B-2B00-BB40-80EA-D5BB57720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5934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D01C5-EAB2-9A45-8934-C09B2FAB0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3A90C2-7D26-DA40-BA91-A98C47746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453A89-07AD-ED46-AEE5-636C440D0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6DECDA-B5D2-FC45-BD11-35821DAAF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ADE19F-4F84-8A43-9CEB-408D2A7898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3FA511-5394-F74C-A1ED-5C248C276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D3C92B-BF84-8C4A-BB7F-689DF493F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88119F-A11F-7F4F-9786-AE3D23EE0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5823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DA24D-D49F-9A41-B546-8297F060C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F899E9-E41B-8E4A-ADB1-753B0A77F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D1C31C-C0EC-2F42-B600-0940435B4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6818E-E39A-4843-B568-1ACC7DBAF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933058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BEB9DF-3CAE-6144-B63B-24C48E5B7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F71A0C-CFE7-BB43-B342-C78786D4E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48AC4-6AB5-E74A-A567-5ABF285FD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18461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5A7D9-2300-BA42-AB0A-6F5CCB055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B3338-00A9-3D48-9139-92FAB8789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8ADE0E-B8D7-ED4B-9BB5-6DF423950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D9D705-11A8-FF43-B253-81DFC1FA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893B3-0261-D346-B87D-8FDF29CF9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160F3-789C-CA49-8882-3A3013FD4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45603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FA964-292A-9045-BA93-FE0443C5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DD2620-59FE-8747-ABF6-31CB44177B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69982-82F0-1745-8064-5A98089C8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B4DF9-243B-654C-9B24-F6D90DB3F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E1399A-8E8B-3D44-835A-A53875AD4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330FB-3639-D64B-8367-F344CF9BE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21040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009DE2-D339-D742-8A07-3CD13FE04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D066F7-5D10-6449-9019-019576FEE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A4DAC-720B-EB4D-A845-EA2304C0A5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66E11-F09B-D24B-A9C4-D31D880DFE0C}" type="datetimeFigureOut">
              <a:rPr lang="en-TR" smtClean="0"/>
              <a:t>14.01.2021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1DC7A-2CF4-124F-B6A5-18F7211AC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23B86-1D56-AE4F-AF8A-7E43A7DC8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9F9CA-FB10-7B42-88BE-255A309951B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70684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1BC8D-3915-CA4F-AFA8-4FD3661EF6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TR" dirty="0">
                <a:solidFill>
                  <a:schemeClr val="accent1"/>
                </a:solidFill>
              </a:rPr>
              <a:t>Yalova Üniversitesi</a:t>
            </a:r>
            <a:br>
              <a:rPr lang="en-TR" dirty="0">
                <a:solidFill>
                  <a:schemeClr val="accent1"/>
                </a:solidFill>
              </a:rPr>
            </a:br>
            <a:r>
              <a:rPr lang="en-TR" dirty="0">
                <a:solidFill>
                  <a:schemeClr val="accent1"/>
                </a:solidFill>
              </a:rPr>
              <a:t>Kalite Koordinatörlüğü Eğitimler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33FE81-63B3-8541-B99A-9757B3C269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TR" dirty="0"/>
              <a:t>Cem YILDIRIM</a:t>
            </a:r>
          </a:p>
          <a:p>
            <a:r>
              <a:rPr lang="en-TR" dirty="0"/>
              <a:t>OCAK 2020</a:t>
            </a:r>
          </a:p>
        </p:txBody>
      </p:sp>
    </p:spTree>
    <p:extLst>
      <p:ext uri="{BB962C8B-B14F-4D97-AF65-F5344CB8AC3E}">
        <p14:creationId xmlns:p14="http://schemas.microsoft.com/office/powerpoint/2010/main" val="3152246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81591-4435-A441-9DFF-F8FB5318B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>
                <a:solidFill>
                  <a:schemeClr val="accent1"/>
                </a:solidFill>
              </a:rPr>
              <a:t>Verilmesi Gereken Kararlar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DCB50-2979-8147-ADBE-20603EC3B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R" dirty="0"/>
              <a:t>Hangi eğitim programı seçilecek?</a:t>
            </a:r>
          </a:p>
          <a:p>
            <a:endParaRPr lang="en-TR" dirty="0"/>
          </a:p>
          <a:p>
            <a:r>
              <a:rPr lang="en-TR" dirty="0"/>
              <a:t>Eğitimi üniversite bünyesinden kimler almalı? (her birimden personel olmalı mı?)</a:t>
            </a:r>
          </a:p>
          <a:p>
            <a:endParaRPr lang="en-TR" dirty="0"/>
          </a:p>
          <a:p>
            <a:r>
              <a:rPr lang="en-TR" dirty="0"/>
              <a:t>Eğitimin zaman çizelgesi. (E1: 24 saat-3 gün, E2: 1 hafta)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965929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BB31-85FA-2D40-AE37-427D48A49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>
                <a:solidFill>
                  <a:schemeClr val="accent1"/>
                </a:solidFill>
              </a:rPr>
              <a:t>Eğitimlerin Alınabileceği Kuruluşlar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9C228-A4EA-DC44-9239-2BFE40A45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TR" dirty="0"/>
              <a:t>demy</a:t>
            </a:r>
          </a:p>
          <a:p>
            <a:r>
              <a:rPr lang="en-US" dirty="0"/>
              <a:t>B</a:t>
            </a:r>
            <a:r>
              <a:rPr lang="en-TR" dirty="0"/>
              <a:t>sigroup</a:t>
            </a:r>
          </a:p>
          <a:p>
            <a:r>
              <a:rPr lang="en-TR" dirty="0"/>
              <a:t>SGS</a:t>
            </a:r>
          </a:p>
          <a:p>
            <a:r>
              <a:rPr lang="en-TR" dirty="0"/>
              <a:t>TurCent</a:t>
            </a:r>
          </a:p>
          <a:p>
            <a:r>
              <a:rPr lang="en-TR" dirty="0"/>
              <a:t>The knowledge academy</a:t>
            </a:r>
          </a:p>
          <a:p>
            <a:r>
              <a:rPr lang="en-TR" dirty="0"/>
              <a:t>Alcumus</a:t>
            </a:r>
          </a:p>
        </p:txBody>
      </p:sp>
    </p:spTree>
    <p:extLst>
      <p:ext uri="{BB962C8B-B14F-4D97-AF65-F5344CB8AC3E}">
        <p14:creationId xmlns:p14="http://schemas.microsoft.com/office/powerpoint/2010/main" val="408776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1007D-AA8F-2145-9E7E-55FB5DC7A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>
                <a:solidFill>
                  <a:schemeClr val="accent1"/>
                </a:solidFill>
              </a:rPr>
              <a:t>İç Tetkik Eğitimleri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329C5-60F9-9647-B5B6-9118DCFEC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ISO 9001:2015 İÇ TETKİK EĞİTİMİ</a:t>
            </a:r>
          </a:p>
          <a:p>
            <a:pPr marL="0" indent="0">
              <a:buNone/>
            </a:pPr>
            <a:r>
              <a:rPr lang="en-US" b="1" dirty="0" err="1"/>
              <a:t>Konusu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b="1" dirty="0"/>
              <a:t>1.</a:t>
            </a:r>
            <a:r>
              <a:rPr lang="en-US" dirty="0"/>
              <a:t> 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ISO 9001, ISO 9000 </a:t>
            </a:r>
            <a:r>
              <a:rPr lang="en-US" dirty="0" err="1"/>
              <a:t>ve</a:t>
            </a:r>
            <a:r>
              <a:rPr lang="en-US" dirty="0"/>
              <a:t> ISO 9004 </a:t>
            </a:r>
            <a:r>
              <a:rPr lang="en-US" dirty="0" err="1"/>
              <a:t>Standardlarındaki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terim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kavramların</a:t>
            </a:r>
            <a:r>
              <a:rPr lang="en-US" dirty="0"/>
              <a:t> </a:t>
            </a:r>
            <a:r>
              <a:rPr lang="en-US" dirty="0" err="1"/>
              <a:t>açıklanması</a:t>
            </a:r>
            <a:br>
              <a:rPr lang="en-US" dirty="0"/>
            </a:br>
            <a:r>
              <a:rPr lang="en-US" b="1" dirty="0"/>
              <a:t>2.</a:t>
            </a:r>
            <a:r>
              <a:rPr lang="en-US" dirty="0"/>
              <a:t> 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prensiplerinin</a:t>
            </a:r>
            <a:r>
              <a:rPr lang="en-US" dirty="0"/>
              <a:t> </a:t>
            </a:r>
            <a:r>
              <a:rPr lang="en-US" dirty="0" err="1"/>
              <a:t>açıklanması</a:t>
            </a:r>
            <a:br>
              <a:rPr lang="en-US" dirty="0"/>
            </a:br>
            <a:r>
              <a:rPr lang="en-US" b="1" dirty="0"/>
              <a:t>3.</a:t>
            </a:r>
            <a:r>
              <a:rPr lang="en-US" dirty="0"/>
              <a:t> ISO 9001 </a:t>
            </a:r>
            <a:r>
              <a:rPr lang="en-US" dirty="0" err="1"/>
              <a:t>Standardındaki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objektif</a:t>
            </a:r>
            <a:r>
              <a:rPr lang="en-US" dirty="0"/>
              <a:t> </a:t>
            </a:r>
            <a:r>
              <a:rPr lang="en-US" dirty="0" err="1"/>
              <a:t>delillerle</a:t>
            </a:r>
            <a:r>
              <a:rPr lang="en-US" dirty="0"/>
              <a:t> </a:t>
            </a:r>
            <a:r>
              <a:rPr lang="en-US" dirty="0" err="1"/>
              <a:t>açıklanması</a:t>
            </a:r>
            <a:br>
              <a:rPr lang="en-US" dirty="0"/>
            </a:br>
            <a:r>
              <a:rPr lang="en-US" b="1" dirty="0"/>
              <a:t>4.</a:t>
            </a:r>
            <a:r>
              <a:rPr lang="en-US" dirty="0"/>
              <a:t> </a:t>
            </a:r>
            <a:r>
              <a:rPr lang="en-US" dirty="0" err="1"/>
              <a:t>Denetim</a:t>
            </a:r>
            <a:r>
              <a:rPr lang="en-US" dirty="0"/>
              <a:t>,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tipleri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uygunsuzluk</a:t>
            </a:r>
            <a:r>
              <a:rPr lang="en-US" dirty="0"/>
              <a:t> </a:t>
            </a:r>
            <a:r>
              <a:rPr lang="en-US" dirty="0" err="1"/>
              <a:t>tanımları</a:t>
            </a:r>
            <a:br>
              <a:rPr lang="en-US" dirty="0"/>
            </a:br>
            <a:r>
              <a:rPr lang="en-US" b="1" dirty="0"/>
              <a:t>5.</a:t>
            </a:r>
            <a:r>
              <a:rPr lang="en-US" dirty="0"/>
              <a:t> </a:t>
            </a:r>
            <a:r>
              <a:rPr lang="en-US" dirty="0" err="1"/>
              <a:t>Denetçi</a:t>
            </a:r>
            <a:r>
              <a:rPr lang="en-US" dirty="0"/>
              <a:t> / </a:t>
            </a:r>
            <a:r>
              <a:rPr lang="en-US" dirty="0" err="1"/>
              <a:t>baş</a:t>
            </a:r>
            <a:r>
              <a:rPr lang="en-US" dirty="0"/>
              <a:t> </a:t>
            </a:r>
            <a:r>
              <a:rPr lang="en-US" dirty="0" err="1"/>
              <a:t>denetçi</a:t>
            </a:r>
            <a:r>
              <a:rPr lang="en-US" dirty="0"/>
              <a:t> </a:t>
            </a:r>
            <a:r>
              <a:rPr lang="en-US" dirty="0" err="1"/>
              <a:t>sorumlulukları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br>
              <a:rPr lang="en-US" dirty="0"/>
            </a:br>
            <a:r>
              <a:rPr lang="en-US" b="1" dirty="0"/>
              <a:t>6.</a:t>
            </a:r>
            <a:r>
              <a:rPr lang="en-US" dirty="0"/>
              <a:t> 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planlama</a:t>
            </a:r>
            <a:r>
              <a:rPr lang="en-US" dirty="0"/>
              <a:t> ( Check list,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planı</a:t>
            </a:r>
            <a:r>
              <a:rPr lang="en-US" dirty="0"/>
              <a:t> </a:t>
            </a:r>
            <a:r>
              <a:rPr lang="en-US" dirty="0" err="1"/>
              <a:t>v.b</a:t>
            </a:r>
            <a:r>
              <a:rPr lang="en-US" dirty="0"/>
              <a:t> </a:t>
            </a:r>
            <a:r>
              <a:rPr lang="en-US" dirty="0" err="1"/>
              <a:t>oluşturma</a:t>
            </a:r>
            <a:r>
              <a:rPr lang="en-US" dirty="0"/>
              <a:t> )</a:t>
            </a:r>
            <a:br>
              <a:rPr lang="en-US" dirty="0"/>
            </a:br>
            <a:r>
              <a:rPr lang="en-US" b="1" dirty="0"/>
              <a:t>7.</a:t>
            </a:r>
            <a:r>
              <a:rPr lang="en-US" dirty="0"/>
              <a:t> 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uygunsuzlukların</a:t>
            </a:r>
            <a:r>
              <a:rPr lang="en-US" dirty="0"/>
              <a:t> </a:t>
            </a:r>
            <a:r>
              <a:rPr lang="en-US" dirty="0" err="1"/>
              <a:t>raporlanması</a:t>
            </a:r>
            <a:br>
              <a:rPr lang="en-US" dirty="0"/>
            </a:br>
            <a:r>
              <a:rPr lang="en-US" b="1" dirty="0"/>
              <a:t>8.</a:t>
            </a:r>
            <a:r>
              <a:rPr lang="en-US" dirty="0"/>
              <a:t> </a:t>
            </a:r>
            <a:r>
              <a:rPr lang="en-US" dirty="0" err="1"/>
              <a:t>Düzeltici</a:t>
            </a:r>
            <a:r>
              <a:rPr lang="en-US" dirty="0"/>
              <a:t> </a:t>
            </a:r>
            <a:r>
              <a:rPr lang="en-US" dirty="0" err="1"/>
              <a:t>faaliyetlerin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br>
              <a:rPr lang="en-US" dirty="0"/>
            </a:br>
            <a:r>
              <a:rPr lang="en-US" b="1" dirty="0"/>
              <a:t>9.</a:t>
            </a:r>
            <a:r>
              <a:rPr lang="en-US" dirty="0"/>
              <a:t> Pratik </a:t>
            </a:r>
            <a:r>
              <a:rPr lang="en-US" dirty="0" err="1"/>
              <a:t>çalışmalar</a:t>
            </a:r>
            <a:br>
              <a:rPr lang="en-US" dirty="0"/>
            </a:br>
            <a:r>
              <a:rPr lang="en-US" b="1" dirty="0"/>
              <a:t>10.</a:t>
            </a:r>
            <a:r>
              <a:rPr lang="en-US" dirty="0"/>
              <a:t> </a:t>
            </a:r>
            <a:r>
              <a:rPr lang="en-US" dirty="0" err="1"/>
              <a:t>Belgelendirme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akreditasyon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bilgilendirme</a:t>
            </a:r>
            <a:br>
              <a:rPr lang="en-US" dirty="0"/>
            </a:br>
            <a:r>
              <a:rPr lang="en-US" b="1" dirty="0"/>
              <a:t>11.</a:t>
            </a:r>
            <a:r>
              <a:rPr lang="en-US" dirty="0"/>
              <a:t> </a:t>
            </a:r>
            <a:r>
              <a:rPr lang="en-US" dirty="0" err="1"/>
              <a:t>Değerlendirme</a:t>
            </a:r>
            <a:r>
              <a:rPr lang="en-US" dirty="0"/>
              <a:t> </a:t>
            </a:r>
            <a:r>
              <a:rPr lang="en-US" dirty="0" err="1"/>
              <a:t>sınavı</a:t>
            </a:r>
            <a:endParaRPr lang="en-TR" b="1" dirty="0"/>
          </a:p>
        </p:txBody>
      </p:sp>
    </p:spTree>
    <p:extLst>
      <p:ext uri="{BB962C8B-B14F-4D97-AF65-F5344CB8AC3E}">
        <p14:creationId xmlns:p14="http://schemas.microsoft.com/office/powerpoint/2010/main" val="3533848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D3C70-34DB-C84C-8D28-854871234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>
                <a:solidFill>
                  <a:schemeClr val="accent1"/>
                </a:solidFill>
              </a:rPr>
              <a:t>Neden Önemli?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3C107-413C-6A48-835E-FC5D4FC29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İç</a:t>
            </a:r>
            <a:r>
              <a:rPr lang="en-US" dirty="0"/>
              <a:t> </a:t>
            </a:r>
            <a:r>
              <a:rPr lang="en-US" dirty="0" err="1"/>
              <a:t>denetimler</a:t>
            </a:r>
            <a:r>
              <a:rPr lang="en-US" dirty="0"/>
              <a:t> </a:t>
            </a:r>
            <a:r>
              <a:rPr lang="en-US" dirty="0" err="1"/>
              <a:t>kuruluş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sistemlerinin</a:t>
            </a:r>
            <a:r>
              <a:rPr lang="en-US" dirty="0"/>
              <a:t> </a:t>
            </a:r>
            <a:r>
              <a:rPr lang="en-US" b="1" dirty="0" err="1"/>
              <a:t>yeterliliğini</a:t>
            </a:r>
            <a:r>
              <a:rPr lang="en-US" dirty="0"/>
              <a:t>, </a:t>
            </a:r>
            <a:r>
              <a:rPr lang="en-US" b="1" dirty="0" err="1"/>
              <a:t>uygunluğunu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etkinliğini</a:t>
            </a:r>
            <a:r>
              <a:rPr lang="en-US" b="1" dirty="0"/>
              <a:t> </a:t>
            </a:r>
            <a:r>
              <a:rPr lang="en-US" dirty="0" err="1"/>
              <a:t>denetlemek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değerlendirmek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araçlarından</a:t>
            </a:r>
            <a:r>
              <a:rPr lang="en-US" dirty="0"/>
              <a:t> </a:t>
            </a:r>
            <a:r>
              <a:rPr lang="en-US" dirty="0" err="1"/>
              <a:t>biridir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ISO 9001:2015 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, </a:t>
            </a:r>
            <a:r>
              <a:rPr lang="en-US" b="1" dirty="0"/>
              <a:t>ISO 14001:2015 </a:t>
            </a:r>
            <a:r>
              <a:rPr lang="en-US" dirty="0" err="1"/>
              <a:t>Çevre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/>
              <a:t>OHSAS 18001 </a:t>
            </a:r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Sağlığı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Güvenliği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Sistemlerinin</a:t>
            </a:r>
            <a:r>
              <a:rPr lang="en-US" dirty="0"/>
              <a:t> </a:t>
            </a:r>
            <a:r>
              <a:rPr lang="en-US" dirty="0" err="1"/>
              <a:t>tümü</a:t>
            </a:r>
            <a:r>
              <a:rPr lang="en-US" dirty="0"/>
              <a:t> de </a:t>
            </a:r>
            <a:r>
              <a:rPr lang="en-US" dirty="0" err="1"/>
              <a:t>uygulayıcı</a:t>
            </a:r>
            <a:r>
              <a:rPr lang="en-US" dirty="0"/>
              <a:t> </a:t>
            </a:r>
            <a:r>
              <a:rPr lang="en-US" dirty="0" err="1"/>
              <a:t>kuruluşların</a:t>
            </a:r>
            <a:r>
              <a:rPr lang="en-US" dirty="0"/>
              <a:t> </a:t>
            </a:r>
            <a:r>
              <a:rPr lang="en-US" dirty="0" err="1"/>
              <a:t>faaliyetlerini</a:t>
            </a:r>
            <a:r>
              <a:rPr lang="en-US" dirty="0"/>
              <a:t> </a:t>
            </a:r>
            <a:r>
              <a:rPr lang="en-US" dirty="0" err="1"/>
              <a:t>belirledikleri</a:t>
            </a:r>
            <a:r>
              <a:rPr lang="en-US" dirty="0"/>
              <a:t> </a:t>
            </a:r>
            <a:r>
              <a:rPr lang="en-US" dirty="0" err="1"/>
              <a:t>periyotlarda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standartlar</a:t>
            </a:r>
            <a:r>
              <a:rPr lang="en-US" dirty="0"/>
              <a:t> </a:t>
            </a:r>
            <a:r>
              <a:rPr lang="en-US" dirty="0" err="1"/>
              <a:t>kapsamında</a:t>
            </a:r>
            <a:r>
              <a:rPr lang="en-US" dirty="0"/>
              <a:t> </a:t>
            </a:r>
            <a:r>
              <a:rPr lang="en-US" dirty="0" err="1"/>
              <a:t>denetlemelerini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gereklilik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koymaktadır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Denetlenecek</a:t>
            </a:r>
            <a:r>
              <a:rPr lang="en-US" dirty="0"/>
              <a:t> </a:t>
            </a:r>
            <a:r>
              <a:rPr lang="en-US" dirty="0" err="1"/>
              <a:t>faaliyetin</a:t>
            </a:r>
            <a:r>
              <a:rPr lang="en-US" dirty="0"/>
              <a:t> </a:t>
            </a:r>
            <a:r>
              <a:rPr lang="en-US" dirty="0" err="1"/>
              <a:t>önemi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önceki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dikkate</a:t>
            </a:r>
            <a:r>
              <a:rPr lang="en-US" dirty="0"/>
              <a:t> </a:t>
            </a:r>
            <a:r>
              <a:rPr lang="en-US" dirty="0" err="1"/>
              <a:t>alınarak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b="1" dirty="0" err="1"/>
              <a:t>denetim</a:t>
            </a:r>
            <a:r>
              <a:rPr lang="en-US" b="1" dirty="0"/>
              <a:t> </a:t>
            </a:r>
            <a:r>
              <a:rPr lang="en-US" b="1" dirty="0" err="1"/>
              <a:t>programı</a:t>
            </a:r>
            <a:r>
              <a:rPr lang="en-US" b="1" dirty="0"/>
              <a:t> </a:t>
            </a:r>
            <a:r>
              <a:rPr lang="en-US" b="1" dirty="0" err="1"/>
              <a:t>yapılması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bulgular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b="1" dirty="0" err="1"/>
              <a:t>düzeltici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önleyici</a:t>
            </a:r>
            <a:r>
              <a:rPr lang="en-US" b="1" dirty="0"/>
              <a:t> </a:t>
            </a:r>
            <a:r>
              <a:rPr lang="en-US" dirty="0" err="1"/>
              <a:t>faaliyetlerin</a:t>
            </a:r>
            <a:r>
              <a:rPr lang="en-US" dirty="0"/>
              <a:t> </a:t>
            </a:r>
            <a:r>
              <a:rPr lang="en-US" dirty="0" err="1"/>
              <a:t>gerçekleştirilmesi</a:t>
            </a:r>
            <a:r>
              <a:rPr lang="en-US" dirty="0"/>
              <a:t> </a:t>
            </a:r>
            <a:r>
              <a:rPr lang="en-US" dirty="0" err="1"/>
              <a:t>beklenmektedir</a:t>
            </a:r>
            <a:r>
              <a:rPr lang="en-US" dirty="0"/>
              <a:t>.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523118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98C7E-12C5-344B-BA5D-0CB1E868D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>
                <a:solidFill>
                  <a:schemeClr val="accent1"/>
                </a:solidFill>
              </a:rPr>
              <a:t>İç Denetimi Gerçekleştirecek Personel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D52E7-E57E-F84D-888C-92F574C16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İç</a:t>
            </a:r>
            <a:r>
              <a:rPr lang="en-US" dirty="0"/>
              <a:t> </a:t>
            </a:r>
            <a:r>
              <a:rPr lang="en-US" dirty="0" err="1"/>
              <a:t>denetimleri</a:t>
            </a:r>
            <a:r>
              <a:rPr lang="en-US" dirty="0"/>
              <a:t> </a:t>
            </a:r>
            <a:r>
              <a:rPr lang="en-US" dirty="0" err="1"/>
              <a:t>gerçekleştirecek</a:t>
            </a:r>
            <a:r>
              <a:rPr lang="en-US" dirty="0"/>
              <a:t> </a:t>
            </a:r>
            <a:r>
              <a:rPr lang="en-US" dirty="0" err="1"/>
              <a:t>personelin</a:t>
            </a:r>
            <a:r>
              <a:rPr lang="en-US" dirty="0"/>
              <a:t> her 3 </a:t>
            </a:r>
            <a:r>
              <a:rPr lang="en-US" dirty="0" err="1"/>
              <a:t>standart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entegre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bilgili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yetkin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denetimlerin</a:t>
            </a:r>
            <a:r>
              <a:rPr lang="en-US" dirty="0"/>
              <a:t> </a:t>
            </a:r>
            <a:r>
              <a:rPr lang="en-US" dirty="0" err="1"/>
              <a:t>başarı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gerçekleştirilebilmesi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önemlidir</a:t>
            </a:r>
            <a:r>
              <a:rPr lang="en-US" dirty="0"/>
              <a:t>. 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863883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6C00D-4DB8-954E-8536-1750C0AFA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>
                <a:solidFill>
                  <a:schemeClr val="accent1"/>
                </a:solidFill>
              </a:rPr>
              <a:t>İçerik (Kalder)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D04BF-36E8-3342-81AD-56845A5AB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/>
              <a:t>?</a:t>
            </a:r>
          </a:p>
          <a:p>
            <a:r>
              <a:rPr lang="en-US" dirty="0" err="1"/>
              <a:t>Entegre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gerekleri</a:t>
            </a:r>
            <a:r>
              <a:rPr lang="en-US" dirty="0"/>
              <a:t>,</a:t>
            </a:r>
          </a:p>
          <a:p>
            <a:r>
              <a:rPr lang="en-US" dirty="0"/>
              <a:t>ISO 9001, 14001 </a:t>
            </a:r>
            <a:r>
              <a:rPr lang="en-US" dirty="0" err="1"/>
              <a:t>ve</a:t>
            </a:r>
            <a:r>
              <a:rPr lang="en-US" dirty="0"/>
              <a:t> 18001 </a:t>
            </a:r>
            <a:r>
              <a:rPr lang="en-US" dirty="0" err="1"/>
              <a:t>maddelerinin</a:t>
            </a:r>
            <a:r>
              <a:rPr lang="en-US" dirty="0"/>
              <a:t> </a:t>
            </a:r>
            <a:r>
              <a:rPr lang="en-US" dirty="0" err="1"/>
              <a:t>gereklerinin</a:t>
            </a:r>
            <a:r>
              <a:rPr lang="en-US" dirty="0"/>
              <a:t> </a:t>
            </a:r>
            <a:r>
              <a:rPr lang="en-US" dirty="0" err="1"/>
              <a:t>denetçi</a:t>
            </a:r>
            <a:r>
              <a:rPr lang="en-US" dirty="0"/>
              <a:t> </a:t>
            </a:r>
            <a:r>
              <a:rPr lang="en-US" dirty="0" err="1"/>
              <a:t>gözüyle</a:t>
            </a:r>
            <a:r>
              <a:rPr lang="en-US" dirty="0"/>
              <a:t> </a:t>
            </a:r>
            <a:r>
              <a:rPr lang="en-US" dirty="0" err="1"/>
              <a:t>irdelenmesi</a:t>
            </a:r>
            <a:r>
              <a:rPr lang="en-US" dirty="0"/>
              <a:t>,</a:t>
            </a:r>
          </a:p>
          <a:p>
            <a:r>
              <a:rPr lang="en-US" dirty="0" err="1"/>
              <a:t>Entegre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standartlarının</a:t>
            </a:r>
            <a:r>
              <a:rPr lang="en-US" dirty="0"/>
              <a:t> </a:t>
            </a:r>
            <a:r>
              <a:rPr lang="en-US" dirty="0" err="1"/>
              <a:t>gereklerinin</a:t>
            </a:r>
            <a:r>
              <a:rPr lang="en-US" dirty="0"/>
              <a:t> </a:t>
            </a:r>
            <a:r>
              <a:rPr lang="en-US" dirty="0" err="1"/>
              <a:t>denetlenmesi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vaka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r>
              <a:rPr lang="en-US" dirty="0"/>
              <a:t>,</a:t>
            </a:r>
          </a:p>
          <a:p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standartları</a:t>
            </a:r>
            <a:r>
              <a:rPr lang="en-US" dirty="0"/>
              <a:t> (ISO 19011),</a:t>
            </a:r>
          </a:p>
          <a:p>
            <a:r>
              <a:rPr lang="en-US" dirty="0" err="1"/>
              <a:t>Denetçi</a:t>
            </a:r>
            <a:r>
              <a:rPr lang="en-US" dirty="0"/>
              <a:t> </a:t>
            </a:r>
            <a:r>
              <a:rPr lang="en-US" dirty="0" err="1"/>
              <a:t>sorumluluk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yetkileri</a:t>
            </a:r>
            <a:r>
              <a:rPr lang="en-US" dirty="0"/>
              <a:t>,</a:t>
            </a:r>
          </a:p>
          <a:p>
            <a:r>
              <a:rPr lang="en-US" dirty="0" err="1"/>
              <a:t>Denetçi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r>
              <a:rPr lang="en-US" dirty="0"/>
              <a:t>,</a:t>
            </a:r>
          </a:p>
          <a:p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teknikleri</a:t>
            </a:r>
            <a:r>
              <a:rPr lang="en-US" dirty="0"/>
              <a:t>,</a:t>
            </a:r>
          </a:p>
          <a:p>
            <a:r>
              <a:rPr lang="en-US" dirty="0" err="1"/>
              <a:t>Planlama</a:t>
            </a:r>
            <a:r>
              <a:rPr lang="en-US" dirty="0"/>
              <a:t>,</a:t>
            </a:r>
          </a:p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listesi</a:t>
            </a:r>
            <a:r>
              <a:rPr lang="en-US" dirty="0"/>
              <a:t> </a:t>
            </a:r>
            <a:r>
              <a:rPr lang="en-US" dirty="0" err="1"/>
              <a:t>hazırlama</a:t>
            </a:r>
            <a:r>
              <a:rPr lang="en-US" dirty="0"/>
              <a:t>,</a:t>
            </a:r>
          </a:p>
          <a:p>
            <a:r>
              <a:rPr lang="en-US" dirty="0" err="1"/>
              <a:t>Açılış</a:t>
            </a:r>
            <a:r>
              <a:rPr lang="en-US" dirty="0"/>
              <a:t> </a:t>
            </a:r>
            <a:r>
              <a:rPr lang="en-US" dirty="0" err="1"/>
              <a:t>toplantısı</a:t>
            </a:r>
            <a:r>
              <a:rPr lang="en-US" dirty="0"/>
              <a:t>,</a:t>
            </a:r>
          </a:p>
          <a:p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 </a:t>
            </a:r>
            <a:r>
              <a:rPr lang="en-US" dirty="0" err="1"/>
              <a:t>vaka</a:t>
            </a:r>
            <a:r>
              <a:rPr lang="en-US" dirty="0"/>
              <a:t> </a:t>
            </a:r>
            <a:r>
              <a:rPr lang="en-US" dirty="0" err="1"/>
              <a:t>çalışması</a:t>
            </a:r>
            <a:r>
              <a:rPr lang="en-US" dirty="0"/>
              <a:t>,</a:t>
            </a:r>
          </a:p>
          <a:p>
            <a:r>
              <a:rPr lang="en-US" dirty="0" err="1"/>
              <a:t>Uygunsuzluk</a:t>
            </a:r>
            <a:r>
              <a:rPr lang="en-US" dirty="0"/>
              <a:t> </a:t>
            </a:r>
            <a:r>
              <a:rPr lang="en-US" dirty="0" err="1"/>
              <a:t>raporları</a:t>
            </a:r>
            <a:r>
              <a:rPr lang="en-US" dirty="0"/>
              <a:t>,</a:t>
            </a:r>
          </a:p>
          <a:p>
            <a:r>
              <a:rPr lang="en-US" dirty="0" err="1"/>
              <a:t>Raporlama</a:t>
            </a:r>
            <a:r>
              <a:rPr lang="en-US" dirty="0"/>
              <a:t>,</a:t>
            </a:r>
          </a:p>
          <a:p>
            <a:r>
              <a:rPr lang="en-US" dirty="0" err="1"/>
              <a:t>Kapanış</a:t>
            </a:r>
            <a:r>
              <a:rPr lang="en-US" dirty="0"/>
              <a:t> </a:t>
            </a:r>
            <a:r>
              <a:rPr lang="en-US" dirty="0" err="1"/>
              <a:t>toplantısı</a:t>
            </a:r>
            <a:r>
              <a:rPr lang="en-US" dirty="0"/>
              <a:t>,</a:t>
            </a:r>
          </a:p>
          <a:p>
            <a:r>
              <a:rPr lang="en-US" dirty="0" err="1"/>
              <a:t>Sınav</a:t>
            </a:r>
            <a:r>
              <a:rPr lang="en-US" dirty="0"/>
              <a:t>.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54418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F1C00-9D2E-E249-B64D-893EAD8AE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>
                <a:solidFill>
                  <a:schemeClr val="accent1"/>
                </a:solidFill>
              </a:rPr>
              <a:t>Eğitimin Amacı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3B00F-0568-594E-BC13-1E8F0C098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Eğitimin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, </a:t>
            </a:r>
            <a:r>
              <a:rPr lang="en-US" dirty="0" err="1"/>
              <a:t>katılımcılara</a:t>
            </a:r>
            <a:r>
              <a:rPr lang="en-US" dirty="0"/>
              <a:t> </a:t>
            </a:r>
            <a:r>
              <a:rPr lang="en-US" dirty="0" err="1"/>
              <a:t>kuruluşlarında</a:t>
            </a:r>
            <a:r>
              <a:rPr lang="en-US" dirty="0"/>
              <a:t> ISO 9001:2015 </a:t>
            </a:r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Sistemi'nin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geliştirilebilmesi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, </a:t>
            </a:r>
            <a:r>
              <a:rPr lang="en-US" dirty="0" err="1"/>
              <a:t>dokümantasyon</a:t>
            </a:r>
            <a:r>
              <a:rPr lang="en-US" dirty="0"/>
              <a:t> </a:t>
            </a:r>
            <a:r>
              <a:rPr lang="en-US" dirty="0" err="1"/>
              <a:t>bilgisini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/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tetkikçi</a:t>
            </a:r>
            <a:r>
              <a:rPr lang="en-US" dirty="0"/>
              <a:t> </a:t>
            </a:r>
            <a:r>
              <a:rPr lang="en-US" dirty="0" err="1"/>
              <a:t>bilgisi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donanımını</a:t>
            </a:r>
            <a:r>
              <a:rPr lang="en-US" dirty="0"/>
              <a:t> </a:t>
            </a:r>
            <a:r>
              <a:rPr lang="en-US" dirty="0" err="1"/>
              <a:t>kazandırmak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kuruluş</a:t>
            </a:r>
            <a:r>
              <a:rPr lang="en-US" b="1" dirty="0"/>
              <a:t> </a:t>
            </a:r>
            <a:r>
              <a:rPr lang="en-US" b="1" dirty="0" err="1"/>
              <a:t>içi</a:t>
            </a:r>
            <a:r>
              <a:rPr lang="en-US" b="1" dirty="0"/>
              <a:t> </a:t>
            </a:r>
            <a:r>
              <a:rPr lang="en-US" b="1" dirty="0" err="1"/>
              <a:t>denetçi</a:t>
            </a:r>
            <a:r>
              <a:rPr lang="en-US" b="1" dirty="0"/>
              <a:t> </a:t>
            </a:r>
            <a:r>
              <a:rPr lang="en-US" b="1" dirty="0" err="1"/>
              <a:t>yetiştirmek</a:t>
            </a:r>
            <a:r>
              <a:rPr lang="en-US" dirty="0"/>
              <a:t>.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881887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D6270-D6D2-6240-8DAD-488B78C1D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>
                <a:solidFill>
                  <a:schemeClr val="accent1"/>
                </a:solidFill>
              </a:rPr>
              <a:t>Eğitim İçerikleri-1 (Belgelendirme.ctr.com.tr)</a:t>
            </a: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7EF88-F437-374E-870E-EE69B2033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err="1"/>
              <a:t>Eğitimin</a:t>
            </a:r>
            <a:r>
              <a:rPr lang="en-US" b="1" dirty="0"/>
              <a:t> </a:t>
            </a:r>
            <a:r>
              <a:rPr lang="en-US" b="1" dirty="0" err="1"/>
              <a:t>İçeriği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r>
              <a:rPr lang="en-US" dirty="0" err="1"/>
              <a:t>Temel:Terminoloji</a:t>
            </a:r>
            <a:endParaRPr lang="en-US" dirty="0"/>
          </a:p>
          <a:p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seviyeli</a:t>
            </a:r>
            <a:r>
              <a:rPr lang="en-US" dirty="0"/>
              <a:t> </a:t>
            </a:r>
            <a:r>
              <a:rPr lang="en-US" dirty="0" err="1"/>
              <a:t>yapı</a:t>
            </a:r>
            <a:endParaRPr lang="en-US" dirty="0"/>
          </a:p>
          <a:p>
            <a:r>
              <a:rPr lang="en-US" dirty="0"/>
              <a:t>Proses </a:t>
            </a:r>
            <a:r>
              <a:rPr lang="en-US" dirty="0" err="1"/>
              <a:t>yaklaşımı</a:t>
            </a:r>
            <a:endParaRPr lang="en-US" dirty="0"/>
          </a:p>
          <a:p>
            <a:r>
              <a:rPr lang="en-US" dirty="0"/>
              <a:t>Risk </a:t>
            </a:r>
            <a:r>
              <a:rPr lang="en-US" dirty="0" err="1"/>
              <a:t>tabanlı</a:t>
            </a:r>
            <a:r>
              <a:rPr lang="en-US" dirty="0"/>
              <a:t> </a:t>
            </a:r>
            <a:r>
              <a:rPr lang="en-US" dirty="0" err="1"/>
              <a:t>düşünme</a:t>
            </a:r>
            <a:endParaRPr lang="en-US" dirty="0"/>
          </a:p>
          <a:p>
            <a:r>
              <a:rPr lang="en-US" dirty="0"/>
              <a:t>ISO 9000 </a:t>
            </a:r>
            <a:r>
              <a:rPr lang="en-US" dirty="0" err="1"/>
              <a:t>serisi</a:t>
            </a:r>
            <a:r>
              <a:rPr lang="en-US" dirty="0"/>
              <a:t> </a:t>
            </a:r>
            <a:r>
              <a:rPr lang="en-US" dirty="0" err="1"/>
              <a:t>standartları</a:t>
            </a:r>
            <a:endParaRPr lang="en-US" dirty="0"/>
          </a:p>
          <a:p>
            <a:r>
              <a:rPr lang="en-US" dirty="0" err="1"/>
              <a:t>Standart</a:t>
            </a:r>
            <a:r>
              <a:rPr lang="en-US" dirty="0"/>
              <a:t> </a:t>
            </a:r>
            <a:r>
              <a:rPr lang="en-US" dirty="0" err="1"/>
              <a:t>şartları</a:t>
            </a:r>
            <a:endParaRPr lang="en-US" dirty="0"/>
          </a:p>
          <a:p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anlayışı</a:t>
            </a:r>
            <a:endParaRPr lang="en-US" dirty="0"/>
          </a:p>
          <a:p>
            <a:r>
              <a:rPr lang="en-US" dirty="0" err="1"/>
              <a:t>Dokümantasyon</a:t>
            </a:r>
            <a:r>
              <a:rPr lang="en-US" dirty="0"/>
              <a:t> </a:t>
            </a:r>
            <a:r>
              <a:rPr lang="en-US" dirty="0" err="1"/>
              <a:t>kavramı</a:t>
            </a:r>
            <a:endParaRPr lang="en-US" dirty="0"/>
          </a:p>
          <a:p>
            <a:r>
              <a:rPr lang="en-US" dirty="0" err="1"/>
              <a:t>Süreksel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iyileştirme</a:t>
            </a:r>
            <a:endParaRPr lang="en-US" dirty="0"/>
          </a:p>
          <a:p>
            <a:r>
              <a:rPr lang="en-US" dirty="0" err="1"/>
              <a:t>Dokümantasyon:Kalite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sisteminin</a:t>
            </a:r>
            <a:r>
              <a:rPr lang="en-US" dirty="0"/>
              <a:t> </a:t>
            </a:r>
            <a:r>
              <a:rPr lang="en-US" dirty="0" err="1"/>
              <a:t>doküman</a:t>
            </a:r>
            <a:r>
              <a:rPr lang="en-US" dirty="0"/>
              <a:t> </a:t>
            </a:r>
            <a:r>
              <a:rPr lang="en-US" dirty="0" err="1"/>
              <a:t>yapısı</a:t>
            </a:r>
            <a:endParaRPr lang="en-US" dirty="0"/>
          </a:p>
          <a:p>
            <a:r>
              <a:rPr lang="en-US" dirty="0" err="1"/>
              <a:t>Kalite</a:t>
            </a:r>
            <a:r>
              <a:rPr lang="en-US" dirty="0"/>
              <a:t> el </a:t>
            </a:r>
            <a:r>
              <a:rPr lang="en-US" dirty="0" err="1"/>
              <a:t>kitabı-prosedürler</a:t>
            </a:r>
            <a:endParaRPr lang="en-US" dirty="0"/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653615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BE998-2EA4-8E4A-A3EF-4D84A37F3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>
                <a:solidFill>
                  <a:schemeClr val="accent1"/>
                </a:solidFill>
              </a:rPr>
              <a:t>Eğitim İçerikleri-2 (Belgelendirme.ctr.com.tr)</a:t>
            </a: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BA00A-9F8C-0E4F-8316-8691753E9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dokümanlar</a:t>
            </a:r>
            <a:r>
              <a:rPr lang="en-US" dirty="0"/>
              <a:t> (</a:t>
            </a:r>
            <a:r>
              <a:rPr lang="en-US" dirty="0" err="1"/>
              <a:t>talimatlar</a:t>
            </a:r>
            <a:r>
              <a:rPr lang="en-US" dirty="0"/>
              <a:t>, </a:t>
            </a:r>
            <a:r>
              <a:rPr lang="en-US" dirty="0" err="1"/>
              <a:t>formlar</a:t>
            </a:r>
            <a:r>
              <a:rPr lang="en-US" dirty="0"/>
              <a:t>, </a:t>
            </a:r>
            <a:r>
              <a:rPr lang="en-US" dirty="0" err="1"/>
              <a:t>listeler</a:t>
            </a:r>
            <a:r>
              <a:rPr lang="en-US" dirty="0"/>
              <a:t>, </a:t>
            </a:r>
            <a:r>
              <a:rPr lang="en-US" dirty="0" err="1"/>
              <a:t>planlar</a:t>
            </a:r>
            <a:r>
              <a:rPr lang="en-US" dirty="0"/>
              <a:t> vb.)</a:t>
            </a:r>
          </a:p>
          <a:p>
            <a:r>
              <a:rPr lang="en-US" dirty="0" err="1"/>
              <a:t>Hedefler</a:t>
            </a:r>
            <a:endParaRPr lang="en-US" dirty="0"/>
          </a:p>
          <a:p>
            <a:r>
              <a:rPr lang="en-US" dirty="0" err="1"/>
              <a:t>İhtiyaç</a:t>
            </a:r>
            <a:r>
              <a:rPr lang="en-US" dirty="0"/>
              <a:t> </a:t>
            </a:r>
            <a:r>
              <a:rPr lang="en-US" dirty="0" err="1"/>
              <a:t>duyulan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dokümanlar</a:t>
            </a:r>
            <a:endParaRPr lang="en-US" dirty="0"/>
          </a:p>
          <a:p>
            <a:r>
              <a:rPr lang="en-US" dirty="0" err="1"/>
              <a:t>Dokümanların</a:t>
            </a:r>
            <a:r>
              <a:rPr lang="en-US" dirty="0"/>
              <a:t> </a:t>
            </a:r>
            <a:r>
              <a:rPr lang="en-US" dirty="0" err="1"/>
              <a:t>dağıtımı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kontrolü</a:t>
            </a:r>
            <a:endParaRPr lang="en-US" dirty="0"/>
          </a:p>
          <a:p>
            <a:r>
              <a:rPr lang="en-US" dirty="0"/>
              <a:t>Pratik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en-US" dirty="0" err="1"/>
              <a:t>çalışmalar</a:t>
            </a:r>
            <a:endParaRPr lang="en-US" dirty="0"/>
          </a:p>
          <a:p>
            <a:r>
              <a:rPr lang="en-US" dirty="0" err="1"/>
              <a:t>İç</a:t>
            </a:r>
            <a:r>
              <a:rPr lang="en-US" dirty="0"/>
              <a:t> </a:t>
            </a:r>
            <a:r>
              <a:rPr lang="en-US" dirty="0" err="1"/>
              <a:t>Denetçi:Kalite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ilkeleri</a:t>
            </a:r>
            <a:r>
              <a:rPr lang="en-US" dirty="0"/>
              <a:t> </a:t>
            </a:r>
            <a:r>
              <a:rPr lang="en-US" dirty="0" err="1"/>
              <a:t>terimler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terminoloji</a:t>
            </a:r>
            <a:endParaRPr lang="en-US" dirty="0"/>
          </a:p>
          <a:p>
            <a:r>
              <a:rPr lang="en-US" dirty="0" err="1"/>
              <a:t>Kalite</a:t>
            </a:r>
            <a:r>
              <a:rPr lang="en-US" dirty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sistemi</a:t>
            </a:r>
            <a:endParaRPr lang="en-US" dirty="0"/>
          </a:p>
          <a:p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tipleri</a:t>
            </a:r>
            <a:endParaRPr lang="en-US" dirty="0"/>
          </a:p>
          <a:p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hedefleri</a:t>
            </a:r>
            <a:endParaRPr lang="en-US" dirty="0"/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782458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E7B11-AB30-1A42-B920-5544F1252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>
                <a:solidFill>
                  <a:schemeClr val="accent1"/>
                </a:solidFill>
              </a:rPr>
              <a:t>Eğitim İçerikleri-3 (Belgelendirme.ctr.com.tr)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A1D2F-FCDA-7343-BE31-17089C918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prosesi</a:t>
            </a:r>
            <a:endParaRPr lang="en-US" dirty="0"/>
          </a:p>
          <a:p>
            <a:r>
              <a:rPr lang="en-US" dirty="0" err="1"/>
              <a:t>Denetçi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olmalı</a:t>
            </a:r>
            <a:r>
              <a:rPr lang="en-US" dirty="0"/>
              <a:t>, </a:t>
            </a:r>
            <a:r>
              <a:rPr lang="en-US" dirty="0" err="1"/>
              <a:t>sorumlulukları</a:t>
            </a:r>
            <a:endParaRPr lang="en-US" dirty="0"/>
          </a:p>
          <a:p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öncesi</a:t>
            </a:r>
            <a:r>
              <a:rPr lang="en-US" dirty="0"/>
              <a:t> </a:t>
            </a:r>
            <a:r>
              <a:rPr lang="en-US" dirty="0" err="1"/>
              <a:t>faaliyetler</a:t>
            </a:r>
            <a:endParaRPr lang="en-US" dirty="0"/>
          </a:p>
          <a:p>
            <a:r>
              <a:rPr lang="en-US" dirty="0" err="1"/>
              <a:t>İç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planlama</a:t>
            </a:r>
            <a:endParaRPr lang="en-US" dirty="0"/>
          </a:p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listesi</a:t>
            </a:r>
            <a:r>
              <a:rPr lang="en-US" dirty="0"/>
              <a:t> </a:t>
            </a:r>
            <a:r>
              <a:rPr lang="en-US" dirty="0" err="1"/>
              <a:t>hazırlama</a:t>
            </a:r>
            <a:endParaRPr lang="en-US" dirty="0"/>
          </a:p>
          <a:p>
            <a:r>
              <a:rPr lang="en-US" dirty="0" err="1"/>
              <a:t>İç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gerçekleştirme</a:t>
            </a:r>
            <a:endParaRPr lang="en-US" dirty="0"/>
          </a:p>
          <a:p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tipleri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sorma</a:t>
            </a:r>
            <a:endParaRPr lang="en-US" dirty="0"/>
          </a:p>
          <a:p>
            <a:r>
              <a:rPr lang="en-US" dirty="0" err="1"/>
              <a:t>İç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mizanseni</a:t>
            </a:r>
            <a:endParaRPr lang="en-US" dirty="0"/>
          </a:p>
          <a:p>
            <a:r>
              <a:rPr lang="en-US" dirty="0" err="1"/>
              <a:t>Uygunsuzluk</a:t>
            </a:r>
            <a:r>
              <a:rPr lang="en-US" dirty="0"/>
              <a:t> </a:t>
            </a:r>
            <a:r>
              <a:rPr lang="en-US" dirty="0" err="1"/>
              <a:t>değerlendirme</a:t>
            </a:r>
            <a:endParaRPr lang="en-US" dirty="0"/>
          </a:p>
          <a:p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mizanseni</a:t>
            </a:r>
            <a:r>
              <a:rPr lang="en-US" dirty="0"/>
              <a:t> </a:t>
            </a:r>
            <a:r>
              <a:rPr lang="en-US" dirty="0" err="1"/>
              <a:t>bulgularının</a:t>
            </a:r>
            <a:r>
              <a:rPr lang="en-US" dirty="0"/>
              <a:t> </a:t>
            </a:r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/>
              <a:t>geçirilmesi</a:t>
            </a:r>
            <a:endParaRPr lang="en-US" dirty="0"/>
          </a:p>
          <a:p>
            <a:r>
              <a:rPr lang="en-US" dirty="0" err="1"/>
              <a:t>Uygunsuzluk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denetim</a:t>
            </a:r>
            <a:r>
              <a:rPr lang="en-US" dirty="0"/>
              <a:t> </a:t>
            </a:r>
            <a:r>
              <a:rPr lang="en-US" dirty="0" err="1"/>
              <a:t>raporlama</a:t>
            </a:r>
            <a:r>
              <a:rPr lang="en-US" dirty="0"/>
              <a:t> </a:t>
            </a:r>
            <a:r>
              <a:rPr lang="en-US" dirty="0" err="1"/>
              <a:t>tekniği</a:t>
            </a:r>
            <a:endParaRPr lang="en-US" dirty="0"/>
          </a:p>
          <a:p>
            <a:r>
              <a:rPr lang="en-US" dirty="0" err="1"/>
              <a:t>Düzeltici</a:t>
            </a:r>
            <a:r>
              <a:rPr lang="en-US" dirty="0"/>
              <a:t> </a:t>
            </a:r>
            <a:r>
              <a:rPr lang="en-US" dirty="0" err="1"/>
              <a:t>faaliyetler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takip</a:t>
            </a:r>
            <a:endParaRPr lang="en-US" dirty="0"/>
          </a:p>
          <a:p>
            <a:r>
              <a:rPr lang="en-US" dirty="0" err="1"/>
              <a:t>Sınav</a:t>
            </a:r>
            <a:endParaRPr lang="en-US" dirty="0"/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127468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2D0C9833F22E48A4087578028FCE56" ma:contentTypeVersion="0" ma:contentTypeDescription="Create a new document." ma:contentTypeScope="" ma:versionID="d8ff7a39c9dc00da3830f27f81ec125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DDB3F20-3995-49CB-9F63-AE7359935C65}"/>
</file>

<file path=customXml/itemProps2.xml><?xml version="1.0" encoding="utf-8"?>
<ds:datastoreItem xmlns:ds="http://schemas.openxmlformats.org/officeDocument/2006/customXml" ds:itemID="{22108885-F33D-4868-96DD-929D64DA5447}"/>
</file>

<file path=customXml/itemProps3.xml><?xml version="1.0" encoding="utf-8"?>
<ds:datastoreItem xmlns:ds="http://schemas.openxmlformats.org/officeDocument/2006/customXml" ds:itemID="{0A770F47-F34E-4F3C-B12B-07F31FEF922D}"/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563</Words>
  <Application>Microsoft Macintosh PowerPoint</Application>
  <PresentationFormat>Widescreen</PresentationFormat>
  <Paragraphs>87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Yalova Üniversitesi Kalite Koordinatörlüğü Eğitimler</vt:lpstr>
      <vt:lpstr>İç Tetkik Eğitimleri</vt:lpstr>
      <vt:lpstr>Neden Önemli?</vt:lpstr>
      <vt:lpstr>İç Denetimi Gerçekleştirecek Personel</vt:lpstr>
      <vt:lpstr>İçerik (Kalder)</vt:lpstr>
      <vt:lpstr>Eğitimin Amacı</vt:lpstr>
      <vt:lpstr>Eğitim İçerikleri-1 (Belgelendirme.ctr.com.tr)</vt:lpstr>
      <vt:lpstr>Eğitim İçerikleri-2 (Belgelendirme.ctr.com.tr)</vt:lpstr>
      <vt:lpstr>Eğitim İçerikleri-3 (Belgelendirme.ctr.com.tr)</vt:lpstr>
      <vt:lpstr>Verilmesi Gereken Kararlar</vt:lpstr>
      <vt:lpstr>Eğitimlerin Alınabileceği Kuruluşlar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Yalova Üniversitesi Kalite Koordinatörlüğü Eğitimler</dc:title>
  <dc:creator>cem.yildirim</dc:creator>
  <cp:lastModifiedBy>cem.yildirim</cp:lastModifiedBy>
  <cp:revision>4</cp:revision>
  <dcterms:created xsi:type="dcterms:W3CDTF">2021-01-14T09:17:42Z</dcterms:created>
  <dcterms:modified xsi:type="dcterms:W3CDTF">2021-01-14T12:27:24Z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0x010100CE2D0C9833F22E48A4087578028FCE56</vt:lpwstr>
  </property>
</Properties>
</file>