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660" r:id="rId2"/>
  </p:sldMasterIdLst>
  <p:notesMasterIdLst>
    <p:notesMasterId r:id="rId20"/>
  </p:notesMasterIdLst>
  <p:sldIdLst>
    <p:sldId id="256" r:id="rId3"/>
    <p:sldId id="258" r:id="rId4"/>
    <p:sldId id="260" r:id="rId5"/>
    <p:sldId id="264" r:id="rId6"/>
    <p:sldId id="266" r:id="rId7"/>
    <p:sldId id="276" r:id="rId8"/>
    <p:sldId id="275" r:id="rId9"/>
    <p:sldId id="274" r:id="rId10"/>
    <p:sldId id="273" r:id="rId11"/>
    <p:sldId id="272" r:id="rId12"/>
    <p:sldId id="271" r:id="rId13"/>
    <p:sldId id="270" r:id="rId14"/>
    <p:sldId id="278" r:id="rId15"/>
    <p:sldId id="279" r:id="rId16"/>
    <p:sldId id="281" r:id="rId17"/>
    <p:sldId id="282" r:id="rId18"/>
    <p:sldId id="283" r:id="rId19"/>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6738C-4532-DC27-F1E5-AA969152D1EA}" v="181" dt="2023-03-07T19:44:53.281"/>
    <p1510:client id="{57319C2F-7BE5-F6E2-7966-001768432B91}" v="5" dt="2023-03-08T13:30:18.564"/>
    <p1510:client id="{8E97ECF6-DA0A-D9D1-522E-B394068432BA}" v="931" dt="2023-03-08T11:35:26.148"/>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7B610-4669-488D-A87C-6940C3F773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F1605C-87A5-406B-BA67-EB3C40DA6E78}">
      <dgm:prSet/>
      <dgm:spPr/>
      <dgm:t>
        <a:bodyPr/>
        <a:lstStyle/>
        <a:p>
          <a:r>
            <a:rPr lang="en-US"/>
            <a:t>Uluslararası Müzakere teknikleri </a:t>
          </a:r>
        </a:p>
      </dgm:t>
    </dgm:pt>
    <dgm:pt modelId="{546103ED-9825-4418-AD50-6BF6B8906319}" type="parTrans" cxnId="{E67ACFE2-6C9B-4877-8B0B-E4532B3D723D}">
      <dgm:prSet/>
      <dgm:spPr/>
      <dgm:t>
        <a:bodyPr/>
        <a:lstStyle/>
        <a:p>
          <a:endParaRPr lang="en-US"/>
        </a:p>
      </dgm:t>
    </dgm:pt>
    <dgm:pt modelId="{A19FB506-709D-4C73-8A7E-0809E1B0BE80}" type="sibTrans" cxnId="{E67ACFE2-6C9B-4877-8B0B-E4532B3D723D}">
      <dgm:prSet/>
      <dgm:spPr/>
      <dgm:t>
        <a:bodyPr/>
        <a:lstStyle/>
        <a:p>
          <a:endParaRPr lang="en-US"/>
        </a:p>
      </dgm:t>
    </dgm:pt>
    <dgm:pt modelId="{93D5395F-6FCE-40EA-BE36-29E86BC6A855}">
      <dgm:prSet/>
      <dgm:spPr/>
      <dgm:t>
        <a:bodyPr/>
        <a:lstStyle/>
        <a:p>
          <a:r>
            <a:rPr lang="en-US"/>
            <a:t>Uluslararası Hukuk </a:t>
          </a:r>
        </a:p>
      </dgm:t>
    </dgm:pt>
    <dgm:pt modelId="{5B471926-2165-432E-87E9-8A4AD1413901}" type="parTrans" cxnId="{1004C58D-6987-4D6B-A9EE-0C9CF9DAA89A}">
      <dgm:prSet/>
      <dgm:spPr/>
      <dgm:t>
        <a:bodyPr/>
        <a:lstStyle/>
        <a:p>
          <a:endParaRPr lang="en-US"/>
        </a:p>
      </dgm:t>
    </dgm:pt>
    <dgm:pt modelId="{0B05B422-212C-4DEA-A881-D0282255AE83}" type="sibTrans" cxnId="{1004C58D-6987-4D6B-A9EE-0C9CF9DAA89A}">
      <dgm:prSet/>
      <dgm:spPr/>
      <dgm:t>
        <a:bodyPr/>
        <a:lstStyle/>
        <a:p>
          <a:endParaRPr lang="en-US"/>
        </a:p>
      </dgm:t>
    </dgm:pt>
    <dgm:pt modelId="{0F827BD2-9830-4A31-B7AC-4AE311954760}">
      <dgm:prSet/>
      <dgm:spPr/>
      <dgm:t>
        <a:bodyPr/>
        <a:lstStyle/>
        <a:p>
          <a:r>
            <a:rPr lang="en-US"/>
            <a:t>Uluslararası Ticaret </a:t>
          </a:r>
        </a:p>
      </dgm:t>
    </dgm:pt>
    <dgm:pt modelId="{DA2322B5-EB18-4605-8E45-073FEABD7E9C}" type="parTrans" cxnId="{6C681F4D-123B-4D57-9F60-A6C4A6951205}">
      <dgm:prSet/>
      <dgm:spPr/>
      <dgm:t>
        <a:bodyPr/>
        <a:lstStyle/>
        <a:p>
          <a:endParaRPr lang="en-US"/>
        </a:p>
      </dgm:t>
    </dgm:pt>
    <dgm:pt modelId="{A6549AFC-9106-497A-A5E4-1B2BF7741C8C}" type="sibTrans" cxnId="{6C681F4D-123B-4D57-9F60-A6C4A6951205}">
      <dgm:prSet/>
      <dgm:spPr/>
      <dgm:t>
        <a:bodyPr/>
        <a:lstStyle/>
        <a:p>
          <a:endParaRPr lang="en-US"/>
        </a:p>
      </dgm:t>
    </dgm:pt>
    <dgm:pt modelId="{9C0099F5-DB00-42E5-961B-65EDD5AFA49B}" type="pres">
      <dgm:prSet presAssocID="{9FB7B610-4669-488D-A87C-6940C3F77374}" presName="root" presStyleCnt="0">
        <dgm:presLayoutVars>
          <dgm:dir/>
          <dgm:resizeHandles val="exact"/>
        </dgm:presLayoutVars>
      </dgm:prSet>
      <dgm:spPr/>
    </dgm:pt>
    <dgm:pt modelId="{0CFD9C20-2588-46BC-8EDA-ED8769A21AC6}" type="pres">
      <dgm:prSet presAssocID="{40F1605C-87A5-406B-BA67-EB3C40DA6E78}" presName="compNode" presStyleCnt="0"/>
      <dgm:spPr/>
    </dgm:pt>
    <dgm:pt modelId="{1D2382F8-51C5-48B2-AEBD-7CA45C1072EB}" type="pres">
      <dgm:prSet presAssocID="{40F1605C-87A5-406B-BA67-EB3C40DA6E78}" presName="bgRect" presStyleLbl="bgShp" presStyleIdx="0" presStyleCnt="3"/>
      <dgm:spPr/>
    </dgm:pt>
    <dgm:pt modelId="{674C270D-CF22-4A8C-B453-F84DDFDA5A07}" type="pres">
      <dgm:prSet presAssocID="{40F1605C-87A5-406B-BA67-EB3C40DA6E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kalaşma"/>
        </a:ext>
      </dgm:extLst>
    </dgm:pt>
    <dgm:pt modelId="{5B462515-1644-4DC0-BC4A-23E7D25DCC5A}" type="pres">
      <dgm:prSet presAssocID="{40F1605C-87A5-406B-BA67-EB3C40DA6E78}" presName="spaceRect" presStyleCnt="0"/>
      <dgm:spPr/>
    </dgm:pt>
    <dgm:pt modelId="{4D5A8213-8595-4B67-AA89-79A0CC393D36}" type="pres">
      <dgm:prSet presAssocID="{40F1605C-87A5-406B-BA67-EB3C40DA6E78}" presName="parTx" presStyleLbl="revTx" presStyleIdx="0" presStyleCnt="3">
        <dgm:presLayoutVars>
          <dgm:chMax val="0"/>
          <dgm:chPref val="0"/>
        </dgm:presLayoutVars>
      </dgm:prSet>
      <dgm:spPr/>
    </dgm:pt>
    <dgm:pt modelId="{76508F60-9660-4E1A-BB29-099116CDFCA0}" type="pres">
      <dgm:prSet presAssocID="{A19FB506-709D-4C73-8A7E-0809E1B0BE80}" presName="sibTrans" presStyleCnt="0"/>
      <dgm:spPr/>
    </dgm:pt>
    <dgm:pt modelId="{16619622-20A4-4A54-AB69-155A1B31E659}" type="pres">
      <dgm:prSet presAssocID="{93D5395F-6FCE-40EA-BE36-29E86BC6A855}" presName="compNode" presStyleCnt="0"/>
      <dgm:spPr/>
    </dgm:pt>
    <dgm:pt modelId="{555AC4E3-B40E-4B7B-8509-D5AF2FA6EC82}" type="pres">
      <dgm:prSet presAssocID="{93D5395F-6FCE-40EA-BE36-29E86BC6A855}" presName="bgRect" presStyleLbl="bgShp" presStyleIdx="1" presStyleCnt="3"/>
      <dgm:spPr/>
    </dgm:pt>
    <dgm:pt modelId="{A5B442BE-545E-4C68-AE6E-83788935A67B}" type="pres">
      <dgm:prSet presAssocID="{93D5395F-6FCE-40EA-BE36-29E86BC6A8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kmak"/>
        </a:ext>
      </dgm:extLst>
    </dgm:pt>
    <dgm:pt modelId="{E75102B2-B514-411E-9755-0496F8A47276}" type="pres">
      <dgm:prSet presAssocID="{93D5395F-6FCE-40EA-BE36-29E86BC6A855}" presName="spaceRect" presStyleCnt="0"/>
      <dgm:spPr/>
    </dgm:pt>
    <dgm:pt modelId="{4CAC6F67-F260-497E-8559-49E96BE84E98}" type="pres">
      <dgm:prSet presAssocID="{93D5395F-6FCE-40EA-BE36-29E86BC6A855}" presName="parTx" presStyleLbl="revTx" presStyleIdx="1" presStyleCnt="3">
        <dgm:presLayoutVars>
          <dgm:chMax val="0"/>
          <dgm:chPref val="0"/>
        </dgm:presLayoutVars>
      </dgm:prSet>
      <dgm:spPr/>
    </dgm:pt>
    <dgm:pt modelId="{EEE6F5E2-44DD-4A7B-A5FA-B97F83FB2443}" type="pres">
      <dgm:prSet presAssocID="{0B05B422-212C-4DEA-A881-D0282255AE83}" presName="sibTrans" presStyleCnt="0"/>
      <dgm:spPr/>
    </dgm:pt>
    <dgm:pt modelId="{24D22DAF-346A-4C95-81F3-ACB02F8D9738}" type="pres">
      <dgm:prSet presAssocID="{0F827BD2-9830-4A31-B7AC-4AE311954760}" presName="compNode" presStyleCnt="0"/>
      <dgm:spPr/>
    </dgm:pt>
    <dgm:pt modelId="{3AA8120C-4456-4968-BF18-5E05E3A5E5E4}" type="pres">
      <dgm:prSet presAssocID="{0F827BD2-9830-4A31-B7AC-4AE311954760}" presName="bgRect" presStyleLbl="bgShp" presStyleIdx="2" presStyleCnt="3"/>
      <dgm:spPr/>
    </dgm:pt>
    <dgm:pt modelId="{8426497B-C2C7-431E-A769-7E823C13905B}" type="pres">
      <dgm:prSet presAssocID="{0F827BD2-9830-4A31-B7AC-4AE3119547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48D15FDB-6F44-4342-894F-0D6ECCDBED82}" type="pres">
      <dgm:prSet presAssocID="{0F827BD2-9830-4A31-B7AC-4AE311954760}" presName="spaceRect" presStyleCnt="0"/>
      <dgm:spPr/>
    </dgm:pt>
    <dgm:pt modelId="{B65DAA90-E3D7-4CD9-AFBB-CB13D6631E14}" type="pres">
      <dgm:prSet presAssocID="{0F827BD2-9830-4A31-B7AC-4AE311954760}" presName="parTx" presStyleLbl="revTx" presStyleIdx="2" presStyleCnt="3">
        <dgm:presLayoutVars>
          <dgm:chMax val="0"/>
          <dgm:chPref val="0"/>
        </dgm:presLayoutVars>
      </dgm:prSet>
      <dgm:spPr/>
    </dgm:pt>
  </dgm:ptLst>
  <dgm:cxnLst>
    <dgm:cxn modelId="{6C681F4D-123B-4D57-9F60-A6C4A6951205}" srcId="{9FB7B610-4669-488D-A87C-6940C3F77374}" destId="{0F827BD2-9830-4A31-B7AC-4AE311954760}" srcOrd="2" destOrd="0" parTransId="{DA2322B5-EB18-4605-8E45-073FEABD7E9C}" sibTransId="{A6549AFC-9106-497A-A5E4-1B2BF7741C8C}"/>
    <dgm:cxn modelId="{3AB0946E-8EF1-4738-87E5-6536804CC24C}" type="presOf" srcId="{40F1605C-87A5-406B-BA67-EB3C40DA6E78}" destId="{4D5A8213-8595-4B67-AA89-79A0CC393D36}" srcOrd="0" destOrd="0" presId="urn:microsoft.com/office/officeart/2018/2/layout/IconVerticalSolidList"/>
    <dgm:cxn modelId="{6753B753-30EE-4470-8542-B40EEA605D1D}" type="presOf" srcId="{9FB7B610-4669-488D-A87C-6940C3F77374}" destId="{9C0099F5-DB00-42E5-961B-65EDD5AFA49B}" srcOrd="0" destOrd="0" presId="urn:microsoft.com/office/officeart/2018/2/layout/IconVerticalSolidList"/>
    <dgm:cxn modelId="{1004C58D-6987-4D6B-A9EE-0C9CF9DAA89A}" srcId="{9FB7B610-4669-488D-A87C-6940C3F77374}" destId="{93D5395F-6FCE-40EA-BE36-29E86BC6A855}" srcOrd="1" destOrd="0" parTransId="{5B471926-2165-432E-87E9-8A4AD1413901}" sibTransId="{0B05B422-212C-4DEA-A881-D0282255AE83}"/>
    <dgm:cxn modelId="{F325AC9F-A5C9-4721-B116-A70A433B2154}" type="presOf" srcId="{0F827BD2-9830-4A31-B7AC-4AE311954760}" destId="{B65DAA90-E3D7-4CD9-AFBB-CB13D6631E14}" srcOrd="0" destOrd="0" presId="urn:microsoft.com/office/officeart/2018/2/layout/IconVerticalSolidList"/>
    <dgm:cxn modelId="{10095FB9-B153-4C1C-B118-3C32572ED2A3}" type="presOf" srcId="{93D5395F-6FCE-40EA-BE36-29E86BC6A855}" destId="{4CAC6F67-F260-497E-8559-49E96BE84E98}" srcOrd="0" destOrd="0" presId="urn:microsoft.com/office/officeart/2018/2/layout/IconVerticalSolidList"/>
    <dgm:cxn modelId="{E67ACFE2-6C9B-4877-8B0B-E4532B3D723D}" srcId="{9FB7B610-4669-488D-A87C-6940C3F77374}" destId="{40F1605C-87A5-406B-BA67-EB3C40DA6E78}" srcOrd="0" destOrd="0" parTransId="{546103ED-9825-4418-AD50-6BF6B8906319}" sibTransId="{A19FB506-709D-4C73-8A7E-0809E1B0BE80}"/>
    <dgm:cxn modelId="{AFC2EC5E-3722-4E97-A1D3-DD24513B45C8}" type="presParOf" srcId="{9C0099F5-DB00-42E5-961B-65EDD5AFA49B}" destId="{0CFD9C20-2588-46BC-8EDA-ED8769A21AC6}" srcOrd="0" destOrd="0" presId="urn:microsoft.com/office/officeart/2018/2/layout/IconVerticalSolidList"/>
    <dgm:cxn modelId="{C7EA6616-916E-4C9E-886D-B809BA88118A}" type="presParOf" srcId="{0CFD9C20-2588-46BC-8EDA-ED8769A21AC6}" destId="{1D2382F8-51C5-48B2-AEBD-7CA45C1072EB}" srcOrd="0" destOrd="0" presId="urn:microsoft.com/office/officeart/2018/2/layout/IconVerticalSolidList"/>
    <dgm:cxn modelId="{F57C9392-D4AA-49E8-A994-D2BCE7292F64}" type="presParOf" srcId="{0CFD9C20-2588-46BC-8EDA-ED8769A21AC6}" destId="{674C270D-CF22-4A8C-B453-F84DDFDA5A07}" srcOrd="1" destOrd="0" presId="urn:microsoft.com/office/officeart/2018/2/layout/IconVerticalSolidList"/>
    <dgm:cxn modelId="{9A24F085-65AA-427D-8F30-B0360C686109}" type="presParOf" srcId="{0CFD9C20-2588-46BC-8EDA-ED8769A21AC6}" destId="{5B462515-1644-4DC0-BC4A-23E7D25DCC5A}" srcOrd="2" destOrd="0" presId="urn:microsoft.com/office/officeart/2018/2/layout/IconVerticalSolidList"/>
    <dgm:cxn modelId="{F8175438-CA8F-4484-9B6F-E213CFFC3213}" type="presParOf" srcId="{0CFD9C20-2588-46BC-8EDA-ED8769A21AC6}" destId="{4D5A8213-8595-4B67-AA89-79A0CC393D36}" srcOrd="3" destOrd="0" presId="urn:microsoft.com/office/officeart/2018/2/layout/IconVerticalSolidList"/>
    <dgm:cxn modelId="{2B7B074D-D92C-4034-AC12-DA1424D7E28E}" type="presParOf" srcId="{9C0099F5-DB00-42E5-961B-65EDD5AFA49B}" destId="{76508F60-9660-4E1A-BB29-099116CDFCA0}" srcOrd="1" destOrd="0" presId="urn:microsoft.com/office/officeart/2018/2/layout/IconVerticalSolidList"/>
    <dgm:cxn modelId="{311F4892-7ED8-4E0C-9DCD-C8F23B885573}" type="presParOf" srcId="{9C0099F5-DB00-42E5-961B-65EDD5AFA49B}" destId="{16619622-20A4-4A54-AB69-155A1B31E659}" srcOrd="2" destOrd="0" presId="urn:microsoft.com/office/officeart/2018/2/layout/IconVerticalSolidList"/>
    <dgm:cxn modelId="{84D7F3CA-F6C7-469E-87E0-5116BA45061D}" type="presParOf" srcId="{16619622-20A4-4A54-AB69-155A1B31E659}" destId="{555AC4E3-B40E-4B7B-8509-D5AF2FA6EC82}" srcOrd="0" destOrd="0" presId="urn:microsoft.com/office/officeart/2018/2/layout/IconVerticalSolidList"/>
    <dgm:cxn modelId="{16B4E64C-F4AA-4DAF-B3C4-9AA1B01234B6}" type="presParOf" srcId="{16619622-20A4-4A54-AB69-155A1B31E659}" destId="{A5B442BE-545E-4C68-AE6E-83788935A67B}" srcOrd="1" destOrd="0" presId="urn:microsoft.com/office/officeart/2018/2/layout/IconVerticalSolidList"/>
    <dgm:cxn modelId="{12BC046A-FBD7-4527-A0EC-2FDB87FD1E29}" type="presParOf" srcId="{16619622-20A4-4A54-AB69-155A1B31E659}" destId="{E75102B2-B514-411E-9755-0496F8A47276}" srcOrd="2" destOrd="0" presId="urn:microsoft.com/office/officeart/2018/2/layout/IconVerticalSolidList"/>
    <dgm:cxn modelId="{E9BADFB6-63A4-49EF-98BE-15AEC6844B20}" type="presParOf" srcId="{16619622-20A4-4A54-AB69-155A1B31E659}" destId="{4CAC6F67-F260-497E-8559-49E96BE84E98}" srcOrd="3" destOrd="0" presId="urn:microsoft.com/office/officeart/2018/2/layout/IconVerticalSolidList"/>
    <dgm:cxn modelId="{4C9A6825-1F53-4FD6-95A0-9405FEB05426}" type="presParOf" srcId="{9C0099F5-DB00-42E5-961B-65EDD5AFA49B}" destId="{EEE6F5E2-44DD-4A7B-A5FA-B97F83FB2443}" srcOrd="3" destOrd="0" presId="urn:microsoft.com/office/officeart/2018/2/layout/IconVerticalSolidList"/>
    <dgm:cxn modelId="{3811BDA5-A66D-4ED6-B816-08C185D8BAD1}" type="presParOf" srcId="{9C0099F5-DB00-42E5-961B-65EDD5AFA49B}" destId="{24D22DAF-346A-4C95-81F3-ACB02F8D9738}" srcOrd="4" destOrd="0" presId="urn:microsoft.com/office/officeart/2018/2/layout/IconVerticalSolidList"/>
    <dgm:cxn modelId="{28EC2EA3-FAEC-4586-92C6-D8F017985469}" type="presParOf" srcId="{24D22DAF-346A-4C95-81F3-ACB02F8D9738}" destId="{3AA8120C-4456-4968-BF18-5E05E3A5E5E4}" srcOrd="0" destOrd="0" presId="urn:microsoft.com/office/officeart/2018/2/layout/IconVerticalSolidList"/>
    <dgm:cxn modelId="{59EC42B6-9F4F-46F6-ACCC-FA4F0E98FC3F}" type="presParOf" srcId="{24D22DAF-346A-4C95-81F3-ACB02F8D9738}" destId="{8426497B-C2C7-431E-A769-7E823C13905B}" srcOrd="1" destOrd="0" presId="urn:microsoft.com/office/officeart/2018/2/layout/IconVerticalSolidList"/>
    <dgm:cxn modelId="{9614A9B6-7D99-4953-B9A8-40D7B80813FF}" type="presParOf" srcId="{24D22DAF-346A-4C95-81F3-ACB02F8D9738}" destId="{48D15FDB-6F44-4342-894F-0D6ECCDBED82}" srcOrd="2" destOrd="0" presId="urn:microsoft.com/office/officeart/2018/2/layout/IconVerticalSolidList"/>
    <dgm:cxn modelId="{E3DA6F3A-9F45-495D-B0F2-EC38D7F45257}" type="presParOf" srcId="{24D22DAF-346A-4C95-81F3-ACB02F8D9738}" destId="{B65DAA90-E3D7-4CD9-AFBB-CB13D6631E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8E667-4446-44DB-97C4-5E85B273EC4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71A540C-A1BE-48F7-9174-7D7E1D466FA6}">
      <dgm:prSet/>
      <dgm:spPr/>
      <dgm:t>
        <a:bodyPr/>
        <a:lstStyle/>
        <a:p>
          <a:pPr rtl="0"/>
          <a:r>
            <a:rPr lang="en-US" dirty="0" err="1"/>
            <a:t>Çevre</a:t>
          </a:r>
          <a:r>
            <a:rPr lang="en-US" dirty="0"/>
            <a:t> </a:t>
          </a:r>
          <a:r>
            <a:rPr lang="en-US" dirty="0" err="1"/>
            <a:t>ve</a:t>
          </a:r>
          <a:r>
            <a:rPr lang="en-US" dirty="0"/>
            <a:t> </a:t>
          </a:r>
          <a:r>
            <a:rPr lang="en-US" dirty="0" err="1"/>
            <a:t>Şehircilik</a:t>
          </a:r>
          <a:r>
            <a:rPr lang="en-US" dirty="0"/>
            <a:t> </a:t>
          </a:r>
          <a:r>
            <a:rPr lang="en-US" dirty="0" err="1"/>
            <a:t>Bakanlığıİklim</a:t>
          </a:r>
          <a:r>
            <a:rPr lang="en-US" dirty="0"/>
            <a:t> </a:t>
          </a:r>
          <a:r>
            <a:rPr lang="en-US" dirty="0" err="1"/>
            <a:t>Değişikliğine</a:t>
          </a:r>
          <a:r>
            <a:rPr lang="en-US" dirty="0"/>
            <a:t> </a:t>
          </a:r>
          <a:r>
            <a:rPr lang="en-US" dirty="0" err="1"/>
            <a:t>Adaptosyan</a:t>
          </a:r>
          <a:r>
            <a:rPr lang="en-US" dirty="0"/>
            <a:t> </a:t>
          </a:r>
          <a:r>
            <a:rPr lang="en-US" dirty="0" err="1"/>
            <a:t>konulu</a:t>
          </a:r>
          <a:r>
            <a:rPr lang="en-US" dirty="0"/>
            <a:t> </a:t>
          </a:r>
          <a:r>
            <a:rPr lang="en-US" dirty="0" err="1"/>
            <a:t>Projenin</a:t>
          </a:r>
          <a:r>
            <a:rPr lang="en-US" dirty="0"/>
            <a:t>, </a:t>
          </a:r>
          <a:r>
            <a:rPr lang="en-US" dirty="0">
              <a:latin typeface="Calibri Light" panose="020F0302020204030204"/>
            </a:rPr>
            <a:t>On </a:t>
          </a:r>
          <a:r>
            <a:rPr lang="en-US" dirty="0" err="1">
              <a:latin typeface="Calibri Light" panose="020F0302020204030204"/>
            </a:rPr>
            <a:t>değerlendirmeyi</a:t>
          </a:r>
          <a:r>
            <a:rPr lang="en-US" dirty="0">
              <a:latin typeface="Calibri Light" panose="020F0302020204030204"/>
            </a:rPr>
            <a:t> </a:t>
          </a:r>
          <a:r>
            <a:rPr lang="en-US" dirty="0" err="1">
              <a:latin typeface="Calibri Light" panose="020F0302020204030204"/>
            </a:rPr>
            <a:t>gecmistir</a:t>
          </a:r>
          <a:r>
            <a:rPr lang="en-US" dirty="0">
              <a:latin typeface="Calibri Light" panose="020F0302020204030204"/>
            </a:rPr>
            <a:t>.</a:t>
          </a:r>
          <a:endParaRPr lang="en-US" dirty="0"/>
        </a:p>
      </dgm:t>
    </dgm:pt>
    <dgm:pt modelId="{B42B8AC1-AE54-4523-8F09-60E4DAB3FABB}" type="parTrans" cxnId="{6E361E3F-22C2-428E-9355-E45E81974428}">
      <dgm:prSet/>
      <dgm:spPr/>
      <dgm:t>
        <a:bodyPr/>
        <a:lstStyle/>
        <a:p>
          <a:endParaRPr lang="en-US"/>
        </a:p>
      </dgm:t>
    </dgm:pt>
    <dgm:pt modelId="{BDEE62F0-39F7-4329-8919-D77C3CE671C4}" type="sibTrans" cxnId="{6E361E3F-22C2-428E-9355-E45E81974428}">
      <dgm:prSet/>
      <dgm:spPr/>
      <dgm:t>
        <a:bodyPr/>
        <a:lstStyle/>
        <a:p>
          <a:endParaRPr lang="en-US"/>
        </a:p>
      </dgm:t>
    </dgm:pt>
    <dgm:pt modelId="{13E041A6-E0A3-4CD8-ADC3-AACBCE44CF4B}">
      <dgm:prSet/>
      <dgm:spPr/>
      <dgm:t>
        <a:bodyPr/>
        <a:lstStyle/>
        <a:p>
          <a:pPr rtl="0"/>
          <a:r>
            <a:rPr lang="en-US" dirty="0"/>
            <a:t>Yalova İli </a:t>
          </a:r>
          <a:r>
            <a:rPr lang="en-US" dirty="0" err="1"/>
            <a:t>Tarım</a:t>
          </a:r>
          <a:r>
            <a:rPr lang="en-US" dirty="0"/>
            <a:t> </a:t>
          </a:r>
          <a:r>
            <a:rPr lang="en-US" dirty="0" err="1"/>
            <a:t>Ürünleri</a:t>
          </a:r>
          <a:r>
            <a:rPr lang="en-US" dirty="0"/>
            <a:t> </a:t>
          </a:r>
          <a:r>
            <a:rPr lang="en-US" dirty="0" err="1"/>
            <a:t>İhracatının</a:t>
          </a:r>
          <a:r>
            <a:rPr lang="en-US" dirty="0"/>
            <a:t> </a:t>
          </a:r>
          <a:r>
            <a:rPr lang="en-US" dirty="0" err="1"/>
            <a:t>Sürdürülebilirliği</a:t>
          </a:r>
          <a:r>
            <a:rPr lang="en-US" dirty="0"/>
            <a:t> </a:t>
          </a:r>
          <a:r>
            <a:rPr lang="en-US" dirty="0" err="1"/>
            <a:t>ve</a:t>
          </a:r>
          <a:r>
            <a:rPr lang="en-US" dirty="0"/>
            <a:t> </a:t>
          </a:r>
          <a:r>
            <a:rPr lang="en-US" dirty="0" err="1"/>
            <a:t>Rekabet</a:t>
          </a:r>
          <a:r>
            <a:rPr lang="en-US" dirty="0"/>
            <a:t> </a:t>
          </a:r>
          <a:r>
            <a:rPr lang="en-US" dirty="0" err="1"/>
            <a:t>Avantajı</a:t>
          </a:r>
          <a:r>
            <a:rPr lang="en-US" dirty="0"/>
            <a:t> </a:t>
          </a:r>
          <a:r>
            <a:rPr lang="en-US" dirty="0" err="1"/>
            <a:t>konusunda</a:t>
          </a:r>
          <a:r>
            <a:rPr lang="en-US" dirty="0"/>
            <a:t> </a:t>
          </a:r>
          <a:r>
            <a:rPr lang="en-US" dirty="0" err="1">
              <a:latin typeface="Calibri Light" panose="020F0302020204030204"/>
            </a:rPr>
            <a:t>saha</a:t>
          </a:r>
          <a:r>
            <a:rPr lang="en-US" dirty="0">
              <a:latin typeface="Calibri Light" panose="020F0302020204030204"/>
            </a:rPr>
            <a:t> </a:t>
          </a:r>
          <a:r>
            <a:rPr lang="en-US" dirty="0" err="1">
              <a:latin typeface="Calibri Light" panose="020F0302020204030204"/>
            </a:rPr>
            <a:t>çalışması</a:t>
          </a:r>
          <a:r>
            <a:rPr lang="en-US" dirty="0">
              <a:latin typeface="Calibri Light" panose="020F0302020204030204"/>
            </a:rPr>
            <a:t> yapılmışytır. </a:t>
          </a:r>
          <a:endParaRPr lang="en-US" dirty="0"/>
        </a:p>
      </dgm:t>
    </dgm:pt>
    <dgm:pt modelId="{06537ABF-943E-4CF5-B7BD-D61BAAAD6757}" type="parTrans" cxnId="{9DBC4FE9-7BE4-47DF-BD82-0A6C71724D7A}">
      <dgm:prSet/>
      <dgm:spPr/>
      <dgm:t>
        <a:bodyPr/>
        <a:lstStyle/>
        <a:p>
          <a:endParaRPr lang="en-US"/>
        </a:p>
      </dgm:t>
    </dgm:pt>
    <dgm:pt modelId="{9CE2FD7F-080D-4469-B8DD-288165E9D740}" type="sibTrans" cxnId="{9DBC4FE9-7BE4-47DF-BD82-0A6C71724D7A}">
      <dgm:prSet/>
      <dgm:spPr/>
      <dgm:t>
        <a:bodyPr/>
        <a:lstStyle/>
        <a:p>
          <a:endParaRPr lang="en-US"/>
        </a:p>
      </dgm:t>
    </dgm:pt>
    <dgm:pt modelId="{BE73539C-877D-4D47-8947-9E9932C1BA43}">
      <dgm:prSet/>
      <dgm:spPr/>
      <dgm:t>
        <a:bodyPr/>
        <a:lstStyle/>
        <a:p>
          <a:pPr rtl="0"/>
          <a:r>
            <a:rPr lang="en-US" dirty="0"/>
            <a:t>Yalova </a:t>
          </a:r>
          <a:r>
            <a:rPr lang="en-US" dirty="0" err="1"/>
            <a:t>iline</a:t>
          </a:r>
          <a:r>
            <a:rPr lang="en-US" dirty="0"/>
            <a:t> </a:t>
          </a:r>
          <a:r>
            <a:rPr lang="en-US" dirty="0" err="1"/>
            <a:t>yönelik</a:t>
          </a:r>
          <a:r>
            <a:rPr lang="en-US" dirty="0"/>
            <a:t> </a:t>
          </a:r>
          <a:r>
            <a:rPr lang="en-US" dirty="0" err="1"/>
            <a:t>göç</a:t>
          </a:r>
          <a:r>
            <a:rPr lang="en-US" dirty="0"/>
            <a:t> </a:t>
          </a:r>
          <a:r>
            <a:rPr lang="en-US" dirty="0" err="1"/>
            <a:t>akımının</a:t>
          </a:r>
          <a:r>
            <a:rPr lang="en-US" dirty="0"/>
            <a:t> </a:t>
          </a:r>
          <a:r>
            <a:rPr lang="en-US" dirty="0" err="1"/>
            <a:t>ekonomik</a:t>
          </a:r>
          <a:r>
            <a:rPr lang="en-US" dirty="0"/>
            <a:t> </a:t>
          </a:r>
          <a:r>
            <a:rPr lang="en-US" dirty="0" err="1"/>
            <a:t>etkileri</a:t>
          </a:r>
          <a:r>
            <a:rPr lang="en-US" dirty="0"/>
            <a:t> </a:t>
          </a:r>
          <a:r>
            <a:rPr lang="en-US" dirty="0" err="1"/>
            <a:t>konusunda</a:t>
          </a:r>
          <a:r>
            <a:rPr lang="en-US" dirty="0"/>
            <a:t> </a:t>
          </a:r>
          <a:r>
            <a:rPr lang="en-US" dirty="0" err="1"/>
            <a:t>araştırma</a:t>
          </a:r>
          <a:r>
            <a:rPr lang="en-US" dirty="0"/>
            <a:t> </a:t>
          </a:r>
          <a:r>
            <a:rPr lang="en-US" dirty="0" err="1"/>
            <a:t>projesi</a:t>
          </a:r>
          <a:r>
            <a:rPr lang="en-US" dirty="0"/>
            <a:t> </a:t>
          </a:r>
          <a:r>
            <a:rPr lang="en-US" dirty="0" err="1"/>
            <a:t>gerçekleşecek</a:t>
          </a:r>
          <a:r>
            <a:rPr lang="en-US" dirty="0">
              <a:latin typeface="Calibri Light" panose="020F0302020204030204"/>
            </a:rPr>
            <a:t> </a:t>
          </a:r>
          <a:r>
            <a:rPr lang="en-US" dirty="0" err="1">
              <a:latin typeface="Calibri Light" panose="020F0302020204030204"/>
            </a:rPr>
            <a:t>yüksek</a:t>
          </a:r>
          <a:r>
            <a:rPr lang="en-US" dirty="0">
              <a:latin typeface="Calibri Light" panose="020F0302020204030204"/>
            </a:rPr>
            <a:t> </a:t>
          </a:r>
          <a:r>
            <a:rPr lang="en-US" dirty="0" err="1">
              <a:latin typeface="Calibri Light" panose="020F0302020204030204"/>
            </a:rPr>
            <a:t>lisans</a:t>
          </a:r>
          <a:r>
            <a:rPr lang="en-US" dirty="0">
              <a:latin typeface="Calibri Light" panose="020F0302020204030204"/>
            </a:rPr>
            <a:t> tezi yazılmaktadır. </a:t>
          </a:r>
          <a:endParaRPr lang="en-US" dirty="0"/>
        </a:p>
      </dgm:t>
    </dgm:pt>
    <dgm:pt modelId="{2055DA38-E0DF-410E-AD9B-B7565A51674F}" type="parTrans" cxnId="{50382B43-48FF-4FA3-A6CA-246547B62CB9}">
      <dgm:prSet/>
      <dgm:spPr/>
      <dgm:t>
        <a:bodyPr/>
        <a:lstStyle/>
        <a:p>
          <a:endParaRPr lang="en-US"/>
        </a:p>
      </dgm:t>
    </dgm:pt>
    <dgm:pt modelId="{BD22EDA5-60CC-4F1F-9B8B-2DCD41C1B419}" type="sibTrans" cxnId="{50382B43-48FF-4FA3-A6CA-246547B62CB9}">
      <dgm:prSet/>
      <dgm:spPr/>
      <dgm:t>
        <a:bodyPr/>
        <a:lstStyle/>
        <a:p>
          <a:endParaRPr lang="en-US"/>
        </a:p>
      </dgm:t>
    </dgm:pt>
    <dgm:pt modelId="{D11A298D-EC64-4662-9244-616BAA7D71B1}" type="pres">
      <dgm:prSet presAssocID="{D5D8E667-4446-44DB-97C4-5E85B273EC43}" presName="vert0" presStyleCnt="0">
        <dgm:presLayoutVars>
          <dgm:dir/>
          <dgm:animOne val="branch"/>
          <dgm:animLvl val="lvl"/>
        </dgm:presLayoutVars>
      </dgm:prSet>
      <dgm:spPr/>
    </dgm:pt>
    <dgm:pt modelId="{871456D7-4A6F-4D45-BE59-210E1E2ADA1A}" type="pres">
      <dgm:prSet presAssocID="{A71A540C-A1BE-48F7-9174-7D7E1D466FA6}" presName="thickLine" presStyleLbl="alignNode1" presStyleIdx="0" presStyleCnt="3"/>
      <dgm:spPr/>
    </dgm:pt>
    <dgm:pt modelId="{D100711E-0BDD-4B26-B4D6-1EEF330A467C}" type="pres">
      <dgm:prSet presAssocID="{A71A540C-A1BE-48F7-9174-7D7E1D466FA6}" presName="horz1" presStyleCnt="0"/>
      <dgm:spPr/>
    </dgm:pt>
    <dgm:pt modelId="{AFCBB86E-162C-43C1-A6EA-FA66C6EF2102}" type="pres">
      <dgm:prSet presAssocID="{A71A540C-A1BE-48F7-9174-7D7E1D466FA6}" presName="tx1" presStyleLbl="revTx" presStyleIdx="0" presStyleCnt="3"/>
      <dgm:spPr/>
    </dgm:pt>
    <dgm:pt modelId="{41B0D467-27A9-4D46-B0EF-EC8530F181BB}" type="pres">
      <dgm:prSet presAssocID="{A71A540C-A1BE-48F7-9174-7D7E1D466FA6}" presName="vert1" presStyleCnt="0"/>
      <dgm:spPr/>
    </dgm:pt>
    <dgm:pt modelId="{666563B4-6B1A-4308-AEFE-928B39866917}" type="pres">
      <dgm:prSet presAssocID="{13E041A6-E0A3-4CD8-ADC3-AACBCE44CF4B}" presName="thickLine" presStyleLbl="alignNode1" presStyleIdx="1" presStyleCnt="3"/>
      <dgm:spPr/>
    </dgm:pt>
    <dgm:pt modelId="{BE4DF56F-D9BC-47DB-8C5E-675FD7F3BAD6}" type="pres">
      <dgm:prSet presAssocID="{13E041A6-E0A3-4CD8-ADC3-AACBCE44CF4B}" presName="horz1" presStyleCnt="0"/>
      <dgm:spPr/>
    </dgm:pt>
    <dgm:pt modelId="{844E6EE3-8471-48EA-94D2-D21EC3C7BEB9}" type="pres">
      <dgm:prSet presAssocID="{13E041A6-E0A3-4CD8-ADC3-AACBCE44CF4B}" presName="tx1" presStyleLbl="revTx" presStyleIdx="1" presStyleCnt="3"/>
      <dgm:spPr/>
    </dgm:pt>
    <dgm:pt modelId="{024F6E73-F4EF-45F5-930E-9D565366F1AD}" type="pres">
      <dgm:prSet presAssocID="{13E041A6-E0A3-4CD8-ADC3-AACBCE44CF4B}" presName="vert1" presStyleCnt="0"/>
      <dgm:spPr/>
    </dgm:pt>
    <dgm:pt modelId="{769C8B1C-EA6D-43B0-BB31-514062A7206F}" type="pres">
      <dgm:prSet presAssocID="{BE73539C-877D-4D47-8947-9E9932C1BA43}" presName="thickLine" presStyleLbl="alignNode1" presStyleIdx="2" presStyleCnt="3"/>
      <dgm:spPr/>
    </dgm:pt>
    <dgm:pt modelId="{7A293784-647B-47B7-A7D7-A29761414850}" type="pres">
      <dgm:prSet presAssocID="{BE73539C-877D-4D47-8947-9E9932C1BA43}" presName="horz1" presStyleCnt="0"/>
      <dgm:spPr/>
    </dgm:pt>
    <dgm:pt modelId="{969BB901-E358-4001-992B-538E9E68C43F}" type="pres">
      <dgm:prSet presAssocID="{BE73539C-877D-4D47-8947-9E9932C1BA43}" presName="tx1" presStyleLbl="revTx" presStyleIdx="2" presStyleCnt="3"/>
      <dgm:spPr/>
    </dgm:pt>
    <dgm:pt modelId="{AAAE44E5-31A5-4FDE-B388-DE6AC5B8BC1E}" type="pres">
      <dgm:prSet presAssocID="{BE73539C-877D-4D47-8947-9E9932C1BA43}" presName="vert1" presStyleCnt="0"/>
      <dgm:spPr/>
    </dgm:pt>
  </dgm:ptLst>
  <dgm:cxnLst>
    <dgm:cxn modelId="{04802D22-FF28-4504-9FEC-A974D5BCB229}" type="presOf" srcId="{D5D8E667-4446-44DB-97C4-5E85B273EC43}" destId="{D11A298D-EC64-4662-9244-616BAA7D71B1}" srcOrd="0" destOrd="0" presId="urn:microsoft.com/office/officeart/2008/layout/LinedList"/>
    <dgm:cxn modelId="{6E361E3F-22C2-428E-9355-E45E81974428}" srcId="{D5D8E667-4446-44DB-97C4-5E85B273EC43}" destId="{A71A540C-A1BE-48F7-9174-7D7E1D466FA6}" srcOrd="0" destOrd="0" parTransId="{B42B8AC1-AE54-4523-8F09-60E4DAB3FABB}" sibTransId="{BDEE62F0-39F7-4329-8919-D77C3CE671C4}"/>
    <dgm:cxn modelId="{50382B43-48FF-4FA3-A6CA-246547B62CB9}" srcId="{D5D8E667-4446-44DB-97C4-5E85B273EC43}" destId="{BE73539C-877D-4D47-8947-9E9932C1BA43}" srcOrd="2" destOrd="0" parTransId="{2055DA38-E0DF-410E-AD9B-B7565A51674F}" sibTransId="{BD22EDA5-60CC-4F1F-9B8B-2DCD41C1B419}"/>
    <dgm:cxn modelId="{143B5945-77FE-449C-A251-AFBE5A1CD171}" type="presOf" srcId="{A71A540C-A1BE-48F7-9174-7D7E1D466FA6}" destId="{AFCBB86E-162C-43C1-A6EA-FA66C6EF2102}" srcOrd="0" destOrd="0" presId="urn:microsoft.com/office/officeart/2008/layout/LinedList"/>
    <dgm:cxn modelId="{3E7E758D-79C4-40D5-B074-2B1DCCE8976C}" type="presOf" srcId="{13E041A6-E0A3-4CD8-ADC3-AACBCE44CF4B}" destId="{844E6EE3-8471-48EA-94D2-D21EC3C7BEB9}" srcOrd="0" destOrd="0" presId="urn:microsoft.com/office/officeart/2008/layout/LinedList"/>
    <dgm:cxn modelId="{24CDCA94-FA9D-44E3-9D41-038D0C295DBB}" type="presOf" srcId="{BE73539C-877D-4D47-8947-9E9932C1BA43}" destId="{969BB901-E358-4001-992B-538E9E68C43F}" srcOrd="0" destOrd="0" presId="urn:microsoft.com/office/officeart/2008/layout/LinedList"/>
    <dgm:cxn modelId="{9DBC4FE9-7BE4-47DF-BD82-0A6C71724D7A}" srcId="{D5D8E667-4446-44DB-97C4-5E85B273EC43}" destId="{13E041A6-E0A3-4CD8-ADC3-AACBCE44CF4B}" srcOrd="1" destOrd="0" parTransId="{06537ABF-943E-4CF5-B7BD-D61BAAAD6757}" sibTransId="{9CE2FD7F-080D-4469-B8DD-288165E9D740}"/>
    <dgm:cxn modelId="{5CF8284D-D949-47B1-AEAE-CF4D09210DF4}" type="presParOf" srcId="{D11A298D-EC64-4662-9244-616BAA7D71B1}" destId="{871456D7-4A6F-4D45-BE59-210E1E2ADA1A}" srcOrd="0" destOrd="0" presId="urn:microsoft.com/office/officeart/2008/layout/LinedList"/>
    <dgm:cxn modelId="{72EA4E09-D1AD-461D-8C28-3172544D454B}" type="presParOf" srcId="{D11A298D-EC64-4662-9244-616BAA7D71B1}" destId="{D100711E-0BDD-4B26-B4D6-1EEF330A467C}" srcOrd="1" destOrd="0" presId="urn:microsoft.com/office/officeart/2008/layout/LinedList"/>
    <dgm:cxn modelId="{20903B2E-95CF-42CB-ABE2-B175D7B165FE}" type="presParOf" srcId="{D100711E-0BDD-4B26-B4D6-1EEF330A467C}" destId="{AFCBB86E-162C-43C1-A6EA-FA66C6EF2102}" srcOrd="0" destOrd="0" presId="urn:microsoft.com/office/officeart/2008/layout/LinedList"/>
    <dgm:cxn modelId="{C786BC85-950B-4EC4-BD91-A3A511E94BBA}" type="presParOf" srcId="{D100711E-0BDD-4B26-B4D6-1EEF330A467C}" destId="{41B0D467-27A9-4D46-B0EF-EC8530F181BB}" srcOrd="1" destOrd="0" presId="urn:microsoft.com/office/officeart/2008/layout/LinedList"/>
    <dgm:cxn modelId="{8A6DE8ED-0E92-4D27-8678-52A5C8A1CBB1}" type="presParOf" srcId="{D11A298D-EC64-4662-9244-616BAA7D71B1}" destId="{666563B4-6B1A-4308-AEFE-928B39866917}" srcOrd="2" destOrd="0" presId="urn:microsoft.com/office/officeart/2008/layout/LinedList"/>
    <dgm:cxn modelId="{78D79A9C-9013-4269-A4C5-267FBE1D2A13}" type="presParOf" srcId="{D11A298D-EC64-4662-9244-616BAA7D71B1}" destId="{BE4DF56F-D9BC-47DB-8C5E-675FD7F3BAD6}" srcOrd="3" destOrd="0" presId="urn:microsoft.com/office/officeart/2008/layout/LinedList"/>
    <dgm:cxn modelId="{B86128FA-E2E1-4DE3-8134-593F733D924B}" type="presParOf" srcId="{BE4DF56F-D9BC-47DB-8C5E-675FD7F3BAD6}" destId="{844E6EE3-8471-48EA-94D2-D21EC3C7BEB9}" srcOrd="0" destOrd="0" presId="urn:microsoft.com/office/officeart/2008/layout/LinedList"/>
    <dgm:cxn modelId="{8A895809-D8FC-478F-B5AA-1DCE5DA486CE}" type="presParOf" srcId="{BE4DF56F-D9BC-47DB-8C5E-675FD7F3BAD6}" destId="{024F6E73-F4EF-45F5-930E-9D565366F1AD}" srcOrd="1" destOrd="0" presId="urn:microsoft.com/office/officeart/2008/layout/LinedList"/>
    <dgm:cxn modelId="{97EE675F-4B60-4103-9DF7-DFB242458876}" type="presParOf" srcId="{D11A298D-EC64-4662-9244-616BAA7D71B1}" destId="{769C8B1C-EA6D-43B0-BB31-514062A7206F}" srcOrd="4" destOrd="0" presId="urn:microsoft.com/office/officeart/2008/layout/LinedList"/>
    <dgm:cxn modelId="{F2C59C45-CB27-44E8-85AA-037878AE2913}" type="presParOf" srcId="{D11A298D-EC64-4662-9244-616BAA7D71B1}" destId="{7A293784-647B-47B7-A7D7-A29761414850}" srcOrd="5" destOrd="0" presId="urn:microsoft.com/office/officeart/2008/layout/LinedList"/>
    <dgm:cxn modelId="{E4381F4E-E067-4FFD-8CE5-E20BF2DEAC77}" type="presParOf" srcId="{7A293784-647B-47B7-A7D7-A29761414850}" destId="{969BB901-E358-4001-992B-538E9E68C43F}" srcOrd="0" destOrd="0" presId="urn:microsoft.com/office/officeart/2008/layout/LinedList"/>
    <dgm:cxn modelId="{92092152-B81F-4CC3-BB21-37B121000D08}" type="presParOf" srcId="{7A293784-647B-47B7-A7D7-A29761414850}" destId="{AAAE44E5-31A5-4FDE-B388-DE6AC5B8BC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15981-FCB6-44CC-99D7-318C2D813C6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292B00C-177D-4C36-B856-7A7703337338}">
      <dgm:prSet/>
      <dgm:spPr/>
      <dgm:t>
        <a:bodyPr/>
        <a:lstStyle/>
        <a:p>
          <a:r>
            <a:rPr lang="tr-TR"/>
            <a:t>İklim Değişikliği, Doç.Dr.Zelha Altınkaya başkanlığındaki çalışma grubunda araştırma projesi olarak değerlendirilecektir. İklim değişikliği, hava kirliliği, toprak, su kirliliği, yenilenebilir enerji konularında araştırma yapılacaktır. </a:t>
          </a:r>
          <a:endParaRPr lang="en-US"/>
        </a:p>
      </dgm:t>
    </dgm:pt>
    <dgm:pt modelId="{9178C241-B3BA-4408-AFFB-CD00F02D2744}" type="parTrans" cxnId="{1F96ADBE-E55A-4BD3-B5CB-6B8778DF1F9A}">
      <dgm:prSet/>
      <dgm:spPr/>
      <dgm:t>
        <a:bodyPr/>
        <a:lstStyle/>
        <a:p>
          <a:endParaRPr lang="en-US"/>
        </a:p>
      </dgm:t>
    </dgm:pt>
    <dgm:pt modelId="{4D8402E6-85DD-4FC3-9880-F41D492B0521}" type="sibTrans" cxnId="{1F96ADBE-E55A-4BD3-B5CB-6B8778DF1F9A}">
      <dgm:prSet/>
      <dgm:spPr/>
      <dgm:t>
        <a:bodyPr/>
        <a:lstStyle/>
        <a:p>
          <a:endParaRPr lang="en-US"/>
        </a:p>
      </dgm:t>
    </dgm:pt>
    <dgm:pt modelId="{902A46D0-7E8D-4272-9D04-0B3A350CAC94}">
      <dgm:prSet/>
      <dgm:spPr/>
      <dgm:t>
        <a:bodyPr/>
        <a:lstStyle/>
        <a:p>
          <a:r>
            <a:rPr lang="tr-TR"/>
            <a:t>Buna ilişkin çalışma grubunda, Cüneyt Kahraman ( Mühendislik Fakültesi, Fatih Varol, İslami İlimler Fakültesi, Yeliz Budak, Oğuzhan Ünsal; Hukuk Fakültesi) Özlem  Ülke  </a:t>
          </a:r>
          <a:endParaRPr lang="en-US"/>
        </a:p>
      </dgm:t>
    </dgm:pt>
    <dgm:pt modelId="{3B302D0F-5009-4D11-A039-65464ED329E3}" type="parTrans" cxnId="{B7DB859A-C739-4EAB-8668-D25B1CEA4A85}">
      <dgm:prSet/>
      <dgm:spPr/>
      <dgm:t>
        <a:bodyPr/>
        <a:lstStyle/>
        <a:p>
          <a:endParaRPr lang="en-US"/>
        </a:p>
      </dgm:t>
    </dgm:pt>
    <dgm:pt modelId="{CD2A137A-29BA-4799-9D19-460A0259692D}" type="sibTrans" cxnId="{B7DB859A-C739-4EAB-8668-D25B1CEA4A85}">
      <dgm:prSet/>
      <dgm:spPr/>
      <dgm:t>
        <a:bodyPr/>
        <a:lstStyle/>
        <a:p>
          <a:endParaRPr lang="en-US"/>
        </a:p>
      </dgm:t>
    </dgm:pt>
    <dgm:pt modelId="{7AEA975E-0960-421B-A03A-4312B94466F3}" type="pres">
      <dgm:prSet presAssocID="{F3815981-FCB6-44CC-99D7-318C2D813C61}" presName="vert0" presStyleCnt="0">
        <dgm:presLayoutVars>
          <dgm:dir/>
          <dgm:animOne val="branch"/>
          <dgm:animLvl val="lvl"/>
        </dgm:presLayoutVars>
      </dgm:prSet>
      <dgm:spPr/>
    </dgm:pt>
    <dgm:pt modelId="{6E093647-1169-4EC3-BEF1-0300A6C5EFDF}" type="pres">
      <dgm:prSet presAssocID="{1292B00C-177D-4C36-B856-7A7703337338}" presName="thickLine" presStyleLbl="alignNode1" presStyleIdx="0" presStyleCnt="2"/>
      <dgm:spPr/>
    </dgm:pt>
    <dgm:pt modelId="{E402B76A-A5D8-44CB-8098-96C5BBA7F52F}" type="pres">
      <dgm:prSet presAssocID="{1292B00C-177D-4C36-B856-7A7703337338}" presName="horz1" presStyleCnt="0"/>
      <dgm:spPr/>
    </dgm:pt>
    <dgm:pt modelId="{EAA3D21B-97D4-42D5-913D-B30F280E2942}" type="pres">
      <dgm:prSet presAssocID="{1292B00C-177D-4C36-B856-7A7703337338}" presName="tx1" presStyleLbl="revTx" presStyleIdx="0" presStyleCnt="2"/>
      <dgm:spPr/>
    </dgm:pt>
    <dgm:pt modelId="{8356DE26-3471-4895-BC34-520E4ED4495A}" type="pres">
      <dgm:prSet presAssocID="{1292B00C-177D-4C36-B856-7A7703337338}" presName="vert1" presStyleCnt="0"/>
      <dgm:spPr/>
    </dgm:pt>
    <dgm:pt modelId="{403EE289-EC8B-435D-92F9-5C56A34DCC66}" type="pres">
      <dgm:prSet presAssocID="{902A46D0-7E8D-4272-9D04-0B3A350CAC94}" presName="thickLine" presStyleLbl="alignNode1" presStyleIdx="1" presStyleCnt="2"/>
      <dgm:spPr/>
    </dgm:pt>
    <dgm:pt modelId="{7923AB65-A216-47F4-9B0E-11122B29205F}" type="pres">
      <dgm:prSet presAssocID="{902A46D0-7E8D-4272-9D04-0B3A350CAC94}" presName="horz1" presStyleCnt="0"/>
      <dgm:spPr/>
    </dgm:pt>
    <dgm:pt modelId="{7F6CEA50-EDD8-4E32-A7AE-E1A2C9B881DB}" type="pres">
      <dgm:prSet presAssocID="{902A46D0-7E8D-4272-9D04-0B3A350CAC94}" presName="tx1" presStyleLbl="revTx" presStyleIdx="1" presStyleCnt="2"/>
      <dgm:spPr/>
    </dgm:pt>
    <dgm:pt modelId="{BFCE93A0-E103-4213-A55B-6BBD3E3E141B}" type="pres">
      <dgm:prSet presAssocID="{902A46D0-7E8D-4272-9D04-0B3A350CAC94}" presName="vert1" presStyleCnt="0"/>
      <dgm:spPr/>
    </dgm:pt>
  </dgm:ptLst>
  <dgm:cxnLst>
    <dgm:cxn modelId="{431BF709-F173-46B6-A754-9FB91FDE0BCA}" type="presOf" srcId="{F3815981-FCB6-44CC-99D7-318C2D813C61}" destId="{7AEA975E-0960-421B-A03A-4312B94466F3}" srcOrd="0" destOrd="0" presId="urn:microsoft.com/office/officeart/2008/layout/LinedList"/>
    <dgm:cxn modelId="{5240AB89-BAA7-4B39-8911-B1AF7B32B3CB}" type="presOf" srcId="{902A46D0-7E8D-4272-9D04-0B3A350CAC94}" destId="{7F6CEA50-EDD8-4E32-A7AE-E1A2C9B881DB}" srcOrd="0" destOrd="0" presId="urn:microsoft.com/office/officeart/2008/layout/LinedList"/>
    <dgm:cxn modelId="{B7DB859A-C739-4EAB-8668-D25B1CEA4A85}" srcId="{F3815981-FCB6-44CC-99D7-318C2D813C61}" destId="{902A46D0-7E8D-4272-9D04-0B3A350CAC94}" srcOrd="1" destOrd="0" parTransId="{3B302D0F-5009-4D11-A039-65464ED329E3}" sibTransId="{CD2A137A-29BA-4799-9D19-460A0259692D}"/>
    <dgm:cxn modelId="{1F96ADBE-E55A-4BD3-B5CB-6B8778DF1F9A}" srcId="{F3815981-FCB6-44CC-99D7-318C2D813C61}" destId="{1292B00C-177D-4C36-B856-7A7703337338}" srcOrd="0" destOrd="0" parTransId="{9178C241-B3BA-4408-AFFB-CD00F02D2744}" sibTransId="{4D8402E6-85DD-4FC3-9880-F41D492B0521}"/>
    <dgm:cxn modelId="{F107DCE6-33CD-45FC-BF57-C300BA0AD72A}" type="presOf" srcId="{1292B00C-177D-4C36-B856-7A7703337338}" destId="{EAA3D21B-97D4-42D5-913D-B30F280E2942}" srcOrd="0" destOrd="0" presId="urn:microsoft.com/office/officeart/2008/layout/LinedList"/>
    <dgm:cxn modelId="{A475881F-0D5C-4BF2-9FDF-A9566CF562E7}" type="presParOf" srcId="{7AEA975E-0960-421B-A03A-4312B94466F3}" destId="{6E093647-1169-4EC3-BEF1-0300A6C5EFDF}" srcOrd="0" destOrd="0" presId="urn:microsoft.com/office/officeart/2008/layout/LinedList"/>
    <dgm:cxn modelId="{E870781B-8E6D-40B3-A32D-1195B7A4788D}" type="presParOf" srcId="{7AEA975E-0960-421B-A03A-4312B94466F3}" destId="{E402B76A-A5D8-44CB-8098-96C5BBA7F52F}" srcOrd="1" destOrd="0" presId="urn:microsoft.com/office/officeart/2008/layout/LinedList"/>
    <dgm:cxn modelId="{0B0653B1-CAC9-4C18-94B5-2DB2CA9B1185}" type="presParOf" srcId="{E402B76A-A5D8-44CB-8098-96C5BBA7F52F}" destId="{EAA3D21B-97D4-42D5-913D-B30F280E2942}" srcOrd="0" destOrd="0" presId="urn:microsoft.com/office/officeart/2008/layout/LinedList"/>
    <dgm:cxn modelId="{5BD45F28-A2ED-4778-B0F0-4DCB1175F616}" type="presParOf" srcId="{E402B76A-A5D8-44CB-8098-96C5BBA7F52F}" destId="{8356DE26-3471-4895-BC34-520E4ED4495A}" srcOrd="1" destOrd="0" presId="urn:microsoft.com/office/officeart/2008/layout/LinedList"/>
    <dgm:cxn modelId="{0C6FABA8-8185-4FCF-BA1B-44854170659D}" type="presParOf" srcId="{7AEA975E-0960-421B-A03A-4312B94466F3}" destId="{403EE289-EC8B-435D-92F9-5C56A34DCC66}" srcOrd="2" destOrd="0" presId="urn:microsoft.com/office/officeart/2008/layout/LinedList"/>
    <dgm:cxn modelId="{C11B8169-F30B-400C-95DD-E09BAA233CD3}" type="presParOf" srcId="{7AEA975E-0960-421B-A03A-4312B94466F3}" destId="{7923AB65-A216-47F4-9B0E-11122B29205F}" srcOrd="3" destOrd="0" presId="urn:microsoft.com/office/officeart/2008/layout/LinedList"/>
    <dgm:cxn modelId="{7F11644A-D545-45CF-92DB-4706CBF02F4D}" type="presParOf" srcId="{7923AB65-A216-47F4-9B0E-11122B29205F}" destId="{7F6CEA50-EDD8-4E32-A7AE-E1A2C9B881DB}" srcOrd="0" destOrd="0" presId="urn:microsoft.com/office/officeart/2008/layout/LinedList"/>
    <dgm:cxn modelId="{642B447D-AB0B-4331-B811-89769E777E7C}" type="presParOf" srcId="{7923AB65-A216-47F4-9B0E-11122B29205F}" destId="{BFCE93A0-E103-4213-A55B-6BBD3E3E14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A5230D-354A-4357-A9FE-22AAD0CDA3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53A8002-C0FE-4F4C-AA55-9206ED21F48F}">
      <dgm:prSet/>
      <dgm:spPr/>
      <dgm:t>
        <a:bodyPr/>
        <a:lstStyle/>
        <a:p>
          <a:pPr rtl="0"/>
          <a:r>
            <a:rPr lang="tr-TR" dirty="0"/>
            <a:t> Dr.</a:t>
          </a:r>
          <a:r>
            <a:rPr lang="tr-TR" dirty="0">
              <a:latin typeface="Calibri Light" panose="020F0302020204030204"/>
            </a:rPr>
            <a:t> </a:t>
          </a:r>
          <a:r>
            <a:rPr lang="tr-TR" dirty="0"/>
            <a:t>Öğretim üyesi Övgü Kalkan Küçüksolak </a:t>
          </a:r>
          <a:endParaRPr lang="en-US" dirty="0">
            <a:latin typeface="Calibri Light" panose="020F0302020204030204"/>
          </a:endParaRPr>
        </a:p>
      </dgm:t>
    </dgm:pt>
    <dgm:pt modelId="{EC18033A-F0C3-4927-8F55-72B462C9FC1B}" type="parTrans" cxnId="{E328DBD3-D0DD-4263-92CF-A6EA01146305}">
      <dgm:prSet/>
      <dgm:spPr/>
      <dgm:t>
        <a:bodyPr/>
        <a:lstStyle/>
        <a:p>
          <a:endParaRPr lang="en-US"/>
        </a:p>
      </dgm:t>
    </dgm:pt>
    <dgm:pt modelId="{8A70A57C-52FE-4D89-BA66-8D3E5791BBF8}" type="sibTrans" cxnId="{E328DBD3-D0DD-4263-92CF-A6EA01146305}">
      <dgm:prSet/>
      <dgm:spPr/>
      <dgm:t>
        <a:bodyPr/>
        <a:lstStyle/>
        <a:p>
          <a:endParaRPr lang="en-US"/>
        </a:p>
      </dgm:t>
    </dgm:pt>
    <dgm:pt modelId="{940A1A1D-713D-428A-A1E9-830EE50E6F63}">
      <dgm:prSet phldr="0"/>
      <dgm:spPr/>
      <dgm:t>
        <a:bodyPr/>
        <a:lstStyle/>
        <a:p>
          <a:pPr rtl="0"/>
          <a:r>
            <a:rPr lang="tr-TR" dirty="0">
              <a:latin typeface="Calibri Light" panose="020F0302020204030204"/>
            </a:rPr>
            <a:t> </a:t>
          </a:r>
          <a:r>
            <a:rPr lang="tr-TR" dirty="0"/>
            <a:t>Sn. Oğuzhan Köse  liderliğinde, “sosyal medyada çatışma ve şiddete yönelik bir  araştırma yapılması </a:t>
          </a:r>
          <a:r>
            <a:rPr lang="tr-TR" dirty="0">
              <a:latin typeface="Calibri Light" panose="020F0302020204030204"/>
            </a:rPr>
            <a:t> </a:t>
          </a:r>
        </a:p>
      </dgm:t>
    </dgm:pt>
    <dgm:pt modelId="{4342DBE3-2737-4F4D-B917-64C51F2D3A16}" type="parTrans" cxnId="{0CA8F58B-33CA-4816-8709-6DF888092600}">
      <dgm:prSet/>
      <dgm:spPr/>
    </dgm:pt>
    <dgm:pt modelId="{071676CB-5F75-4393-A9B6-760DB3B876AC}" type="sibTrans" cxnId="{0CA8F58B-33CA-4816-8709-6DF888092600}">
      <dgm:prSet/>
      <dgm:spPr/>
    </dgm:pt>
    <dgm:pt modelId="{E1567F46-467F-4C98-AD79-1AA93357C1AF}" type="pres">
      <dgm:prSet presAssocID="{0BA5230D-354A-4357-A9FE-22AAD0CDA3B7}" presName="linear" presStyleCnt="0">
        <dgm:presLayoutVars>
          <dgm:animLvl val="lvl"/>
          <dgm:resizeHandles val="exact"/>
        </dgm:presLayoutVars>
      </dgm:prSet>
      <dgm:spPr/>
    </dgm:pt>
    <dgm:pt modelId="{6AE72A60-6899-4625-A864-03279CBF2193}" type="pres">
      <dgm:prSet presAssocID="{053A8002-C0FE-4F4C-AA55-9206ED21F48F}" presName="parentText" presStyleLbl="node1" presStyleIdx="0" presStyleCnt="2">
        <dgm:presLayoutVars>
          <dgm:chMax val="0"/>
          <dgm:bulletEnabled val="1"/>
        </dgm:presLayoutVars>
      </dgm:prSet>
      <dgm:spPr/>
    </dgm:pt>
    <dgm:pt modelId="{0FC2CD30-D153-4A22-880D-66F978680B05}" type="pres">
      <dgm:prSet presAssocID="{8A70A57C-52FE-4D89-BA66-8D3E5791BBF8}" presName="spacer" presStyleCnt="0"/>
      <dgm:spPr/>
    </dgm:pt>
    <dgm:pt modelId="{7690293B-65E5-4EA0-9363-8A0F816CCB21}" type="pres">
      <dgm:prSet presAssocID="{940A1A1D-713D-428A-A1E9-830EE50E6F63}" presName="parentText" presStyleLbl="node1" presStyleIdx="1" presStyleCnt="2">
        <dgm:presLayoutVars>
          <dgm:chMax val="0"/>
          <dgm:bulletEnabled val="1"/>
        </dgm:presLayoutVars>
      </dgm:prSet>
      <dgm:spPr/>
    </dgm:pt>
  </dgm:ptLst>
  <dgm:cxnLst>
    <dgm:cxn modelId="{4DDE5C70-D46A-42B5-A93A-F7ED9DB1401C}" type="presOf" srcId="{053A8002-C0FE-4F4C-AA55-9206ED21F48F}" destId="{6AE72A60-6899-4625-A864-03279CBF2193}" srcOrd="0" destOrd="0" presId="urn:microsoft.com/office/officeart/2005/8/layout/vList2"/>
    <dgm:cxn modelId="{0CA8F58B-33CA-4816-8709-6DF888092600}" srcId="{0BA5230D-354A-4357-A9FE-22AAD0CDA3B7}" destId="{940A1A1D-713D-428A-A1E9-830EE50E6F63}" srcOrd="1" destOrd="0" parTransId="{4342DBE3-2737-4F4D-B917-64C51F2D3A16}" sibTransId="{071676CB-5F75-4393-A9B6-760DB3B876AC}"/>
    <dgm:cxn modelId="{31DD44A6-CAC5-4536-B733-B56A45CE0C60}" type="presOf" srcId="{940A1A1D-713D-428A-A1E9-830EE50E6F63}" destId="{7690293B-65E5-4EA0-9363-8A0F816CCB21}" srcOrd="0" destOrd="0" presId="urn:microsoft.com/office/officeart/2005/8/layout/vList2"/>
    <dgm:cxn modelId="{C3D569A7-60C2-4C05-A881-E0C3EDB1DAC0}" type="presOf" srcId="{0BA5230D-354A-4357-A9FE-22AAD0CDA3B7}" destId="{E1567F46-467F-4C98-AD79-1AA93357C1AF}" srcOrd="0" destOrd="0" presId="urn:microsoft.com/office/officeart/2005/8/layout/vList2"/>
    <dgm:cxn modelId="{E328DBD3-D0DD-4263-92CF-A6EA01146305}" srcId="{0BA5230D-354A-4357-A9FE-22AAD0CDA3B7}" destId="{053A8002-C0FE-4F4C-AA55-9206ED21F48F}" srcOrd="0" destOrd="0" parTransId="{EC18033A-F0C3-4927-8F55-72B462C9FC1B}" sibTransId="{8A70A57C-52FE-4D89-BA66-8D3E5791BBF8}"/>
    <dgm:cxn modelId="{19BC0471-C8ED-46C1-9A64-40D1331440FE}" type="presParOf" srcId="{E1567F46-467F-4C98-AD79-1AA93357C1AF}" destId="{6AE72A60-6899-4625-A864-03279CBF2193}" srcOrd="0" destOrd="0" presId="urn:microsoft.com/office/officeart/2005/8/layout/vList2"/>
    <dgm:cxn modelId="{7BAE0EC7-187F-48DD-8057-0F0B9E0EBB37}" type="presParOf" srcId="{E1567F46-467F-4C98-AD79-1AA93357C1AF}" destId="{0FC2CD30-D153-4A22-880D-66F978680B05}" srcOrd="1" destOrd="0" presId="urn:microsoft.com/office/officeart/2005/8/layout/vList2"/>
    <dgm:cxn modelId="{C1B5A964-9CD9-41ED-BAA2-927931D4FB7A}" type="presParOf" srcId="{E1567F46-467F-4C98-AD79-1AA93357C1AF}" destId="{7690293B-65E5-4EA0-9363-8A0F816CCB2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A2EFC1-F853-4208-9028-E3957B4CF0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9269880-930A-45B0-8247-CBAE61E67A67}">
      <dgm:prSet/>
      <dgm:spPr/>
      <dgm:t>
        <a:bodyPr/>
        <a:lstStyle/>
        <a:p>
          <a:pPr rtl="0"/>
          <a:r>
            <a:rPr lang="en-US" dirty="0" err="1"/>
            <a:t>Bilkent</a:t>
          </a:r>
          <a:r>
            <a:rPr lang="en-US" dirty="0"/>
            <a:t> </a:t>
          </a:r>
          <a:r>
            <a:rPr lang="en-US" dirty="0" err="1"/>
            <a:t>Üniversitesi</a:t>
          </a:r>
          <a:r>
            <a:rPr lang="en-US" dirty="0"/>
            <a:t> </a:t>
          </a:r>
          <a:r>
            <a:rPr lang="en-US" dirty="0" err="1"/>
            <a:t>ev</a:t>
          </a:r>
          <a:r>
            <a:rPr lang="en-US" dirty="0"/>
            <a:t> </a:t>
          </a:r>
          <a:r>
            <a:rPr lang="en-US" dirty="0" err="1"/>
            <a:t>sahipliğinde</a:t>
          </a:r>
          <a:r>
            <a:rPr lang="en-US" dirty="0"/>
            <a:t> </a:t>
          </a:r>
          <a:r>
            <a:rPr lang="en-US" dirty="0" err="1"/>
            <a:t>ve</a:t>
          </a:r>
          <a:r>
            <a:rPr lang="en-US" dirty="0"/>
            <a:t> Yalova </a:t>
          </a:r>
          <a:r>
            <a:rPr lang="en-US" dirty="0" err="1"/>
            <a:t>Üniversitesi</a:t>
          </a:r>
          <a:r>
            <a:rPr lang="en-US" dirty="0"/>
            <a:t> </a:t>
          </a:r>
          <a:r>
            <a:rPr lang="en-US" dirty="0" err="1"/>
            <a:t>yardımcılığında</a:t>
          </a:r>
          <a:r>
            <a:rPr lang="en-US" dirty="0"/>
            <a:t> </a:t>
          </a:r>
          <a:r>
            <a:rPr lang="en-US" dirty="0" err="1"/>
            <a:t>göç</a:t>
          </a:r>
          <a:r>
            <a:rPr lang="en-US" dirty="0"/>
            <a:t> </a:t>
          </a:r>
          <a:r>
            <a:rPr lang="en-US" dirty="0" err="1"/>
            <a:t>ile</a:t>
          </a:r>
          <a:r>
            <a:rPr lang="en-US" dirty="0"/>
            <a:t> </a:t>
          </a:r>
          <a:r>
            <a:rPr lang="en-US" dirty="0" err="1"/>
            <a:t>alakalı</a:t>
          </a:r>
          <a:r>
            <a:rPr lang="en-US" dirty="0"/>
            <a:t> </a:t>
          </a:r>
          <a:r>
            <a:rPr lang="en-US" dirty="0" err="1"/>
            <a:t>seminer</a:t>
          </a:r>
          <a:r>
            <a:rPr lang="en-US" dirty="0"/>
            <a:t> </a:t>
          </a:r>
          <a:r>
            <a:rPr lang="en-US" dirty="0" err="1">
              <a:latin typeface="Calibri Light" panose="020F0302020204030204"/>
            </a:rPr>
            <a:t>düzenlenmiştir</a:t>
          </a:r>
          <a:r>
            <a:rPr lang="en-US" dirty="0">
              <a:latin typeface="Calibri Light" panose="020F0302020204030204"/>
            </a:rPr>
            <a:t>. </a:t>
          </a:r>
          <a:r>
            <a:rPr lang="en-US" dirty="0"/>
            <a:t> Ömür Karaağaç </a:t>
          </a:r>
          <a:r>
            <a:rPr lang="en-US" dirty="0" err="1"/>
            <a:t>hocamızın</a:t>
          </a:r>
          <a:r>
            <a:rPr lang="en-US" dirty="0"/>
            <a:t> </a:t>
          </a:r>
          <a:r>
            <a:rPr lang="en-US" dirty="0" err="1"/>
            <a:t>bilgileri</a:t>
          </a:r>
          <a:r>
            <a:rPr lang="en-US" dirty="0"/>
            <a:t> </a:t>
          </a:r>
          <a:r>
            <a:rPr lang="en-US" dirty="0" err="1"/>
            <a:t>ulaştırmasıyla</a:t>
          </a:r>
          <a:r>
            <a:rPr lang="en-US" dirty="0"/>
            <a:t> </a:t>
          </a:r>
          <a:r>
            <a:rPr lang="en-US" dirty="0" err="1"/>
            <a:t>birlikte</a:t>
          </a:r>
          <a:r>
            <a:rPr lang="en-US" dirty="0"/>
            <a:t>, 15 </a:t>
          </a:r>
          <a:r>
            <a:rPr lang="en-US" dirty="0" err="1"/>
            <a:t>Aralık’ta</a:t>
          </a:r>
          <a:r>
            <a:rPr lang="en-US" dirty="0">
              <a:latin typeface="Calibri Light" panose="020F0302020204030204"/>
            </a:rPr>
            <a:t>  1. </a:t>
          </a:r>
          <a:r>
            <a:rPr lang="en-US" dirty="0" err="1">
              <a:latin typeface="Calibri Light" panose="020F0302020204030204"/>
            </a:rPr>
            <a:t>düzenlenen</a:t>
          </a:r>
          <a:r>
            <a:rPr lang="en-US" dirty="0">
              <a:latin typeface="Calibri Light" panose="020F0302020204030204"/>
            </a:rPr>
            <a:t>  </a:t>
          </a:r>
          <a:r>
            <a:rPr lang="en-US" dirty="0" err="1">
              <a:latin typeface="Calibri Light" panose="020F0302020204030204"/>
            </a:rPr>
            <a:t>çalıştayaın</a:t>
          </a:r>
          <a:r>
            <a:rPr lang="en-US" dirty="0">
              <a:latin typeface="Calibri Light" panose="020F0302020204030204"/>
            </a:rPr>
            <a:t> </a:t>
          </a:r>
          <a:r>
            <a:rPr lang="en-US" dirty="0" err="1">
              <a:latin typeface="Calibri Light" panose="020F0302020204030204"/>
            </a:rPr>
            <a:t>ikinncisi</a:t>
          </a:r>
          <a:r>
            <a:rPr lang="en-US" dirty="0">
              <a:latin typeface="Calibri Light" panose="020F0302020204030204"/>
            </a:rPr>
            <a:t> de 11 </a:t>
          </a:r>
          <a:r>
            <a:rPr lang="en-US" dirty="0" err="1">
              <a:latin typeface="Calibri Light" panose="020F0302020204030204"/>
            </a:rPr>
            <a:t>Mayıs</a:t>
          </a:r>
          <a:r>
            <a:rPr lang="en-US" dirty="0">
              <a:latin typeface="Calibri Light" panose="020F0302020204030204"/>
            </a:rPr>
            <a:t> 2022'de </a:t>
          </a:r>
          <a:r>
            <a:rPr lang="en-US" dirty="0"/>
            <a:t> </a:t>
          </a:r>
          <a:r>
            <a:rPr lang="en-US" dirty="0" err="1">
              <a:latin typeface="Calibri Light" panose="020F0302020204030204"/>
            </a:rPr>
            <a:t>başarı</a:t>
          </a:r>
          <a:r>
            <a:rPr lang="en-US" dirty="0">
              <a:latin typeface="Calibri Light" panose="020F0302020204030204"/>
            </a:rPr>
            <a:t> </a:t>
          </a:r>
          <a:r>
            <a:rPr lang="en-US" dirty="0" err="1">
              <a:latin typeface="Calibri Light" panose="020F0302020204030204"/>
            </a:rPr>
            <a:t>ile</a:t>
          </a:r>
          <a:r>
            <a:rPr lang="en-US" dirty="0">
              <a:latin typeface="Calibri Light" panose="020F0302020204030204"/>
            </a:rPr>
            <a:t> </a:t>
          </a:r>
          <a:r>
            <a:rPr lang="en-US" dirty="0" err="1">
              <a:latin typeface="Calibri Light" panose="020F0302020204030204"/>
            </a:rPr>
            <a:t>yapılmıştır</a:t>
          </a:r>
          <a:r>
            <a:rPr lang="en-US" dirty="0">
              <a:latin typeface="Calibri Light" panose="020F0302020204030204"/>
            </a:rPr>
            <a:t>. </a:t>
          </a:r>
          <a:r>
            <a:rPr lang="en-US" dirty="0" err="1">
              <a:latin typeface="Calibri Light" panose="020F0302020204030204"/>
            </a:rPr>
            <a:t>Yalova'da</a:t>
          </a:r>
          <a:r>
            <a:rPr lang="en-US" dirty="0">
              <a:latin typeface="Calibri Light" panose="020F0302020204030204"/>
            </a:rPr>
            <a:t> </a:t>
          </a:r>
          <a:r>
            <a:rPr lang="en-US" dirty="0" err="1">
              <a:latin typeface="Calibri Light" panose="020F0302020204030204"/>
            </a:rPr>
            <a:t>ayrıca</a:t>
          </a:r>
          <a:r>
            <a:rPr lang="en-US" dirty="0">
              <a:latin typeface="Calibri Light" panose="020F0302020204030204"/>
            </a:rPr>
            <a:t> Yalova İl </a:t>
          </a:r>
          <a:r>
            <a:rPr lang="en-US" dirty="0" err="1">
              <a:latin typeface="Calibri Light" panose="020F0302020204030204"/>
            </a:rPr>
            <a:t>Göç</a:t>
          </a:r>
          <a:r>
            <a:rPr lang="en-US" dirty="0">
              <a:latin typeface="Calibri Light" panose="020F0302020204030204"/>
            </a:rPr>
            <a:t> </a:t>
          </a:r>
          <a:r>
            <a:rPr lang="en-US" dirty="0" err="1">
              <a:latin typeface="Calibri Light" panose="020F0302020204030204"/>
            </a:rPr>
            <a:t>İdaresinin</a:t>
          </a:r>
          <a:r>
            <a:rPr lang="en-US" dirty="0">
              <a:latin typeface="Calibri Light" panose="020F0302020204030204"/>
            </a:rPr>
            <a:t> </a:t>
          </a:r>
          <a:r>
            <a:rPr lang="en-US" dirty="0" err="1">
              <a:latin typeface="Calibri Light" panose="020F0302020204030204"/>
            </a:rPr>
            <a:t>Katılımı</a:t>
          </a:r>
          <a:r>
            <a:rPr lang="en-US" dirty="0">
              <a:latin typeface="Calibri Light" panose="020F0302020204030204"/>
            </a:rPr>
            <a:t> Sağlanmıştır. </a:t>
          </a:r>
          <a:endParaRPr lang="en-US" dirty="0"/>
        </a:p>
      </dgm:t>
    </dgm:pt>
    <dgm:pt modelId="{FE944D67-8B3B-44D3-89BA-769C82165224}" type="parTrans" cxnId="{B691F53D-BF6A-4DAB-BE0E-69B875FDE3AA}">
      <dgm:prSet/>
      <dgm:spPr/>
      <dgm:t>
        <a:bodyPr/>
        <a:lstStyle/>
        <a:p>
          <a:endParaRPr lang="en-US"/>
        </a:p>
      </dgm:t>
    </dgm:pt>
    <dgm:pt modelId="{77BD2D74-DF2D-4207-9AC3-9017F1D64652}" type="sibTrans" cxnId="{B691F53D-BF6A-4DAB-BE0E-69B875FDE3AA}">
      <dgm:prSet/>
      <dgm:spPr/>
      <dgm:t>
        <a:bodyPr/>
        <a:lstStyle/>
        <a:p>
          <a:endParaRPr lang="en-US"/>
        </a:p>
      </dgm:t>
    </dgm:pt>
    <dgm:pt modelId="{324319AE-387F-428E-955E-8482C8D08903}">
      <dgm:prSet/>
      <dgm:spPr/>
      <dgm:t>
        <a:bodyPr/>
        <a:lstStyle/>
        <a:p>
          <a:pPr rtl="0"/>
          <a:r>
            <a:rPr lang="en-US" dirty="0" err="1"/>
            <a:t>Uluslararası</a:t>
          </a:r>
          <a:r>
            <a:rPr lang="en-US" dirty="0"/>
            <a:t> </a:t>
          </a:r>
          <a:r>
            <a:rPr lang="en-US" dirty="0" err="1"/>
            <a:t>hukuk</a:t>
          </a:r>
          <a:r>
            <a:rPr lang="en-US" dirty="0"/>
            <a:t>, </a:t>
          </a:r>
          <a:r>
            <a:rPr lang="en-US" dirty="0" err="1"/>
            <a:t>uluslararası</a:t>
          </a:r>
          <a:r>
            <a:rPr lang="en-US" dirty="0"/>
            <a:t> </a:t>
          </a:r>
          <a:r>
            <a:rPr lang="en-US" dirty="0" err="1"/>
            <a:t>ilişkiler</a:t>
          </a:r>
          <a:r>
            <a:rPr lang="en-US" dirty="0"/>
            <a:t> </a:t>
          </a:r>
          <a:r>
            <a:rPr lang="en-US" dirty="0" err="1"/>
            <a:t>teoriler</a:t>
          </a:r>
          <a:r>
            <a:rPr lang="en-US" dirty="0"/>
            <a:t> </a:t>
          </a:r>
          <a:r>
            <a:rPr lang="en-US" dirty="0" err="1"/>
            <a:t>konusunda</a:t>
          </a:r>
          <a:r>
            <a:rPr lang="en-US" dirty="0"/>
            <a:t> </a:t>
          </a:r>
          <a:r>
            <a:rPr lang="en-US" dirty="0" err="1"/>
            <a:t>seminerler</a:t>
          </a:r>
          <a:r>
            <a:rPr lang="en-US" dirty="0">
              <a:latin typeface="Calibri Light" panose="020F0302020204030204"/>
            </a:rPr>
            <a:t> </a:t>
          </a:r>
          <a:r>
            <a:rPr lang="en-US" dirty="0" err="1">
              <a:latin typeface="Calibri Light" panose="020F0302020204030204"/>
            </a:rPr>
            <a:t>verilecektir</a:t>
          </a:r>
          <a:r>
            <a:rPr lang="en-US" dirty="0">
              <a:latin typeface="Calibri Light" panose="020F0302020204030204"/>
            </a:rPr>
            <a:t>. </a:t>
          </a:r>
          <a:endParaRPr lang="en-US" dirty="0"/>
        </a:p>
      </dgm:t>
    </dgm:pt>
    <dgm:pt modelId="{50890B92-F81E-46C4-971B-E997EB4A20D4}" type="parTrans" cxnId="{C01D2B0D-D416-4417-9C33-50787BF81A01}">
      <dgm:prSet/>
      <dgm:spPr/>
      <dgm:t>
        <a:bodyPr/>
        <a:lstStyle/>
        <a:p>
          <a:endParaRPr lang="en-US"/>
        </a:p>
      </dgm:t>
    </dgm:pt>
    <dgm:pt modelId="{6EC7CD96-4B1D-4E76-81CC-824027233976}" type="sibTrans" cxnId="{C01D2B0D-D416-4417-9C33-50787BF81A01}">
      <dgm:prSet/>
      <dgm:spPr/>
      <dgm:t>
        <a:bodyPr/>
        <a:lstStyle/>
        <a:p>
          <a:endParaRPr lang="en-US"/>
        </a:p>
      </dgm:t>
    </dgm:pt>
    <dgm:pt modelId="{DAE0ECF8-A355-415F-9099-09BEA4F41CFA}" type="pres">
      <dgm:prSet presAssocID="{31A2EFC1-F853-4208-9028-E3957B4CF00F}" presName="linear" presStyleCnt="0">
        <dgm:presLayoutVars>
          <dgm:animLvl val="lvl"/>
          <dgm:resizeHandles val="exact"/>
        </dgm:presLayoutVars>
      </dgm:prSet>
      <dgm:spPr/>
    </dgm:pt>
    <dgm:pt modelId="{34850837-3B41-43B0-8534-FABEC5634EB9}" type="pres">
      <dgm:prSet presAssocID="{99269880-930A-45B0-8247-CBAE61E67A67}" presName="parentText" presStyleLbl="node1" presStyleIdx="0" presStyleCnt="2">
        <dgm:presLayoutVars>
          <dgm:chMax val="0"/>
          <dgm:bulletEnabled val="1"/>
        </dgm:presLayoutVars>
      </dgm:prSet>
      <dgm:spPr/>
    </dgm:pt>
    <dgm:pt modelId="{28D6C547-E08E-40B5-90B3-A05865726A1D}" type="pres">
      <dgm:prSet presAssocID="{77BD2D74-DF2D-4207-9AC3-9017F1D64652}" presName="spacer" presStyleCnt="0"/>
      <dgm:spPr/>
    </dgm:pt>
    <dgm:pt modelId="{0CBFAB35-D7EB-4D6F-8F28-E2195FCD2B9B}" type="pres">
      <dgm:prSet presAssocID="{324319AE-387F-428E-955E-8482C8D08903}" presName="parentText" presStyleLbl="node1" presStyleIdx="1" presStyleCnt="2">
        <dgm:presLayoutVars>
          <dgm:chMax val="0"/>
          <dgm:bulletEnabled val="1"/>
        </dgm:presLayoutVars>
      </dgm:prSet>
      <dgm:spPr/>
    </dgm:pt>
  </dgm:ptLst>
  <dgm:cxnLst>
    <dgm:cxn modelId="{C01D2B0D-D416-4417-9C33-50787BF81A01}" srcId="{31A2EFC1-F853-4208-9028-E3957B4CF00F}" destId="{324319AE-387F-428E-955E-8482C8D08903}" srcOrd="1" destOrd="0" parTransId="{50890B92-F81E-46C4-971B-E997EB4A20D4}" sibTransId="{6EC7CD96-4B1D-4E76-81CC-824027233976}"/>
    <dgm:cxn modelId="{4526430E-53CA-478A-B635-2DEE7B731149}" type="presOf" srcId="{31A2EFC1-F853-4208-9028-E3957B4CF00F}" destId="{DAE0ECF8-A355-415F-9099-09BEA4F41CFA}" srcOrd="0" destOrd="0" presId="urn:microsoft.com/office/officeart/2005/8/layout/vList2"/>
    <dgm:cxn modelId="{56136538-3BA5-4305-80DB-AD431DA51D3F}" type="presOf" srcId="{324319AE-387F-428E-955E-8482C8D08903}" destId="{0CBFAB35-D7EB-4D6F-8F28-E2195FCD2B9B}" srcOrd="0" destOrd="0" presId="urn:microsoft.com/office/officeart/2005/8/layout/vList2"/>
    <dgm:cxn modelId="{B691F53D-BF6A-4DAB-BE0E-69B875FDE3AA}" srcId="{31A2EFC1-F853-4208-9028-E3957B4CF00F}" destId="{99269880-930A-45B0-8247-CBAE61E67A67}" srcOrd="0" destOrd="0" parTransId="{FE944D67-8B3B-44D3-89BA-769C82165224}" sibTransId="{77BD2D74-DF2D-4207-9AC3-9017F1D64652}"/>
    <dgm:cxn modelId="{25D00484-44F8-4448-9B9A-757FF42F6DA7}" type="presOf" srcId="{99269880-930A-45B0-8247-CBAE61E67A67}" destId="{34850837-3B41-43B0-8534-FABEC5634EB9}" srcOrd="0" destOrd="0" presId="urn:microsoft.com/office/officeart/2005/8/layout/vList2"/>
    <dgm:cxn modelId="{DA2A220C-CD72-4932-9E1D-B0D73C7FF3DD}" type="presParOf" srcId="{DAE0ECF8-A355-415F-9099-09BEA4F41CFA}" destId="{34850837-3B41-43B0-8534-FABEC5634EB9}" srcOrd="0" destOrd="0" presId="urn:microsoft.com/office/officeart/2005/8/layout/vList2"/>
    <dgm:cxn modelId="{80569F26-B5D1-4E3C-8EB0-0062D98FBDEE}" type="presParOf" srcId="{DAE0ECF8-A355-415F-9099-09BEA4F41CFA}" destId="{28D6C547-E08E-40B5-90B3-A05865726A1D}" srcOrd="1" destOrd="0" presId="urn:microsoft.com/office/officeart/2005/8/layout/vList2"/>
    <dgm:cxn modelId="{4079CC12-5F25-4E51-AEAE-7DE7F58700FA}" type="presParOf" srcId="{DAE0ECF8-A355-415F-9099-09BEA4F41CFA}" destId="{0CBFAB35-D7EB-4D6F-8F28-E2195FCD2B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382F8-51C5-48B2-AEBD-7CA45C1072EB}">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C270D-CF22-4A8C-B453-F84DDFDA5A07}">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A8213-8595-4B67-AA89-79A0CC393D36}">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Uluslararası Müzakere teknikleri </a:t>
          </a:r>
        </a:p>
      </dsp:txBody>
      <dsp:txXfrm>
        <a:off x="1816103" y="671"/>
        <a:ext cx="4447536" cy="1572384"/>
      </dsp:txXfrm>
    </dsp:sp>
    <dsp:sp modelId="{555AC4E3-B40E-4B7B-8509-D5AF2FA6EC82}">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442BE-545E-4C68-AE6E-83788935A67B}">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AC6F67-F260-497E-8559-49E96BE84E98}">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Uluslararası Hukuk </a:t>
          </a:r>
        </a:p>
      </dsp:txBody>
      <dsp:txXfrm>
        <a:off x="1816103" y="1966151"/>
        <a:ext cx="4447536" cy="1572384"/>
      </dsp:txXfrm>
    </dsp:sp>
    <dsp:sp modelId="{3AA8120C-4456-4968-BF18-5E05E3A5E5E4}">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6497B-C2C7-431E-A769-7E823C13905B}">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DAA90-E3D7-4CD9-AFBB-CB13D6631E14}">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Uluslararası Ticaret </a:t>
          </a:r>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456D7-4A6F-4D45-BE59-210E1E2ADA1A}">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BB86E-162C-43C1-A6EA-FA66C6EF2102}">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err="1"/>
            <a:t>Çevre</a:t>
          </a:r>
          <a:r>
            <a:rPr lang="en-US" sz="2800" kern="1200" dirty="0"/>
            <a:t> </a:t>
          </a:r>
          <a:r>
            <a:rPr lang="en-US" sz="2800" kern="1200" dirty="0" err="1"/>
            <a:t>ve</a:t>
          </a:r>
          <a:r>
            <a:rPr lang="en-US" sz="2800" kern="1200" dirty="0"/>
            <a:t> </a:t>
          </a:r>
          <a:r>
            <a:rPr lang="en-US" sz="2800" kern="1200" dirty="0" err="1"/>
            <a:t>Şehircilik</a:t>
          </a:r>
          <a:r>
            <a:rPr lang="en-US" sz="2800" kern="1200" dirty="0"/>
            <a:t> </a:t>
          </a:r>
          <a:r>
            <a:rPr lang="en-US" sz="2800" kern="1200" dirty="0" err="1"/>
            <a:t>Bakanlığıİklim</a:t>
          </a:r>
          <a:r>
            <a:rPr lang="en-US" sz="2800" kern="1200" dirty="0"/>
            <a:t> </a:t>
          </a:r>
          <a:r>
            <a:rPr lang="en-US" sz="2800" kern="1200" dirty="0" err="1"/>
            <a:t>Değişikliğine</a:t>
          </a:r>
          <a:r>
            <a:rPr lang="en-US" sz="2800" kern="1200" dirty="0"/>
            <a:t> </a:t>
          </a:r>
          <a:r>
            <a:rPr lang="en-US" sz="2800" kern="1200" dirty="0" err="1"/>
            <a:t>Adaptosyan</a:t>
          </a:r>
          <a:r>
            <a:rPr lang="en-US" sz="2800" kern="1200" dirty="0"/>
            <a:t> </a:t>
          </a:r>
          <a:r>
            <a:rPr lang="en-US" sz="2800" kern="1200" dirty="0" err="1"/>
            <a:t>konulu</a:t>
          </a:r>
          <a:r>
            <a:rPr lang="en-US" sz="2800" kern="1200" dirty="0"/>
            <a:t> </a:t>
          </a:r>
          <a:r>
            <a:rPr lang="en-US" sz="2800" kern="1200" dirty="0" err="1"/>
            <a:t>Projenin</a:t>
          </a:r>
          <a:r>
            <a:rPr lang="en-US" sz="2800" kern="1200" dirty="0"/>
            <a:t>, </a:t>
          </a:r>
          <a:r>
            <a:rPr lang="en-US" sz="2800" kern="1200" dirty="0">
              <a:latin typeface="Calibri Light" panose="020F0302020204030204"/>
            </a:rPr>
            <a:t>On </a:t>
          </a:r>
          <a:r>
            <a:rPr lang="en-US" sz="2800" kern="1200" dirty="0" err="1">
              <a:latin typeface="Calibri Light" panose="020F0302020204030204"/>
            </a:rPr>
            <a:t>değerlendirmeyi</a:t>
          </a:r>
          <a:r>
            <a:rPr lang="en-US" sz="2800" kern="1200" dirty="0">
              <a:latin typeface="Calibri Light" panose="020F0302020204030204"/>
            </a:rPr>
            <a:t> </a:t>
          </a:r>
          <a:r>
            <a:rPr lang="en-US" sz="2800" kern="1200" dirty="0" err="1">
              <a:latin typeface="Calibri Light" panose="020F0302020204030204"/>
            </a:rPr>
            <a:t>gecmistir</a:t>
          </a:r>
          <a:r>
            <a:rPr lang="en-US" sz="2800" kern="1200" dirty="0">
              <a:latin typeface="Calibri Light" panose="020F0302020204030204"/>
            </a:rPr>
            <a:t>.</a:t>
          </a:r>
          <a:endParaRPr lang="en-US" sz="2800" kern="1200" dirty="0"/>
        </a:p>
      </dsp:txBody>
      <dsp:txXfrm>
        <a:off x="0" y="2687"/>
        <a:ext cx="6263640" cy="1833104"/>
      </dsp:txXfrm>
    </dsp:sp>
    <dsp:sp modelId="{666563B4-6B1A-4308-AEFE-928B39866917}">
      <dsp:nvSpPr>
        <dsp:cNvPr id="0" name=""/>
        <dsp:cNvSpPr/>
      </dsp:nvSpPr>
      <dsp:spPr>
        <a:xfrm>
          <a:off x="0" y="1835791"/>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E6EE3-8471-48EA-94D2-D21EC3C7BEB9}">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t>Yalova İli </a:t>
          </a:r>
          <a:r>
            <a:rPr lang="en-US" sz="2800" kern="1200" dirty="0" err="1"/>
            <a:t>Tarım</a:t>
          </a:r>
          <a:r>
            <a:rPr lang="en-US" sz="2800" kern="1200" dirty="0"/>
            <a:t> </a:t>
          </a:r>
          <a:r>
            <a:rPr lang="en-US" sz="2800" kern="1200" dirty="0" err="1"/>
            <a:t>Ürünleri</a:t>
          </a:r>
          <a:r>
            <a:rPr lang="en-US" sz="2800" kern="1200" dirty="0"/>
            <a:t> </a:t>
          </a:r>
          <a:r>
            <a:rPr lang="en-US" sz="2800" kern="1200" dirty="0" err="1"/>
            <a:t>İhracatının</a:t>
          </a:r>
          <a:r>
            <a:rPr lang="en-US" sz="2800" kern="1200" dirty="0"/>
            <a:t> </a:t>
          </a:r>
          <a:r>
            <a:rPr lang="en-US" sz="2800" kern="1200" dirty="0" err="1"/>
            <a:t>Sürdürülebilirliği</a:t>
          </a:r>
          <a:r>
            <a:rPr lang="en-US" sz="2800" kern="1200" dirty="0"/>
            <a:t> </a:t>
          </a:r>
          <a:r>
            <a:rPr lang="en-US" sz="2800" kern="1200" dirty="0" err="1"/>
            <a:t>ve</a:t>
          </a:r>
          <a:r>
            <a:rPr lang="en-US" sz="2800" kern="1200" dirty="0"/>
            <a:t> </a:t>
          </a:r>
          <a:r>
            <a:rPr lang="en-US" sz="2800" kern="1200" dirty="0" err="1"/>
            <a:t>Rekabet</a:t>
          </a:r>
          <a:r>
            <a:rPr lang="en-US" sz="2800" kern="1200" dirty="0"/>
            <a:t> </a:t>
          </a:r>
          <a:r>
            <a:rPr lang="en-US" sz="2800" kern="1200" dirty="0" err="1"/>
            <a:t>Avantajı</a:t>
          </a:r>
          <a:r>
            <a:rPr lang="en-US" sz="2800" kern="1200" dirty="0"/>
            <a:t> </a:t>
          </a:r>
          <a:r>
            <a:rPr lang="en-US" sz="2800" kern="1200" dirty="0" err="1"/>
            <a:t>konusunda</a:t>
          </a:r>
          <a:r>
            <a:rPr lang="en-US" sz="2800" kern="1200" dirty="0"/>
            <a:t> </a:t>
          </a:r>
          <a:r>
            <a:rPr lang="en-US" sz="2800" kern="1200" dirty="0" err="1">
              <a:latin typeface="Calibri Light" panose="020F0302020204030204"/>
            </a:rPr>
            <a:t>saha</a:t>
          </a:r>
          <a:r>
            <a:rPr lang="en-US" sz="2800" kern="1200" dirty="0">
              <a:latin typeface="Calibri Light" panose="020F0302020204030204"/>
            </a:rPr>
            <a:t> </a:t>
          </a:r>
          <a:r>
            <a:rPr lang="en-US" sz="2800" kern="1200" dirty="0" err="1">
              <a:latin typeface="Calibri Light" panose="020F0302020204030204"/>
            </a:rPr>
            <a:t>çalışması</a:t>
          </a:r>
          <a:r>
            <a:rPr lang="en-US" sz="2800" kern="1200" dirty="0">
              <a:latin typeface="Calibri Light" panose="020F0302020204030204"/>
            </a:rPr>
            <a:t> yapılmışytır. </a:t>
          </a:r>
          <a:endParaRPr lang="en-US" sz="2800" kern="1200" dirty="0"/>
        </a:p>
      </dsp:txBody>
      <dsp:txXfrm>
        <a:off x="0" y="1835791"/>
        <a:ext cx="6263640" cy="1833104"/>
      </dsp:txXfrm>
    </dsp:sp>
    <dsp:sp modelId="{769C8B1C-EA6D-43B0-BB31-514062A7206F}">
      <dsp:nvSpPr>
        <dsp:cNvPr id="0" name=""/>
        <dsp:cNvSpPr/>
      </dsp:nvSpPr>
      <dsp:spPr>
        <a:xfrm>
          <a:off x="0" y="3668896"/>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BB901-E358-4001-992B-538E9E68C43F}">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t>Yalova </a:t>
          </a:r>
          <a:r>
            <a:rPr lang="en-US" sz="2800" kern="1200" dirty="0" err="1"/>
            <a:t>iline</a:t>
          </a:r>
          <a:r>
            <a:rPr lang="en-US" sz="2800" kern="1200" dirty="0"/>
            <a:t> </a:t>
          </a:r>
          <a:r>
            <a:rPr lang="en-US" sz="2800" kern="1200" dirty="0" err="1"/>
            <a:t>yönelik</a:t>
          </a:r>
          <a:r>
            <a:rPr lang="en-US" sz="2800" kern="1200" dirty="0"/>
            <a:t> </a:t>
          </a:r>
          <a:r>
            <a:rPr lang="en-US" sz="2800" kern="1200" dirty="0" err="1"/>
            <a:t>göç</a:t>
          </a:r>
          <a:r>
            <a:rPr lang="en-US" sz="2800" kern="1200" dirty="0"/>
            <a:t> </a:t>
          </a:r>
          <a:r>
            <a:rPr lang="en-US" sz="2800" kern="1200" dirty="0" err="1"/>
            <a:t>akımının</a:t>
          </a:r>
          <a:r>
            <a:rPr lang="en-US" sz="2800" kern="1200" dirty="0"/>
            <a:t> </a:t>
          </a:r>
          <a:r>
            <a:rPr lang="en-US" sz="2800" kern="1200" dirty="0" err="1"/>
            <a:t>ekonomik</a:t>
          </a:r>
          <a:r>
            <a:rPr lang="en-US" sz="2800" kern="1200" dirty="0"/>
            <a:t> </a:t>
          </a:r>
          <a:r>
            <a:rPr lang="en-US" sz="2800" kern="1200" dirty="0" err="1"/>
            <a:t>etkileri</a:t>
          </a:r>
          <a:r>
            <a:rPr lang="en-US" sz="2800" kern="1200" dirty="0"/>
            <a:t> </a:t>
          </a:r>
          <a:r>
            <a:rPr lang="en-US" sz="2800" kern="1200" dirty="0" err="1"/>
            <a:t>konusunda</a:t>
          </a:r>
          <a:r>
            <a:rPr lang="en-US" sz="2800" kern="1200" dirty="0"/>
            <a:t> </a:t>
          </a:r>
          <a:r>
            <a:rPr lang="en-US" sz="2800" kern="1200" dirty="0" err="1"/>
            <a:t>araştırma</a:t>
          </a:r>
          <a:r>
            <a:rPr lang="en-US" sz="2800" kern="1200" dirty="0"/>
            <a:t> </a:t>
          </a:r>
          <a:r>
            <a:rPr lang="en-US" sz="2800" kern="1200" dirty="0" err="1"/>
            <a:t>projesi</a:t>
          </a:r>
          <a:r>
            <a:rPr lang="en-US" sz="2800" kern="1200" dirty="0"/>
            <a:t> </a:t>
          </a:r>
          <a:r>
            <a:rPr lang="en-US" sz="2800" kern="1200" dirty="0" err="1"/>
            <a:t>gerçekleşecek</a:t>
          </a:r>
          <a:r>
            <a:rPr lang="en-US" sz="2800" kern="1200" dirty="0">
              <a:latin typeface="Calibri Light" panose="020F0302020204030204"/>
            </a:rPr>
            <a:t> </a:t>
          </a:r>
          <a:r>
            <a:rPr lang="en-US" sz="2800" kern="1200" dirty="0" err="1">
              <a:latin typeface="Calibri Light" panose="020F0302020204030204"/>
            </a:rPr>
            <a:t>yüksek</a:t>
          </a:r>
          <a:r>
            <a:rPr lang="en-US" sz="2800" kern="1200" dirty="0">
              <a:latin typeface="Calibri Light" panose="020F0302020204030204"/>
            </a:rPr>
            <a:t> </a:t>
          </a:r>
          <a:r>
            <a:rPr lang="en-US" sz="2800" kern="1200" dirty="0" err="1">
              <a:latin typeface="Calibri Light" panose="020F0302020204030204"/>
            </a:rPr>
            <a:t>lisans</a:t>
          </a:r>
          <a:r>
            <a:rPr lang="en-US" sz="2800" kern="1200" dirty="0">
              <a:latin typeface="Calibri Light" panose="020F0302020204030204"/>
            </a:rPr>
            <a:t> tezi yazılmaktadır. </a:t>
          </a:r>
          <a:endParaRPr lang="en-US" sz="2800" kern="1200" dirty="0"/>
        </a:p>
      </dsp:txBody>
      <dsp:txXfrm>
        <a:off x="0" y="3668896"/>
        <a:ext cx="6263640" cy="183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93647-1169-4EC3-BEF1-0300A6C5EFDF}">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3D21B-97D4-42D5-913D-B30F280E2942}">
      <dsp:nvSpPr>
        <dsp:cNvPr id="0" name=""/>
        <dsp:cNvSpPr/>
      </dsp:nvSpPr>
      <dsp:spPr>
        <a:xfrm>
          <a:off x="0" y="0"/>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İklim Değişikliği, Doç.Dr.Zelha Altınkaya başkanlığındaki çalışma grubunda araştırma projesi olarak değerlendirilecektir. İklim değişikliği, hava kirliliği, toprak, su kirliliği, yenilenebilir enerji konularında araştırma yapılacaktır. </a:t>
          </a:r>
          <a:endParaRPr lang="en-US" sz="2800" kern="1200"/>
        </a:p>
      </dsp:txBody>
      <dsp:txXfrm>
        <a:off x="0" y="0"/>
        <a:ext cx="6263640" cy="2752343"/>
      </dsp:txXfrm>
    </dsp:sp>
    <dsp:sp modelId="{403EE289-EC8B-435D-92F9-5C56A34DCC66}">
      <dsp:nvSpPr>
        <dsp:cNvPr id="0" name=""/>
        <dsp:cNvSpPr/>
      </dsp:nvSpPr>
      <dsp:spPr>
        <a:xfrm>
          <a:off x="0" y="2752343"/>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CEA50-EDD8-4E32-A7AE-E1A2C9B881DB}">
      <dsp:nvSpPr>
        <dsp:cNvPr id="0" name=""/>
        <dsp:cNvSpPr/>
      </dsp:nvSpPr>
      <dsp:spPr>
        <a:xfrm>
          <a:off x="0" y="2752343"/>
          <a:ext cx="626364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Buna ilişkin çalışma grubunda, Cüneyt Kahraman ( Mühendislik Fakültesi, Fatih Varol, İslami İlimler Fakültesi, Yeliz Budak, Oğuzhan Ünsal; Hukuk Fakültesi) Özlem  Ülke  </a:t>
          </a:r>
          <a:endParaRPr lang="en-US" sz="2800" kern="1200"/>
        </a:p>
      </dsp:txBody>
      <dsp:txXfrm>
        <a:off x="0" y="2752343"/>
        <a:ext cx="6263640" cy="2752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72A60-6899-4625-A864-03279CBF2193}">
      <dsp:nvSpPr>
        <dsp:cNvPr id="0" name=""/>
        <dsp:cNvSpPr/>
      </dsp:nvSpPr>
      <dsp:spPr>
        <a:xfrm>
          <a:off x="0" y="221909"/>
          <a:ext cx="6263640" cy="24800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tr-TR" sz="3500" kern="1200" dirty="0"/>
            <a:t> Dr.</a:t>
          </a:r>
          <a:r>
            <a:rPr lang="tr-TR" sz="3500" kern="1200" dirty="0">
              <a:latin typeface="Calibri Light" panose="020F0302020204030204"/>
            </a:rPr>
            <a:t> </a:t>
          </a:r>
          <a:r>
            <a:rPr lang="tr-TR" sz="3500" kern="1200" dirty="0"/>
            <a:t>Öğretim üyesi Övgü Kalkan Küçüksolak </a:t>
          </a:r>
          <a:endParaRPr lang="en-US" sz="3500" kern="1200" dirty="0">
            <a:latin typeface="Calibri Light" panose="020F0302020204030204"/>
          </a:endParaRPr>
        </a:p>
      </dsp:txBody>
      <dsp:txXfrm>
        <a:off x="121065" y="342974"/>
        <a:ext cx="6021510" cy="2237904"/>
      </dsp:txXfrm>
    </dsp:sp>
    <dsp:sp modelId="{7690293B-65E5-4EA0-9363-8A0F816CCB21}">
      <dsp:nvSpPr>
        <dsp:cNvPr id="0" name=""/>
        <dsp:cNvSpPr/>
      </dsp:nvSpPr>
      <dsp:spPr>
        <a:xfrm>
          <a:off x="0" y="2802743"/>
          <a:ext cx="6263640" cy="24800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tr-TR" sz="3500" kern="1200" dirty="0">
              <a:latin typeface="Calibri Light" panose="020F0302020204030204"/>
            </a:rPr>
            <a:t> </a:t>
          </a:r>
          <a:r>
            <a:rPr lang="tr-TR" sz="3500" kern="1200" dirty="0"/>
            <a:t>Sn. Oğuzhan Köse  liderliğinde, “sosyal medyada çatışma ve şiddete yönelik bir  araştırma yapılması </a:t>
          </a:r>
          <a:r>
            <a:rPr lang="tr-TR" sz="3500" kern="1200" dirty="0">
              <a:latin typeface="Calibri Light" panose="020F0302020204030204"/>
            </a:rPr>
            <a:t> </a:t>
          </a:r>
        </a:p>
      </dsp:txBody>
      <dsp:txXfrm>
        <a:off x="121065" y="2923808"/>
        <a:ext cx="6021510" cy="2237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50837-3B41-43B0-8534-FABEC5634EB9}">
      <dsp:nvSpPr>
        <dsp:cNvPr id="0" name=""/>
        <dsp:cNvSpPr/>
      </dsp:nvSpPr>
      <dsp:spPr>
        <a:xfrm>
          <a:off x="0" y="146663"/>
          <a:ext cx="6263640" cy="2574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err="1"/>
            <a:t>Bilkent</a:t>
          </a:r>
          <a:r>
            <a:rPr lang="en-US" sz="2200" kern="1200" dirty="0"/>
            <a:t> </a:t>
          </a:r>
          <a:r>
            <a:rPr lang="en-US" sz="2200" kern="1200" dirty="0" err="1"/>
            <a:t>Üniversitesi</a:t>
          </a:r>
          <a:r>
            <a:rPr lang="en-US" sz="2200" kern="1200" dirty="0"/>
            <a:t> </a:t>
          </a:r>
          <a:r>
            <a:rPr lang="en-US" sz="2200" kern="1200" dirty="0" err="1"/>
            <a:t>ev</a:t>
          </a:r>
          <a:r>
            <a:rPr lang="en-US" sz="2200" kern="1200" dirty="0"/>
            <a:t> </a:t>
          </a:r>
          <a:r>
            <a:rPr lang="en-US" sz="2200" kern="1200" dirty="0" err="1"/>
            <a:t>sahipliğinde</a:t>
          </a:r>
          <a:r>
            <a:rPr lang="en-US" sz="2200" kern="1200" dirty="0"/>
            <a:t> </a:t>
          </a:r>
          <a:r>
            <a:rPr lang="en-US" sz="2200" kern="1200" dirty="0" err="1"/>
            <a:t>ve</a:t>
          </a:r>
          <a:r>
            <a:rPr lang="en-US" sz="2200" kern="1200" dirty="0"/>
            <a:t> Yalova </a:t>
          </a:r>
          <a:r>
            <a:rPr lang="en-US" sz="2200" kern="1200" dirty="0" err="1"/>
            <a:t>Üniversitesi</a:t>
          </a:r>
          <a:r>
            <a:rPr lang="en-US" sz="2200" kern="1200" dirty="0"/>
            <a:t> </a:t>
          </a:r>
          <a:r>
            <a:rPr lang="en-US" sz="2200" kern="1200" dirty="0" err="1"/>
            <a:t>yardımcılığında</a:t>
          </a:r>
          <a:r>
            <a:rPr lang="en-US" sz="2200" kern="1200" dirty="0"/>
            <a:t> </a:t>
          </a:r>
          <a:r>
            <a:rPr lang="en-US" sz="2200" kern="1200" dirty="0" err="1"/>
            <a:t>göç</a:t>
          </a:r>
          <a:r>
            <a:rPr lang="en-US" sz="2200" kern="1200" dirty="0"/>
            <a:t> </a:t>
          </a:r>
          <a:r>
            <a:rPr lang="en-US" sz="2200" kern="1200" dirty="0" err="1"/>
            <a:t>ile</a:t>
          </a:r>
          <a:r>
            <a:rPr lang="en-US" sz="2200" kern="1200" dirty="0"/>
            <a:t> </a:t>
          </a:r>
          <a:r>
            <a:rPr lang="en-US" sz="2200" kern="1200" dirty="0" err="1"/>
            <a:t>alakalı</a:t>
          </a:r>
          <a:r>
            <a:rPr lang="en-US" sz="2200" kern="1200" dirty="0"/>
            <a:t> </a:t>
          </a:r>
          <a:r>
            <a:rPr lang="en-US" sz="2200" kern="1200" dirty="0" err="1"/>
            <a:t>seminer</a:t>
          </a:r>
          <a:r>
            <a:rPr lang="en-US" sz="2200" kern="1200" dirty="0"/>
            <a:t> </a:t>
          </a:r>
          <a:r>
            <a:rPr lang="en-US" sz="2200" kern="1200" dirty="0" err="1">
              <a:latin typeface="Calibri Light" panose="020F0302020204030204"/>
            </a:rPr>
            <a:t>düzenlenmiştir</a:t>
          </a:r>
          <a:r>
            <a:rPr lang="en-US" sz="2200" kern="1200" dirty="0">
              <a:latin typeface="Calibri Light" panose="020F0302020204030204"/>
            </a:rPr>
            <a:t>. </a:t>
          </a:r>
          <a:r>
            <a:rPr lang="en-US" sz="2200" kern="1200" dirty="0"/>
            <a:t> Ömür Karaağaç </a:t>
          </a:r>
          <a:r>
            <a:rPr lang="en-US" sz="2200" kern="1200" dirty="0" err="1"/>
            <a:t>hocamızın</a:t>
          </a:r>
          <a:r>
            <a:rPr lang="en-US" sz="2200" kern="1200" dirty="0"/>
            <a:t> </a:t>
          </a:r>
          <a:r>
            <a:rPr lang="en-US" sz="2200" kern="1200" dirty="0" err="1"/>
            <a:t>bilgileri</a:t>
          </a:r>
          <a:r>
            <a:rPr lang="en-US" sz="2200" kern="1200" dirty="0"/>
            <a:t> </a:t>
          </a:r>
          <a:r>
            <a:rPr lang="en-US" sz="2200" kern="1200" dirty="0" err="1"/>
            <a:t>ulaştırmasıyla</a:t>
          </a:r>
          <a:r>
            <a:rPr lang="en-US" sz="2200" kern="1200" dirty="0"/>
            <a:t> </a:t>
          </a:r>
          <a:r>
            <a:rPr lang="en-US" sz="2200" kern="1200" dirty="0" err="1"/>
            <a:t>birlikte</a:t>
          </a:r>
          <a:r>
            <a:rPr lang="en-US" sz="2200" kern="1200" dirty="0"/>
            <a:t>, 15 </a:t>
          </a:r>
          <a:r>
            <a:rPr lang="en-US" sz="2200" kern="1200" dirty="0" err="1"/>
            <a:t>Aralık’ta</a:t>
          </a:r>
          <a:r>
            <a:rPr lang="en-US" sz="2200" kern="1200" dirty="0">
              <a:latin typeface="Calibri Light" panose="020F0302020204030204"/>
            </a:rPr>
            <a:t>  1. </a:t>
          </a:r>
          <a:r>
            <a:rPr lang="en-US" sz="2200" kern="1200" dirty="0" err="1">
              <a:latin typeface="Calibri Light" panose="020F0302020204030204"/>
            </a:rPr>
            <a:t>düzenlenen</a:t>
          </a:r>
          <a:r>
            <a:rPr lang="en-US" sz="2200" kern="1200" dirty="0">
              <a:latin typeface="Calibri Light" panose="020F0302020204030204"/>
            </a:rPr>
            <a:t>  </a:t>
          </a:r>
          <a:r>
            <a:rPr lang="en-US" sz="2200" kern="1200" dirty="0" err="1">
              <a:latin typeface="Calibri Light" panose="020F0302020204030204"/>
            </a:rPr>
            <a:t>çalıştayaın</a:t>
          </a:r>
          <a:r>
            <a:rPr lang="en-US" sz="2200" kern="1200" dirty="0">
              <a:latin typeface="Calibri Light" panose="020F0302020204030204"/>
            </a:rPr>
            <a:t> </a:t>
          </a:r>
          <a:r>
            <a:rPr lang="en-US" sz="2200" kern="1200" dirty="0" err="1">
              <a:latin typeface="Calibri Light" panose="020F0302020204030204"/>
            </a:rPr>
            <a:t>ikinncisi</a:t>
          </a:r>
          <a:r>
            <a:rPr lang="en-US" sz="2200" kern="1200" dirty="0">
              <a:latin typeface="Calibri Light" panose="020F0302020204030204"/>
            </a:rPr>
            <a:t> de 11 </a:t>
          </a:r>
          <a:r>
            <a:rPr lang="en-US" sz="2200" kern="1200" dirty="0" err="1">
              <a:latin typeface="Calibri Light" panose="020F0302020204030204"/>
            </a:rPr>
            <a:t>Mayıs</a:t>
          </a:r>
          <a:r>
            <a:rPr lang="en-US" sz="2200" kern="1200" dirty="0">
              <a:latin typeface="Calibri Light" panose="020F0302020204030204"/>
            </a:rPr>
            <a:t> 2022'de </a:t>
          </a:r>
          <a:r>
            <a:rPr lang="en-US" sz="2200" kern="1200" dirty="0"/>
            <a:t> </a:t>
          </a:r>
          <a:r>
            <a:rPr lang="en-US" sz="2200" kern="1200" dirty="0" err="1">
              <a:latin typeface="Calibri Light" panose="020F0302020204030204"/>
            </a:rPr>
            <a:t>başarı</a:t>
          </a:r>
          <a:r>
            <a:rPr lang="en-US" sz="2200" kern="1200" dirty="0">
              <a:latin typeface="Calibri Light" panose="020F0302020204030204"/>
            </a:rPr>
            <a:t> </a:t>
          </a:r>
          <a:r>
            <a:rPr lang="en-US" sz="2200" kern="1200" dirty="0" err="1">
              <a:latin typeface="Calibri Light" panose="020F0302020204030204"/>
            </a:rPr>
            <a:t>ile</a:t>
          </a:r>
          <a:r>
            <a:rPr lang="en-US" sz="2200" kern="1200" dirty="0">
              <a:latin typeface="Calibri Light" panose="020F0302020204030204"/>
            </a:rPr>
            <a:t> </a:t>
          </a:r>
          <a:r>
            <a:rPr lang="en-US" sz="2200" kern="1200" dirty="0" err="1">
              <a:latin typeface="Calibri Light" panose="020F0302020204030204"/>
            </a:rPr>
            <a:t>yapılmıştır</a:t>
          </a:r>
          <a:r>
            <a:rPr lang="en-US" sz="2200" kern="1200" dirty="0">
              <a:latin typeface="Calibri Light" panose="020F0302020204030204"/>
            </a:rPr>
            <a:t>. </a:t>
          </a:r>
          <a:r>
            <a:rPr lang="en-US" sz="2200" kern="1200" dirty="0" err="1">
              <a:latin typeface="Calibri Light" panose="020F0302020204030204"/>
            </a:rPr>
            <a:t>Yalova'da</a:t>
          </a:r>
          <a:r>
            <a:rPr lang="en-US" sz="2200" kern="1200" dirty="0">
              <a:latin typeface="Calibri Light" panose="020F0302020204030204"/>
            </a:rPr>
            <a:t> </a:t>
          </a:r>
          <a:r>
            <a:rPr lang="en-US" sz="2200" kern="1200" dirty="0" err="1">
              <a:latin typeface="Calibri Light" panose="020F0302020204030204"/>
            </a:rPr>
            <a:t>ayrıca</a:t>
          </a:r>
          <a:r>
            <a:rPr lang="en-US" sz="2200" kern="1200" dirty="0">
              <a:latin typeface="Calibri Light" panose="020F0302020204030204"/>
            </a:rPr>
            <a:t> Yalova İl </a:t>
          </a:r>
          <a:r>
            <a:rPr lang="en-US" sz="2200" kern="1200" dirty="0" err="1">
              <a:latin typeface="Calibri Light" panose="020F0302020204030204"/>
            </a:rPr>
            <a:t>Göç</a:t>
          </a:r>
          <a:r>
            <a:rPr lang="en-US" sz="2200" kern="1200" dirty="0">
              <a:latin typeface="Calibri Light" panose="020F0302020204030204"/>
            </a:rPr>
            <a:t> </a:t>
          </a:r>
          <a:r>
            <a:rPr lang="en-US" sz="2200" kern="1200" dirty="0" err="1">
              <a:latin typeface="Calibri Light" panose="020F0302020204030204"/>
            </a:rPr>
            <a:t>İdaresinin</a:t>
          </a:r>
          <a:r>
            <a:rPr lang="en-US" sz="2200" kern="1200" dirty="0">
              <a:latin typeface="Calibri Light" panose="020F0302020204030204"/>
            </a:rPr>
            <a:t> </a:t>
          </a:r>
          <a:r>
            <a:rPr lang="en-US" sz="2200" kern="1200" dirty="0" err="1">
              <a:latin typeface="Calibri Light" panose="020F0302020204030204"/>
            </a:rPr>
            <a:t>Katılımı</a:t>
          </a:r>
          <a:r>
            <a:rPr lang="en-US" sz="2200" kern="1200" dirty="0">
              <a:latin typeface="Calibri Light" panose="020F0302020204030204"/>
            </a:rPr>
            <a:t> Sağlanmıştır. </a:t>
          </a:r>
          <a:endParaRPr lang="en-US" sz="2200" kern="1200" dirty="0"/>
        </a:p>
      </dsp:txBody>
      <dsp:txXfrm>
        <a:off x="125652" y="272315"/>
        <a:ext cx="6012336" cy="2322696"/>
      </dsp:txXfrm>
    </dsp:sp>
    <dsp:sp modelId="{0CBFAB35-D7EB-4D6F-8F28-E2195FCD2B9B}">
      <dsp:nvSpPr>
        <dsp:cNvPr id="0" name=""/>
        <dsp:cNvSpPr/>
      </dsp:nvSpPr>
      <dsp:spPr>
        <a:xfrm>
          <a:off x="0" y="2784023"/>
          <a:ext cx="6263640" cy="2574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err="1"/>
            <a:t>Uluslararası</a:t>
          </a:r>
          <a:r>
            <a:rPr lang="en-US" sz="2200" kern="1200" dirty="0"/>
            <a:t> </a:t>
          </a:r>
          <a:r>
            <a:rPr lang="en-US" sz="2200" kern="1200" dirty="0" err="1"/>
            <a:t>hukuk</a:t>
          </a:r>
          <a:r>
            <a:rPr lang="en-US" sz="2200" kern="1200" dirty="0"/>
            <a:t>, </a:t>
          </a:r>
          <a:r>
            <a:rPr lang="en-US" sz="2200" kern="1200" dirty="0" err="1"/>
            <a:t>uluslararası</a:t>
          </a:r>
          <a:r>
            <a:rPr lang="en-US" sz="2200" kern="1200" dirty="0"/>
            <a:t> </a:t>
          </a:r>
          <a:r>
            <a:rPr lang="en-US" sz="2200" kern="1200" dirty="0" err="1"/>
            <a:t>ilişkiler</a:t>
          </a:r>
          <a:r>
            <a:rPr lang="en-US" sz="2200" kern="1200" dirty="0"/>
            <a:t> </a:t>
          </a:r>
          <a:r>
            <a:rPr lang="en-US" sz="2200" kern="1200" dirty="0" err="1"/>
            <a:t>teoriler</a:t>
          </a:r>
          <a:r>
            <a:rPr lang="en-US" sz="2200" kern="1200" dirty="0"/>
            <a:t> </a:t>
          </a:r>
          <a:r>
            <a:rPr lang="en-US" sz="2200" kern="1200" dirty="0" err="1"/>
            <a:t>konusunda</a:t>
          </a:r>
          <a:r>
            <a:rPr lang="en-US" sz="2200" kern="1200" dirty="0"/>
            <a:t> </a:t>
          </a:r>
          <a:r>
            <a:rPr lang="en-US" sz="2200" kern="1200" dirty="0" err="1"/>
            <a:t>seminerler</a:t>
          </a:r>
          <a:r>
            <a:rPr lang="en-US" sz="2200" kern="1200" dirty="0">
              <a:latin typeface="Calibri Light" panose="020F0302020204030204"/>
            </a:rPr>
            <a:t> </a:t>
          </a:r>
          <a:r>
            <a:rPr lang="en-US" sz="2200" kern="1200" dirty="0" err="1">
              <a:latin typeface="Calibri Light" panose="020F0302020204030204"/>
            </a:rPr>
            <a:t>verilecektir</a:t>
          </a:r>
          <a:r>
            <a:rPr lang="en-US" sz="2200" kern="1200" dirty="0">
              <a:latin typeface="Calibri Light" panose="020F0302020204030204"/>
            </a:rPr>
            <a:t>. </a:t>
          </a:r>
          <a:endParaRPr lang="en-US" sz="2200" kern="1200" dirty="0"/>
        </a:p>
      </dsp:txBody>
      <dsp:txXfrm>
        <a:off x="125652" y="2909675"/>
        <a:ext cx="6012336" cy="23226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076A24B-31DF-471B-8A27-B6941C845AD5}" type="datetimeFigureOut">
              <a:rPr lang="tr-TR" smtClean="0"/>
              <a:t>8.03.2023</a:t>
            </a:fld>
            <a:endParaRPr lang="tr-TR"/>
          </a:p>
        </p:txBody>
      </p:sp>
      <p:sp>
        <p:nvSpPr>
          <p:cNvPr id="4" name="Slayt Resmi Yer Tutucusu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C5AB5722-9ABC-4AA2-A9D9-7B830337A120}" type="slidenum">
              <a:rPr lang="tr-TR" smtClean="0"/>
              <a:t>‹#›</a:t>
            </a:fld>
            <a:endParaRPr lang="tr-TR"/>
          </a:p>
        </p:txBody>
      </p:sp>
    </p:spTree>
    <p:extLst>
      <p:ext uri="{BB962C8B-B14F-4D97-AF65-F5344CB8AC3E}">
        <p14:creationId xmlns:p14="http://schemas.microsoft.com/office/powerpoint/2010/main" val="31222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5AB5722-9ABC-4AA2-A9D9-7B830337A120}" type="slidenum">
              <a:rPr lang="tr-TR" smtClean="0"/>
              <a:t>3</a:t>
            </a:fld>
            <a:endParaRPr lang="tr-TR"/>
          </a:p>
        </p:txBody>
      </p:sp>
    </p:spTree>
    <p:extLst>
      <p:ext uri="{BB962C8B-B14F-4D97-AF65-F5344CB8AC3E}">
        <p14:creationId xmlns:p14="http://schemas.microsoft.com/office/powerpoint/2010/main" val="257084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27C87C-8BC0-5A50-3624-D23D97AAAA3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C041CA-223C-6A69-6F17-C3C73BEDE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DC70F06-EFF2-EAA7-5F18-783B4DFE4AF9}"/>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5" name="Alt Bilgi Yer Tutucusu 4">
            <a:extLst>
              <a:ext uri="{FF2B5EF4-FFF2-40B4-BE49-F238E27FC236}">
                <a16:creationId xmlns:a16="http://schemas.microsoft.com/office/drawing/2014/main" id="{C23E1146-0E75-4C59-38F9-1E50C922D7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FC2DFB-C195-02A5-2667-7533F81D913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44329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A3C6C8-E352-0441-6A14-86959238F45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B736F44-97B0-1DDE-2F9C-DCC028365ED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6833CE-390F-3F49-90EF-2C96800E6CF6}"/>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5" name="Alt Bilgi Yer Tutucusu 4">
            <a:extLst>
              <a:ext uri="{FF2B5EF4-FFF2-40B4-BE49-F238E27FC236}">
                <a16:creationId xmlns:a16="http://schemas.microsoft.com/office/drawing/2014/main" id="{2B1B3295-DE4A-DC99-C1FC-19739F3A0F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6D1436-CA55-71BB-9865-DDA3D6700BF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28671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F53E7E-394E-B0FF-12AE-E1260EE9A16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9106FE3-6DF3-10D4-F1DE-3BB818DB3C0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289CE6-8E11-2BEA-0C98-1DEC1B301B5E}"/>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5" name="Alt Bilgi Yer Tutucusu 4">
            <a:extLst>
              <a:ext uri="{FF2B5EF4-FFF2-40B4-BE49-F238E27FC236}">
                <a16:creationId xmlns:a16="http://schemas.microsoft.com/office/drawing/2014/main" id="{1A694626-25CC-F2A9-927B-1DDB6E281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0C8666-3C30-D20A-FFCD-893BEBF24531}"/>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394587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B51F2-6034-B569-5EFB-FD086CCDE0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129A26-3C8F-27B1-49D8-EBC28BF79F6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85246D-95A5-4007-2C3F-291FDC22FD8A}"/>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5" name="Alt Bilgi Yer Tutucusu 4">
            <a:extLst>
              <a:ext uri="{FF2B5EF4-FFF2-40B4-BE49-F238E27FC236}">
                <a16:creationId xmlns:a16="http://schemas.microsoft.com/office/drawing/2014/main" id="{C53CDC7F-1756-258B-FDEF-BA80922AC9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A77F49-8FB1-A040-766B-17F1F5A2B20E}"/>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412958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913488-1EBC-A5BD-EB9F-A9206B10D82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68794F6-F481-C904-15F0-1C35FEE4C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B3A04B8-AA04-E481-D870-AA511F52FF88}"/>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5" name="Alt Bilgi Yer Tutucusu 4">
            <a:extLst>
              <a:ext uri="{FF2B5EF4-FFF2-40B4-BE49-F238E27FC236}">
                <a16:creationId xmlns:a16="http://schemas.microsoft.com/office/drawing/2014/main" id="{B91B7152-A4E2-A070-23F2-E0C1134FD6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4632A4-E113-6807-83D6-34ED2214140F}"/>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80696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4CD500-87C8-D1CE-C930-B6324D2916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A433CC-C38F-CC07-FB5C-4F5C6144DD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62848EE-ABEE-D159-8B92-A11FF3E086C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1AFD40A-BC49-CEAE-CE47-01788FB94D74}"/>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6" name="Alt Bilgi Yer Tutucusu 5">
            <a:extLst>
              <a:ext uri="{FF2B5EF4-FFF2-40B4-BE49-F238E27FC236}">
                <a16:creationId xmlns:a16="http://schemas.microsoft.com/office/drawing/2014/main" id="{7020661D-AB71-44F8-EED6-2C934FE851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745CBF-523D-5A04-F242-C9BF316DECE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351191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01F0F-422E-F2AB-D639-0F331A24EB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ABD0252-FC1C-B809-A76D-04A44A9FB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E17FED6-594B-9F94-8AB5-33AF0AB1BBA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7BCCEBE-DFA5-DD6C-81E7-C4384C22D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5F898E4-F091-D0B6-55EE-F03C36481B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59080B0-057A-39EC-3140-EB1C48A244FE}"/>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8" name="Alt Bilgi Yer Tutucusu 7">
            <a:extLst>
              <a:ext uri="{FF2B5EF4-FFF2-40B4-BE49-F238E27FC236}">
                <a16:creationId xmlns:a16="http://schemas.microsoft.com/office/drawing/2014/main" id="{8A6B27E6-429E-B22C-E40E-67FE0F356B7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5E5AFC-544D-143C-B5AE-7D4C1C78DE90}"/>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46523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892959-0E4C-A9D8-8BD8-3C115F471B3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57A73D-2FCC-B383-1266-3DF2ADDDD044}"/>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4" name="Alt Bilgi Yer Tutucusu 3">
            <a:extLst>
              <a:ext uri="{FF2B5EF4-FFF2-40B4-BE49-F238E27FC236}">
                <a16:creationId xmlns:a16="http://schemas.microsoft.com/office/drawing/2014/main" id="{FD345418-7F6F-31DC-E80B-5E41946AD3E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AD33510-6BD2-9884-3B41-414487C3B0B6}"/>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95561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160EEC-896E-FCEF-9645-8693F82D4263}"/>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3" name="Alt Bilgi Yer Tutucusu 2">
            <a:extLst>
              <a:ext uri="{FF2B5EF4-FFF2-40B4-BE49-F238E27FC236}">
                <a16:creationId xmlns:a16="http://schemas.microsoft.com/office/drawing/2014/main" id="{37A7F95D-A833-1F9F-83BD-F55EDB01E15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F3A0BE5-2AE8-10F8-A9CD-E4FA82D231F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122796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83675-BC98-99C8-3A04-4678D0F05E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562AABB-B0A8-EE91-F63C-05DD1E2E9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830B65-CBEA-AEBB-1734-E6359DBDE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F908877-0E96-DF36-970F-A10C83C0DC04}"/>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6" name="Alt Bilgi Yer Tutucusu 5">
            <a:extLst>
              <a:ext uri="{FF2B5EF4-FFF2-40B4-BE49-F238E27FC236}">
                <a16:creationId xmlns:a16="http://schemas.microsoft.com/office/drawing/2014/main" id="{9B506903-FFDD-9FC1-04D9-E1C0BF39632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2484EB2-39B3-DC05-2BD3-3A305EA80A3B}"/>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70957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6712C-F6B3-90E8-8199-2066042FDD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CD69587-9BD6-5DB4-710B-F5F03B2D5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4324B35-DCFC-EF43-CBA4-9F6C9038E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1FF2B03-A34A-44F6-B1E5-391704A13E9E}"/>
              </a:ext>
            </a:extLst>
          </p:cNvPr>
          <p:cNvSpPr>
            <a:spLocks noGrp="1"/>
          </p:cNvSpPr>
          <p:nvPr>
            <p:ph type="dt" sz="half" idx="10"/>
          </p:nvPr>
        </p:nvSpPr>
        <p:spPr/>
        <p:txBody>
          <a:bodyPr/>
          <a:lstStyle/>
          <a:p>
            <a:fld id="{3F1F7598-207B-4EF4-ACF7-1DA737BCFC82}" type="datetimeFigureOut">
              <a:rPr lang="tr-TR" smtClean="0"/>
              <a:t>8.03.2023</a:t>
            </a:fld>
            <a:endParaRPr lang="tr-TR"/>
          </a:p>
        </p:txBody>
      </p:sp>
      <p:sp>
        <p:nvSpPr>
          <p:cNvPr id="6" name="Alt Bilgi Yer Tutucusu 5">
            <a:extLst>
              <a:ext uri="{FF2B5EF4-FFF2-40B4-BE49-F238E27FC236}">
                <a16:creationId xmlns:a16="http://schemas.microsoft.com/office/drawing/2014/main" id="{B72D64DD-A9BD-8D77-F8B0-031D865AAD9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13947A-4EDF-E8E6-B4B5-47E9DD6990D4}"/>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91945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166008-06E6-E3E1-B390-483F02710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B8F056-B70A-BF6E-910C-D08830576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F856D5-05DA-7209-A78B-3D4CE4236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F7598-207B-4EF4-ACF7-1DA737BCFC82}" type="datetimeFigureOut">
              <a:rPr lang="tr-TR" smtClean="0"/>
              <a:t>8.03.2023</a:t>
            </a:fld>
            <a:endParaRPr lang="tr-TR"/>
          </a:p>
        </p:txBody>
      </p:sp>
      <p:sp>
        <p:nvSpPr>
          <p:cNvPr id="5" name="Alt Bilgi Yer Tutucusu 4">
            <a:extLst>
              <a:ext uri="{FF2B5EF4-FFF2-40B4-BE49-F238E27FC236}">
                <a16:creationId xmlns:a16="http://schemas.microsoft.com/office/drawing/2014/main" id="{7E4A9844-9D03-3A2C-274B-B18775A33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FC0D193-EC8A-4B6F-0C91-EEC489DA4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136D-87D5-43B2-BFE9-5D1F583B25B7}" type="slidenum">
              <a:rPr lang="tr-TR" smtClean="0"/>
              <a:t>‹#›</a:t>
            </a:fld>
            <a:endParaRPr lang="tr-TR"/>
          </a:p>
        </p:txBody>
      </p:sp>
    </p:spTree>
    <p:extLst>
      <p:ext uri="{BB962C8B-B14F-4D97-AF65-F5344CB8AC3E}">
        <p14:creationId xmlns:p14="http://schemas.microsoft.com/office/powerpoint/2010/main" val="315881702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A56BDA-D831-949B-8403-65F65E816A08}"/>
              </a:ext>
            </a:extLst>
          </p:cNvPr>
          <p:cNvSpPr>
            <a:spLocks noGrp="1"/>
          </p:cNvSpPr>
          <p:nvPr>
            <p:ph type="ctrTitle"/>
          </p:nvPr>
        </p:nvSpPr>
        <p:spPr>
          <a:xfrm>
            <a:off x="6746628" y="1783959"/>
            <a:ext cx="4645250" cy="2889114"/>
          </a:xfrm>
        </p:spPr>
        <p:txBody>
          <a:bodyPr anchor="b">
            <a:normAutofit/>
          </a:bodyPr>
          <a:lstStyle/>
          <a:p>
            <a:pPr algn="l"/>
            <a:r>
              <a:rPr lang="tr-TR" dirty="0">
                <a:solidFill>
                  <a:schemeClr val="bg1"/>
                </a:solidFill>
              </a:rPr>
              <a:t>(YÜÇAM)</a:t>
            </a:r>
          </a:p>
        </p:txBody>
      </p:sp>
      <p:sp>
        <p:nvSpPr>
          <p:cNvPr id="3" name="Alt Başlık 2">
            <a:extLst>
              <a:ext uri="{FF2B5EF4-FFF2-40B4-BE49-F238E27FC236}">
                <a16:creationId xmlns:a16="http://schemas.microsoft.com/office/drawing/2014/main" id="{A54C16F1-3B9C-A318-EA1F-58DCC5163AA3}"/>
              </a:ext>
            </a:extLst>
          </p:cNvPr>
          <p:cNvSpPr>
            <a:spLocks noGrp="1"/>
          </p:cNvSpPr>
          <p:nvPr>
            <p:ph type="subTitle" idx="1"/>
          </p:nvPr>
        </p:nvSpPr>
        <p:spPr>
          <a:xfrm>
            <a:off x="6746627" y="4750893"/>
            <a:ext cx="4645250" cy="1147863"/>
          </a:xfrm>
        </p:spPr>
        <p:txBody>
          <a:bodyPr anchor="t">
            <a:normAutofit/>
          </a:bodyPr>
          <a:lstStyle/>
          <a:p>
            <a:pPr algn="l"/>
            <a:r>
              <a:rPr lang="tr-TR" sz="2000">
                <a:solidFill>
                  <a:schemeClr val="bg1"/>
                </a:solidFill>
              </a:rPr>
              <a:t>2022 BİRİM FAALİYET RAPORU SUNUMU</a:t>
            </a:r>
          </a:p>
          <a:p>
            <a:pPr algn="l"/>
            <a:endParaRPr lang="tr-TR" sz="2000" dirty="0">
              <a:solidFill>
                <a:schemeClr val="bg1"/>
              </a:solidFill>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5EB33A69-8AB2-8A63-76CA-465105196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83" y="489204"/>
            <a:ext cx="3623041" cy="4511421"/>
          </a:xfrm>
          <a:prstGeom prst="rect">
            <a:avLst/>
          </a:prstGeom>
        </p:spPr>
      </p:pic>
    </p:spTree>
    <p:extLst>
      <p:ext uri="{BB962C8B-B14F-4D97-AF65-F5344CB8AC3E}">
        <p14:creationId xmlns:p14="http://schemas.microsoft.com/office/powerpoint/2010/main" val="18716448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87E3CA0-E410-476C-9970-8C9B24310D45}"/>
              </a:ext>
            </a:extLst>
          </p:cNvPr>
          <p:cNvSpPr>
            <a:spLocks noGrp="1"/>
          </p:cNvSpPr>
          <p:nvPr>
            <p:ph type="title"/>
          </p:nvPr>
        </p:nvSpPr>
        <p:spPr>
          <a:xfrm>
            <a:off x="524741" y="620392"/>
            <a:ext cx="3808268" cy="5504688"/>
          </a:xfrm>
        </p:spPr>
        <p:txBody>
          <a:bodyPr>
            <a:normAutofit/>
          </a:bodyPr>
          <a:lstStyle/>
          <a:p>
            <a:r>
              <a:rPr lang="tr-TR" sz="6000" dirty="0">
                <a:solidFill>
                  <a:schemeClr val="bg1"/>
                </a:solidFill>
                <a:cs typeface="Calibri Light"/>
              </a:rPr>
              <a:t>Proje 2</a:t>
            </a:r>
            <a:br>
              <a:rPr lang="tr-TR" sz="6000" dirty="0">
                <a:solidFill>
                  <a:schemeClr val="bg1"/>
                </a:solidFill>
                <a:cs typeface="Calibri Light"/>
              </a:rPr>
            </a:br>
            <a:r>
              <a:rPr lang="tr-TR" sz="6000" dirty="0">
                <a:solidFill>
                  <a:schemeClr val="bg1"/>
                </a:solidFill>
                <a:cs typeface="Calibri Light"/>
              </a:rPr>
              <a:t>Sosyal Medya ve Şiddet</a:t>
            </a:r>
            <a:endParaRPr lang="tr-TR" sz="6000" dirty="0">
              <a:solidFill>
                <a:schemeClr val="bg1"/>
              </a:solidFill>
            </a:endParaRPr>
          </a:p>
        </p:txBody>
      </p:sp>
      <p:graphicFrame>
        <p:nvGraphicFramePr>
          <p:cNvPr id="5" name="İçerik Yer Tutucusu 2">
            <a:extLst>
              <a:ext uri="{FF2B5EF4-FFF2-40B4-BE49-F238E27FC236}">
                <a16:creationId xmlns:a16="http://schemas.microsoft.com/office/drawing/2014/main" id="{1F4B3344-8F19-4F0A-A506-778BF9AFD8DE}"/>
              </a:ext>
            </a:extLst>
          </p:cNvPr>
          <p:cNvGraphicFramePr>
            <a:graphicFrameLocks noGrp="1"/>
          </p:cNvGraphicFramePr>
          <p:nvPr>
            <p:ph idx="1"/>
            <p:extLst>
              <p:ext uri="{D42A27DB-BD31-4B8C-83A1-F6EECF244321}">
                <p14:modId xmlns:p14="http://schemas.microsoft.com/office/powerpoint/2010/main" val="74639251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68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D727CC-DC06-4344-9412-F394A7482393}"/>
              </a:ext>
            </a:extLst>
          </p:cNvPr>
          <p:cNvSpPr>
            <a:spLocks noGrp="1"/>
          </p:cNvSpPr>
          <p:nvPr>
            <p:ph type="title"/>
          </p:nvPr>
        </p:nvSpPr>
        <p:spPr>
          <a:xfrm>
            <a:off x="524741" y="620392"/>
            <a:ext cx="3808268" cy="5504688"/>
          </a:xfrm>
        </p:spPr>
        <p:txBody>
          <a:bodyPr>
            <a:normAutofit/>
          </a:bodyPr>
          <a:lstStyle/>
          <a:p>
            <a:r>
              <a:rPr lang="en-US" sz="6000" dirty="0" err="1">
                <a:solidFill>
                  <a:schemeClr val="bg1"/>
                </a:solidFill>
                <a:cs typeface="Calibri Light"/>
              </a:rPr>
              <a:t>Proje</a:t>
            </a:r>
            <a:r>
              <a:rPr lang="en-US" sz="6000" dirty="0">
                <a:solidFill>
                  <a:schemeClr val="bg1"/>
                </a:solidFill>
                <a:cs typeface="Calibri Light"/>
              </a:rPr>
              <a:t> 3</a:t>
            </a:r>
            <a:br>
              <a:rPr lang="en-US" sz="6000" dirty="0">
                <a:solidFill>
                  <a:srgbClr val="FFFFFF"/>
                </a:solidFill>
                <a:cs typeface="Calibri Light"/>
              </a:rPr>
            </a:br>
            <a:r>
              <a:rPr lang="en-US" sz="6000" dirty="0" err="1">
                <a:solidFill>
                  <a:srgbClr val="FFFFFF"/>
                </a:solidFill>
                <a:cs typeface="Calibri Light"/>
              </a:rPr>
              <a:t>Göç</a:t>
            </a:r>
            <a:br>
              <a:rPr lang="en-US" dirty="0"/>
            </a:br>
            <a:br>
              <a:rPr lang="en-US" sz="6000" dirty="0">
                <a:cs typeface="Calibri Light"/>
              </a:rPr>
            </a:b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7B4E466E-05F1-43EF-8951-4D6AA89F84CE}"/>
              </a:ext>
            </a:extLst>
          </p:cNvPr>
          <p:cNvGraphicFramePr>
            <a:graphicFrameLocks noGrp="1"/>
          </p:cNvGraphicFramePr>
          <p:nvPr>
            <p:ph idx="1"/>
            <p:extLst>
              <p:ext uri="{D42A27DB-BD31-4B8C-83A1-F6EECF244321}">
                <p14:modId xmlns:p14="http://schemas.microsoft.com/office/powerpoint/2010/main" val="1171428330"/>
              </p:ext>
            </p:extLst>
          </p:nvPr>
        </p:nvGraphicFramePr>
        <p:xfrm>
          <a:off x="5402447" y="290681"/>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10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AD4FB64-91CA-4730-9008-644D4F6990C2}"/>
              </a:ext>
            </a:extLst>
          </p:cNvPr>
          <p:cNvSpPr>
            <a:spLocks noGrp="1"/>
          </p:cNvSpPr>
          <p:nvPr>
            <p:ph type="title"/>
          </p:nvPr>
        </p:nvSpPr>
        <p:spPr>
          <a:xfrm>
            <a:off x="1143000" y="1676400"/>
            <a:ext cx="3810000" cy="3505200"/>
          </a:xfrm>
        </p:spPr>
        <p:txBody>
          <a:bodyPr anchor="t">
            <a:normAutofit/>
          </a:bodyPr>
          <a:lstStyle/>
          <a:p>
            <a:endParaRPr lang="en-US" sz="4000"/>
          </a:p>
        </p:txBody>
      </p:sp>
      <p:sp>
        <p:nvSpPr>
          <p:cNvPr id="3" name="Content Placeholder 2">
            <a:extLst>
              <a:ext uri="{FF2B5EF4-FFF2-40B4-BE49-F238E27FC236}">
                <a16:creationId xmlns:a16="http://schemas.microsoft.com/office/drawing/2014/main" id="{579509FC-75D1-44A4-AD47-845327D5511F}"/>
              </a:ext>
            </a:extLst>
          </p:cNvPr>
          <p:cNvSpPr>
            <a:spLocks noGrp="1"/>
          </p:cNvSpPr>
          <p:nvPr>
            <p:ph idx="1"/>
          </p:nvPr>
        </p:nvSpPr>
        <p:spPr>
          <a:xfrm>
            <a:off x="5181604" y="1676400"/>
            <a:ext cx="5638796" cy="3505200"/>
          </a:xfrm>
        </p:spPr>
        <p:txBody>
          <a:bodyPr vert="horz" lIns="91440" tIns="45720" rIns="91440" bIns="45720" rtlCol="0" anchor="t">
            <a:normAutofit/>
          </a:bodyPr>
          <a:lstStyle/>
          <a:p>
            <a:pPr marL="0" indent="0"/>
            <a:r>
              <a:rPr lang="en-US" sz="2000" dirty="0">
                <a:solidFill>
                  <a:schemeClr val="tx1">
                    <a:alpha val="55000"/>
                  </a:schemeClr>
                </a:solidFill>
                <a:ea typeface="+mn-lt"/>
                <a:cs typeface="+mn-lt"/>
              </a:rPr>
              <a:t>YÜÇAM </a:t>
            </a:r>
            <a:r>
              <a:rPr lang="en-US" sz="2000" dirty="0" err="1">
                <a:solidFill>
                  <a:schemeClr val="tx1">
                    <a:alpha val="55000"/>
                  </a:schemeClr>
                </a:solidFill>
                <a:ea typeface="+mn-lt"/>
                <a:cs typeface="+mn-lt"/>
              </a:rPr>
              <a:t>bünyesindeki</a:t>
            </a:r>
            <a:r>
              <a:rPr lang="en-US" sz="2000" dirty="0">
                <a:solidFill>
                  <a:schemeClr val="tx1">
                    <a:alpha val="55000"/>
                  </a:schemeClr>
                </a:solidFill>
                <a:ea typeface="+mn-lt"/>
                <a:cs typeface="+mn-lt"/>
              </a:rPr>
              <a:t> Barış </a:t>
            </a:r>
            <a:r>
              <a:rPr lang="en-US" sz="2000" dirty="0" err="1">
                <a:solidFill>
                  <a:schemeClr val="tx1">
                    <a:alpha val="55000"/>
                  </a:schemeClr>
                </a:solidFill>
                <a:ea typeface="+mn-lt"/>
                <a:cs typeface="+mn-lt"/>
              </a:rPr>
              <a:t>Araştırmaları</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ve</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Çatışma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Çözümleri</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Dergisi</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bu</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temalara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ilişkin</a:t>
            </a:r>
            <a:r>
              <a:rPr lang="en-US" sz="2000" dirty="0">
                <a:solidFill>
                  <a:schemeClr val="tx1">
                    <a:alpha val="55000"/>
                  </a:schemeClr>
                </a:solidFill>
                <a:ea typeface="+mn-lt"/>
                <a:cs typeface="+mn-lt"/>
              </a:rPr>
              <a:t> 3 </a:t>
            </a:r>
            <a:r>
              <a:rPr lang="en-US" sz="2000" dirty="0" err="1">
                <a:solidFill>
                  <a:schemeClr val="tx1">
                    <a:alpha val="55000"/>
                  </a:schemeClr>
                </a:solidFill>
                <a:ea typeface="+mn-lt"/>
                <a:cs typeface="+mn-lt"/>
              </a:rPr>
              <a:t>özel</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sayısı</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çıkarılacaktır</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Şiddet</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konusuna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bu</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hususta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öncelik</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tanınacaktır</a:t>
            </a:r>
            <a:r>
              <a:rPr lang="en-US" sz="2000" dirty="0">
                <a:solidFill>
                  <a:schemeClr val="tx1">
                    <a:alpha val="55000"/>
                  </a:schemeClr>
                </a:solidFill>
                <a:ea typeface="+mn-lt"/>
                <a:cs typeface="+mn-lt"/>
              </a:rPr>
              <a:t>. Nisan 2023’ye </a:t>
            </a:r>
            <a:r>
              <a:rPr lang="en-US" sz="2000" dirty="0" err="1">
                <a:solidFill>
                  <a:schemeClr val="tx1">
                    <a:alpha val="55000"/>
                  </a:schemeClr>
                </a:solidFill>
                <a:ea typeface="+mn-lt"/>
                <a:cs typeface="+mn-lt"/>
              </a:rPr>
              <a:t>tematik</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konusu</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şiddet</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olacaktır</a:t>
            </a:r>
            <a:r>
              <a:rPr lang="en-US" sz="2000" dirty="0">
                <a:solidFill>
                  <a:schemeClr val="tx1">
                    <a:alpha val="55000"/>
                  </a:schemeClr>
                </a:solidFill>
                <a:ea typeface="+mn-lt"/>
                <a:cs typeface="+mn-lt"/>
              </a:rPr>
              <a:t>.  </a:t>
            </a:r>
            <a:endParaRPr lang="en-US" sz="2000" dirty="0">
              <a:solidFill>
                <a:schemeClr val="tx1">
                  <a:alpha val="55000"/>
                </a:schemeClr>
              </a:solidFill>
              <a:cs typeface="Calibri" panose="020F0502020204030204"/>
            </a:endParaRPr>
          </a:p>
          <a:p>
            <a:r>
              <a:rPr lang="en-US" sz="2000" dirty="0">
                <a:solidFill>
                  <a:schemeClr val="tx1">
                    <a:alpha val="55000"/>
                  </a:schemeClr>
                </a:solidFill>
                <a:ea typeface="+mn-lt"/>
                <a:cs typeface="+mn-lt"/>
              </a:rPr>
              <a:t>YÜÇAM </a:t>
            </a:r>
            <a:r>
              <a:rPr lang="en-US" sz="2000" dirty="0" err="1">
                <a:solidFill>
                  <a:schemeClr val="tx1">
                    <a:alpha val="55000"/>
                  </a:schemeClr>
                </a:solidFill>
                <a:ea typeface="+mn-lt"/>
                <a:cs typeface="+mn-lt"/>
              </a:rPr>
              <a:t>kapsamında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hazırlanan</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haftalık</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bültenler</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zenginleştirilmesi</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için</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tüm</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öğretim</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üyelerinden</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destek</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alınacaktır</a:t>
            </a:r>
            <a:r>
              <a:rPr lang="en-US" sz="2000" dirty="0">
                <a:solidFill>
                  <a:schemeClr val="tx1">
                    <a:alpha val="55000"/>
                  </a:schemeClr>
                </a:solidFill>
                <a:ea typeface="+mn-lt"/>
                <a:cs typeface="+mn-lt"/>
              </a:rPr>
              <a:t>. </a:t>
            </a:r>
            <a:endParaRPr lang="en-US" sz="2000" dirty="0">
              <a:solidFill>
                <a:schemeClr val="tx1">
                  <a:alpha val="55000"/>
                </a:schemeClr>
              </a:solidFill>
            </a:endParaRPr>
          </a:p>
          <a:p>
            <a:r>
              <a:rPr lang="en-US" sz="2000" dirty="0">
                <a:solidFill>
                  <a:schemeClr val="tx1">
                    <a:alpha val="55000"/>
                  </a:schemeClr>
                </a:solidFill>
                <a:ea typeface="+mn-lt"/>
                <a:cs typeface="+mn-lt"/>
              </a:rPr>
              <a:t>YÜÇAM </a:t>
            </a:r>
            <a:r>
              <a:rPr lang="en-US" sz="2000" dirty="0" err="1">
                <a:solidFill>
                  <a:schemeClr val="tx1">
                    <a:alpha val="55000"/>
                  </a:schemeClr>
                </a:solidFill>
                <a:ea typeface="+mn-lt"/>
                <a:cs typeface="+mn-lt"/>
              </a:rPr>
              <a:t>kapsamında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yapılan</a:t>
            </a:r>
            <a:r>
              <a:rPr lang="en-US" sz="2000" dirty="0">
                <a:solidFill>
                  <a:schemeClr val="tx1">
                    <a:alpha val="55000"/>
                  </a:schemeClr>
                </a:solidFill>
                <a:ea typeface="+mn-lt"/>
                <a:cs typeface="+mn-lt"/>
              </a:rPr>
              <a:t> her </a:t>
            </a:r>
            <a:r>
              <a:rPr lang="en-US" sz="2000" dirty="0" err="1">
                <a:solidFill>
                  <a:schemeClr val="tx1">
                    <a:alpha val="55000"/>
                  </a:schemeClr>
                </a:solidFill>
                <a:ea typeface="+mn-lt"/>
                <a:cs typeface="+mn-lt"/>
              </a:rPr>
              <a:t>türlü</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çalışma</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kamuoyu</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ile</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paylaşılmalı</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ve</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geniş</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kitlelere</a:t>
            </a:r>
            <a:r>
              <a:rPr lang="en-US" sz="2000" dirty="0">
                <a:solidFill>
                  <a:schemeClr val="tx1">
                    <a:alpha val="55000"/>
                  </a:schemeClr>
                </a:solidFill>
                <a:ea typeface="+mn-lt"/>
                <a:cs typeface="+mn-lt"/>
              </a:rPr>
              <a:t> </a:t>
            </a:r>
            <a:r>
              <a:rPr lang="en-US" sz="2000" dirty="0" err="1">
                <a:solidFill>
                  <a:schemeClr val="tx1">
                    <a:alpha val="55000"/>
                  </a:schemeClr>
                </a:solidFill>
                <a:ea typeface="+mn-lt"/>
                <a:cs typeface="+mn-lt"/>
              </a:rPr>
              <a:t>duyurulmalıdır</a:t>
            </a:r>
            <a:r>
              <a:rPr lang="en-US" sz="2000" dirty="0">
                <a:solidFill>
                  <a:schemeClr val="tx1">
                    <a:alpha val="55000"/>
                  </a:schemeClr>
                </a:solidFill>
                <a:ea typeface="+mn-lt"/>
                <a:cs typeface="+mn-lt"/>
              </a:rPr>
              <a:t>.   </a:t>
            </a:r>
            <a:endParaRPr lang="en-US" sz="2000" dirty="0">
              <a:solidFill>
                <a:schemeClr val="tx1">
                  <a:alpha val="55000"/>
                </a:schemeClr>
              </a:solidFill>
            </a:endParaRPr>
          </a:p>
          <a:p>
            <a:endParaRPr lang="en-US" sz="2000">
              <a:solidFill>
                <a:schemeClr val="tx1">
                  <a:alpha val="55000"/>
                </a:schemeClr>
              </a:solidFill>
              <a:cs typeface="Calibri"/>
            </a:endParaRPr>
          </a:p>
        </p:txBody>
      </p:sp>
    </p:spTree>
    <p:extLst>
      <p:ext uri="{BB962C8B-B14F-4D97-AF65-F5344CB8AC3E}">
        <p14:creationId xmlns:p14="http://schemas.microsoft.com/office/powerpoint/2010/main" val="321522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77379D-D7E0-467E-3119-8F2C5E44402D}"/>
              </a:ext>
            </a:extLst>
          </p:cNvPr>
          <p:cNvSpPr>
            <a:spLocks noGrp="1"/>
          </p:cNvSpPr>
          <p:nvPr>
            <p:ph type="title"/>
          </p:nvPr>
        </p:nvSpPr>
        <p:spPr/>
        <p:txBody>
          <a:bodyPr/>
          <a:lstStyle/>
          <a:p>
            <a:r>
              <a:rPr lang="tr-TR" dirty="0">
                <a:cs typeface="Calibri Light"/>
              </a:rPr>
              <a:t>Yayımlanan Kitap </a:t>
            </a:r>
            <a:endParaRPr lang="tr-TR" dirty="0"/>
          </a:p>
        </p:txBody>
      </p:sp>
      <p:pic>
        <p:nvPicPr>
          <p:cNvPr id="4" name="Resim 4" descr="metin içeren bir resim&#10;&#10;Açıklama otomatik olarak oluşturuldu">
            <a:extLst>
              <a:ext uri="{FF2B5EF4-FFF2-40B4-BE49-F238E27FC236}">
                <a16:creationId xmlns:a16="http://schemas.microsoft.com/office/drawing/2014/main" id="{A93889C6-8243-EDA7-FB30-8D4101F88772}"/>
              </a:ext>
            </a:extLst>
          </p:cNvPr>
          <p:cNvPicPr>
            <a:picLocks noGrp="1" noChangeAspect="1"/>
          </p:cNvPicPr>
          <p:nvPr>
            <p:ph idx="1"/>
          </p:nvPr>
        </p:nvPicPr>
        <p:blipFill>
          <a:blip r:embed="rId2"/>
          <a:stretch>
            <a:fillRect/>
          </a:stretch>
        </p:blipFill>
        <p:spPr>
          <a:xfrm>
            <a:off x="1837578" y="1825625"/>
            <a:ext cx="5810431" cy="4351338"/>
          </a:xfrm>
        </p:spPr>
      </p:pic>
    </p:spTree>
    <p:extLst>
      <p:ext uri="{BB962C8B-B14F-4D97-AF65-F5344CB8AC3E}">
        <p14:creationId xmlns:p14="http://schemas.microsoft.com/office/powerpoint/2010/main" val="256808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8721B8-D842-507F-96CB-47E9FA66FF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549D2C2-8D90-0224-96F6-E6EE0B329131}"/>
              </a:ext>
            </a:extLst>
          </p:cNvPr>
          <p:cNvSpPr>
            <a:spLocks noGrp="1"/>
          </p:cNvSpPr>
          <p:nvPr>
            <p:ph idx="1"/>
          </p:nvPr>
        </p:nvSpPr>
        <p:spPr/>
        <p:txBody>
          <a:bodyPr vert="horz" lIns="91440" tIns="45720" rIns="91440" bIns="45720" rtlCol="0" anchor="t">
            <a:normAutofit/>
          </a:bodyPr>
          <a:lstStyle/>
          <a:p>
            <a:r>
              <a:rPr lang="tr-TR" dirty="0">
                <a:ea typeface="Calibri"/>
                <a:cs typeface="Calibri"/>
              </a:rPr>
              <a:t>Altınkaya, </a:t>
            </a:r>
            <a:r>
              <a:rPr lang="tr-TR" err="1">
                <a:ea typeface="Calibri"/>
                <a:cs typeface="Calibri"/>
              </a:rPr>
              <a:t>Zelha</a:t>
            </a:r>
            <a:r>
              <a:rPr lang="tr-TR">
                <a:ea typeface="Calibri"/>
                <a:cs typeface="Calibri"/>
              </a:rPr>
              <a:t>(2023) Osmanlı da Göç Politikaları. Göç Politikaları, GAV Perspektif  Yayınları</a:t>
            </a:r>
            <a:endParaRPr lang="tr-TR" dirty="0">
              <a:ea typeface="Calibri"/>
              <a:cs typeface="Calibri"/>
            </a:endParaRPr>
          </a:p>
          <a:p>
            <a:r>
              <a:rPr lang="tr-TR">
                <a:ea typeface="Calibri"/>
                <a:cs typeface="Calibri"/>
              </a:rPr>
              <a:t>Altınkaya, Zelha(2023)</a:t>
            </a:r>
            <a:endParaRPr lang="tr-TR" dirty="0">
              <a:ea typeface="Calibri"/>
              <a:cs typeface="Calibri"/>
            </a:endParaRPr>
          </a:p>
          <a:p>
            <a:endParaRPr lang="tr-TR" dirty="0">
              <a:ea typeface="Calibri"/>
              <a:cs typeface="Calibri"/>
            </a:endParaRPr>
          </a:p>
        </p:txBody>
      </p:sp>
    </p:spTree>
    <p:extLst>
      <p:ext uri="{BB962C8B-B14F-4D97-AF65-F5344CB8AC3E}">
        <p14:creationId xmlns:p14="http://schemas.microsoft.com/office/powerpoint/2010/main" val="163058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1D4562-B648-8637-EF1E-C7843E85786B}"/>
              </a:ext>
            </a:extLst>
          </p:cNvPr>
          <p:cNvSpPr>
            <a:spLocks noGrp="1"/>
          </p:cNvSpPr>
          <p:nvPr>
            <p:ph type="title"/>
          </p:nvPr>
        </p:nvSpPr>
        <p:spPr/>
        <p:txBody>
          <a:bodyPr/>
          <a:lstStyle/>
          <a:p>
            <a:r>
              <a:rPr lang="tr-TR" dirty="0">
                <a:ea typeface="+mj-lt"/>
                <a:cs typeface="+mj-lt"/>
              </a:rPr>
              <a:t>Avrupa ve Uluslararası Göç Hukuku</a:t>
            </a:r>
            <a:endParaRPr lang="tr-TR" dirty="0"/>
          </a:p>
        </p:txBody>
      </p:sp>
      <p:sp>
        <p:nvSpPr>
          <p:cNvPr id="3" name="İçerik Yer Tutucusu 2">
            <a:extLst>
              <a:ext uri="{FF2B5EF4-FFF2-40B4-BE49-F238E27FC236}">
                <a16:creationId xmlns:a16="http://schemas.microsoft.com/office/drawing/2014/main" id="{ED64A699-C2DF-B55F-0572-2858B2B8A81B}"/>
              </a:ext>
            </a:extLst>
          </p:cNvPr>
          <p:cNvSpPr>
            <a:spLocks noGrp="1"/>
          </p:cNvSpPr>
          <p:nvPr>
            <p:ph idx="1"/>
          </p:nvPr>
        </p:nvSpPr>
        <p:spPr/>
        <p:txBody>
          <a:bodyPr vert="horz" lIns="91440" tIns="45720" rIns="91440" bIns="45720" rtlCol="0" anchor="t">
            <a:normAutofit fontScale="77500" lnSpcReduction="20000"/>
          </a:bodyPr>
          <a:lstStyle/>
          <a:p>
            <a:pPr marL="0" indent="0" algn="just"/>
            <a:r>
              <a:rPr lang="tr-TR" dirty="0">
                <a:ea typeface="+mn-lt"/>
                <a:cs typeface="+mn-lt"/>
              </a:rPr>
              <a:t>İhsan Doğramacı Bilkent Üniversitesi tarafından yürütülen Avrupa ve Uluslararası Göç Hukuku Jean </a:t>
            </a:r>
            <a:r>
              <a:rPr lang="tr-TR" dirty="0" err="1">
                <a:ea typeface="+mn-lt"/>
                <a:cs typeface="+mn-lt"/>
              </a:rPr>
              <a:t>Monnet</a:t>
            </a:r>
            <a:r>
              <a:rPr lang="tr-TR" dirty="0">
                <a:ea typeface="+mn-lt"/>
                <a:cs typeface="+mn-lt"/>
              </a:rPr>
              <a:t> Modülü projesi çerçevesinde Yalova Üniversitesi Hukuk Fakültesi ve Yalova Üniversitesi Uluslararası Çatışma Çözümleri Uygulama ve Araştırma Merkezi (YÜÇAM) işbirliğiyle düzenlenen Avrupa Entegrasyonu ve Göç Konferansı 11 Mayıs 2022 tarihinde çevrimiçi olarak gerçekleştirildi. </a:t>
            </a:r>
            <a:endParaRPr lang="tr-TR" dirty="0">
              <a:ea typeface="Calibri" panose="020F0502020204030204"/>
              <a:cs typeface="Calibri" panose="020F0502020204030204"/>
            </a:endParaRPr>
          </a:p>
          <a:p>
            <a:pPr algn="just"/>
            <a:r>
              <a:rPr lang="tr-TR" dirty="0">
                <a:ea typeface="+mn-lt"/>
                <a:cs typeface="+mn-lt"/>
              </a:rPr>
              <a:t>Oturum Başkanlığını TOBB ETÜ Hukuk Fakültesinden Prof. Dr. Sanem Baykal’ın yaptığı konferansta İzmir Bakırçay Üniversitesi Hukuk Fakültesinden Dr. Öğr. Üyesi Hande Ünsal “Çocuk Vatansızlığı”, Yalova Üniversitesi Hukuk Fakültesinden Arş. Gör. Ömür Karaağaç “Uluslararası Koruma ve Geçici Koruma Sahiplerinin Türkiye'de Çalışma Hakları”, Yalova İl Göç İdaresi Müdürü Salih Soner Çoşkun ise “Yalova'da Göç İdaresi ve Uyum Çalışmaları” başlıklı konuşmalarını gerçekleştirdiler.</a:t>
            </a:r>
            <a:endParaRPr lang="tr-TR" dirty="0"/>
          </a:p>
          <a:p>
            <a:pPr algn="just"/>
            <a:r>
              <a:rPr lang="tr-TR" dirty="0">
                <a:ea typeface="+mn-lt"/>
                <a:cs typeface="+mn-lt"/>
              </a:rPr>
              <a:t>Personelin ve öğrencilerin yoğun katılımıyla gerçekleşen konferans Yalova Üniversitesi Uluslararası Çatışma Çözümleri Uygulama ve Araştırma Merkezi (YÜÇAM) Müdürü Doç. Dr. </a:t>
            </a:r>
            <a:r>
              <a:rPr lang="tr-TR" dirty="0" err="1">
                <a:ea typeface="+mn-lt"/>
                <a:cs typeface="+mn-lt"/>
              </a:rPr>
              <a:t>Zelha</a:t>
            </a:r>
            <a:r>
              <a:rPr lang="tr-TR" dirty="0">
                <a:ea typeface="+mn-lt"/>
                <a:cs typeface="+mn-lt"/>
              </a:rPr>
              <a:t> ALTINKAYA ve  İhsan Doğramacı Bilkent Üniversitesi Hukuk Fakültesi Öğretim Üyesi Doç. Dr. Gülüm Bayraktaroğlu Özçelik'in kapanış konuşmaları ile sona erdi. </a:t>
            </a:r>
            <a:endParaRPr lang="tr-TR" dirty="0"/>
          </a:p>
          <a:p>
            <a:endParaRPr lang="tr-TR" dirty="0">
              <a:ea typeface="Calibri"/>
              <a:cs typeface="Calibri"/>
            </a:endParaRPr>
          </a:p>
        </p:txBody>
      </p:sp>
    </p:spTree>
    <p:extLst>
      <p:ext uri="{BB962C8B-B14F-4D97-AF65-F5344CB8AC3E}">
        <p14:creationId xmlns:p14="http://schemas.microsoft.com/office/powerpoint/2010/main" val="328100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F4C007-D54A-2F35-90DA-72DBBB2D3692}"/>
              </a:ext>
            </a:extLst>
          </p:cNvPr>
          <p:cNvSpPr>
            <a:spLocks noGrp="1"/>
          </p:cNvSpPr>
          <p:nvPr>
            <p:ph type="title"/>
          </p:nvPr>
        </p:nvSpPr>
        <p:spPr/>
        <p:txBody>
          <a:bodyPr/>
          <a:lstStyle/>
          <a:p>
            <a:endParaRPr lang="tr-TR"/>
          </a:p>
        </p:txBody>
      </p:sp>
      <p:pic>
        <p:nvPicPr>
          <p:cNvPr id="4" name="Resim 4">
            <a:extLst>
              <a:ext uri="{FF2B5EF4-FFF2-40B4-BE49-F238E27FC236}">
                <a16:creationId xmlns:a16="http://schemas.microsoft.com/office/drawing/2014/main" id="{CE1A6B8C-808B-C5DC-4DAF-0EA8FBE1314D}"/>
              </a:ext>
            </a:extLst>
          </p:cNvPr>
          <p:cNvPicPr>
            <a:picLocks noGrp="1" noChangeAspect="1"/>
          </p:cNvPicPr>
          <p:nvPr>
            <p:ph idx="1"/>
          </p:nvPr>
        </p:nvPicPr>
        <p:blipFill>
          <a:blip r:embed="rId2"/>
          <a:stretch>
            <a:fillRect/>
          </a:stretch>
        </p:blipFill>
        <p:spPr>
          <a:xfrm>
            <a:off x="2231692" y="1825625"/>
            <a:ext cx="7728615" cy="4351338"/>
          </a:xfrm>
        </p:spPr>
      </p:pic>
    </p:spTree>
    <p:extLst>
      <p:ext uri="{BB962C8B-B14F-4D97-AF65-F5344CB8AC3E}">
        <p14:creationId xmlns:p14="http://schemas.microsoft.com/office/powerpoint/2010/main" val="339948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B2B969-9405-25C1-6181-159E0B3AC867}"/>
              </a:ext>
            </a:extLst>
          </p:cNvPr>
          <p:cNvSpPr>
            <a:spLocks noGrp="1"/>
          </p:cNvSpPr>
          <p:nvPr>
            <p:ph type="title"/>
          </p:nvPr>
        </p:nvSpPr>
        <p:spPr/>
        <p:txBody>
          <a:bodyPr/>
          <a:lstStyle/>
          <a:p>
            <a:endParaRPr lang="tr-TR"/>
          </a:p>
        </p:txBody>
      </p:sp>
      <p:pic>
        <p:nvPicPr>
          <p:cNvPr id="4" name="Resim 4" descr="metin, iş kartı içeren bir resim&#10;&#10;Açıklama otomatik olarak oluşturuldu">
            <a:extLst>
              <a:ext uri="{FF2B5EF4-FFF2-40B4-BE49-F238E27FC236}">
                <a16:creationId xmlns:a16="http://schemas.microsoft.com/office/drawing/2014/main" id="{05473FC2-D467-AD39-3C99-173EAE24A219}"/>
              </a:ext>
            </a:extLst>
          </p:cNvPr>
          <p:cNvPicPr>
            <a:picLocks noGrp="1" noChangeAspect="1"/>
          </p:cNvPicPr>
          <p:nvPr>
            <p:ph idx="1"/>
          </p:nvPr>
        </p:nvPicPr>
        <p:blipFill>
          <a:blip r:embed="rId2"/>
          <a:stretch>
            <a:fillRect/>
          </a:stretch>
        </p:blipFill>
        <p:spPr>
          <a:xfrm>
            <a:off x="2278101" y="1825625"/>
            <a:ext cx="7635798" cy="4351338"/>
          </a:xfrm>
        </p:spPr>
      </p:pic>
    </p:spTree>
    <p:extLst>
      <p:ext uri="{BB962C8B-B14F-4D97-AF65-F5344CB8AC3E}">
        <p14:creationId xmlns:p14="http://schemas.microsoft.com/office/powerpoint/2010/main" val="85748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AE41F54C-A748-E9C8-AF43-E80E16D3A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775" y="152077"/>
            <a:ext cx="1196050" cy="1538611"/>
          </a:xfrm>
          <a:prstGeom prst="rect">
            <a:avLst/>
          </a:prstGeom>
        </p:spPr>
      </p:pic>
      <p:sp>
        <p:nvSpPr>
          <p:cNvPr id="34" name="Başlık 33">
            <a:extLst>
              <a:ext uri="{FF2B5EF4-FFF2-40B4-BE49-F238E27FC236}">
                <a16:creationId xmlns:a16="http://schemas.microsoft.com/office/drawing/2014/main" id="{364B516C-0739-5999-2DD0-32FC9595DE2F}"/>
              </a:ext>
            </a:extLst>
          </p:cNvPr>
          <p:cNvSpPr>
            <a:spLocks noGrp="1"/>
          </p:cNvSpPr>
          <p:nvPr>
            <p:ph type="title"/>
          </p:nvPr>
        </p:nvSpPr>
        <p:spPr>
          <a:xfrm>
            <a:off x="2246966" y="592009"/>
            <a:ext cx="6454422" cy="650875"/>
          </a:xfrm>
        </p:spPr>
        <p:txBody>
          <a:bodyPr>
            <a:normAutofit/>
          </a:bodyPr>
          <a:lstStyle/>
          <a:p>
            <a:pPr algn="ctr"/>
            <a:r>
              <a:rPr lang="tr-TR" sz="3000" b="1" dirty="0">
                <a:latin typeface="Cambria" panose="02040503050406030204" pitchFamily="18" charset="0"/>
                <a:ea typeface="Cambria" panose="02040503050406030204" pitchFamily="18" charset="0"/>
              </a:rPr>
              <a:t>PERSONEL BİLGİLERİ</a:t>
            </a:r>
          </a:p>
        </p:txBody>
      </p:sp>
      <p:graphicFrame>
        <p:nvGraphicFramePr>
          <p:cNvPr id="36" name="Tablo 35">
            <a:extLst>
              <a:ext uri="{FF2B5EF4-FFF2-40B4-BE49-F238E27FC236}">
                <a16:creationId xmlns:a16="http://schemas.microsoft.com/office/drawing/2014/main" id="{A3623F6C-3492-7484-A946-42DCE8FE3329}"/>
              </a:ext>
            </a:extLst>
          </p:cNvPr>
          <p:cNvGraphicFramePr>
            <a:graphicFrameLocks noGrp="1"/>
          </p:cNvGraphicFramePr>
          <p:nvPr>
            <p:extLst>
              <p:ext uri="{D42A27DB-BD31-4B8C-83A1-F6EECF244321}">
                <p14:modId xmlns:p14="http://schemas.microsoft.com/office/powerpoint/2010/main" val="2641305750"/>
              </p:ext>
            </p:extLst>
          </p:nvPr>
        </p:nvGraphicFramePr>
        <p:xfrm>
          <a:off x="1287517" y="1097017"/>
          <a:ext cx="9218738" cy="5880017"/>
        </p:xfrm>
        <a:graphic>
          <a:graphicData uri="http://schemas.openxmlformats.org/drawingml/2006/table">
            <a:tbl>
              <a:tblPr firstRow="1" firstCol="1" bandRow="1" bandCol="1"/>
              <a:tblGrid>
                <a:gridCol w="4806071">
                  <a:extLst>
                    <a:ext uri="{9D8B030D-6E8A-4147-A177-3AD203B41FA5}">
                      <a16:colId xmlns:a16="http://schemas.microsoft.com/office/drawing/2014/main" val="918840969"/>
                    </a:ext>
                  </a:extLst>
                </a:gridCol>
                <a:gridCol w="4412667">
                  <a:extLst>
                    <a:ext uri="{9D8B030D-6E8A-4147-A177-3AD203B41FA5}">
                      <a16:colId xmlns:a16="http://schemas.microsoft.com/office/drawing/2014/main" val="1154607444"/>
                    </a:ext>
                  </a:extLst>
                </a:gridCol>
              </a:tblGrid>
              <a:tr h="398886">
                <a:tc gridSpan="2">
                  <a:txBody>
                    <a:bodyPr/>
                    <a:lstStyle/>
                    <a:p>
                      <a:pPr algn="ctr" rtl="0" fontAlgn="ctr"/>
                      <a:r>
                        <a:rPr lang="tr-TR" sz="1800" b="1" i="0" u="none" strike="noStrike" dirty="0">
                          <a:solidFill>
                            <a:srgbClr val="FFFFFF"/>
                          </a:solidFill>
                          <a:effectLst/>
                          <a:latin typeface="Cambria" panose="02040503050406030204" pitchFamily="18" charset="0"/>
                        </a:rPr>
                        <a:t>PERSONEL</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tc>
                <a:extLst>
                  <a:ext uri="{0D108BD9-81ED-4DB2-BD59-A6C34878D82A}">
                    <a16:rowId xmlns:a16="http://schemas.microsoft.com/office/drawing/2014/main" val="2256479132"/>
                  </a:ext>
                </a:extLst>
              </a:tr>
              <a:tr h="398886">
                <a:tc>
                  <a:txBody>
                    <a:bodyPr/>
                    <a:lstStyle/>
                    <a:p>
                      <a:pPr algn="l" fontAlgn="b"/>
                      <a:r>
                        <a:rPr lang="tr-TR" sz="1800" b="0" i="0" u="none" strike="noStrike" dirty="0">
                          <a:solidFill>
                            <a:srgbClr val="000000"/>
                          </a:solidFill>
                          <a:effectLst/>
                          <a:latin typeface="Cambria" panose="02040503050406030204" pitchFamily="18" charset="0"/>
                        </a:rPr>
                        <a:t>Merkez Müdürü</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r>
                        <a:rPr lang="tr-TR" sz="1800" b="0" i="0" u="none" strike="noStrike" dirty="0">
                          <a:solidFill>
                            <a:srgbClr val="000000"/>
                          </a:solidFill>
                          <a:latin typeface="Cambria"/>
                        </a:rPr>
                        <a:t> </a:t>
                      </a:r>
                      <a:r>
                        <a:rPr lang="tr-TR" sz="1800" b="0" i="0" u="none" strike="noStrike" dirty="0" err="1">
                          <a:solidFill>
                            <a:srgbClr val="000000"/>
                          </a:solidFill>
                          <a:latin typeface="Cambria"/>
                        </a:rPr>
                        <a:t>Doç.Dr.Zelha</a:t>
                      </a:r>
                      <a:r>
                        <a:rPr lang="tr-TR" sz="1800" b="0" i="0" u="none" strike="noStrike" dirty="0">
                          <a:solidFill>
                            <a:srgbClr val="000000"/>
                          </a:solidFill>
                          <a:latin typeface="Cambria"/>
                        </a:rPr>
                        <a:t> ALTINKAYA</a:t>
                      </a:r>
                      <a:endParaRPr lang="tr-T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128099144"/>
                  </a:ext>
                </a:extLst>
              </a:tr>
              <a:tr h="7866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tr-TR" sz="1800" b="0" i="0" u="none" strike="noStrike" dirty="0">
                          <a:solidFill>
                            <a:srgbClr val="000000"/>
                          </a:solidFill>
                          <a:effectLst/>
                          <a:latin typeface="Cambria" panose="02040503050406030204" pitchFamily="18" charset="0"/>
                        </a:rPr>
                        <a:t>Merkez Müdür Yardımcısı</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r>
                        <a:rPr lang="tr-TR" sz="1800" b="0" i="0" u="none" strike="noStrike" dirty="0" err="1">
                          <a:solidFill>
                            <a:srgbClr val="000000"/>
                          </a:solidFill>
                          <a:latin typeface="Cambria"/>
                        </a:rPr>
                        <a:t>Doc.Dr.Murat</a:t>
                      </a:r>
                      <a:r>
                        <a:rPr lang="tr-TR" sz="1800" b="0" i="0" u="none" strike="noStrike" dirty="0">
                          <a:solidFill>
                            <a:srgbClr val="000000"/>
                          </a:solidFill>
                          <a:latin typeface="Cambria"/>
                        </a:rPr>
                        <a:t> </a:t>
                      </a:r>
                      <a:r>
                        <a:rPr lang="tr-TR" sz="1800" b="0" i="0" u="none" strike="noStrike" dirty="0" err="1">
                          <a:solidFill>
                            <a:srgbClr val="000000"/>
                          </a:solidFill>
                          <a:latin typeface="Cambria"/>
                        </a:rPr>
                        <a:t>Alakel</a:t>
                      </a:r>
                      <a:r>
                        <a:rPr lang="tr-TR" sz="1800" b="0" i="0" u="none" strike="noStrike" dirty="0">
                          <a:solidFill>
                            <a:srgbClr val="000000"/>
                          </a:solidFill>
                          <a:latin typeface="Cambria"/>
                        </a:rPr>
                        <a:t> </a:t>
                      </a:r>
                    </a:p>
                    <a:p>
                      <a:pPr lvl="0" algn="l">
                        <a:buNone/>
                      </a:pPr>
                      <a:r>
                        <a:rPr lang="tr-TR" sz="1800" b="0" i="0" u="none" strike="noStrike" dirty="0" err="1">
                          <a:solidFill>
                            <a:srgbClr val="000000"/>
                          </a:solidFill>
                          <a:latin typeface="Cambria"/>
                        </a:rPr>
                        <a:t>Dr.Ogr.Uyesi</a:t>
                      </a:r>
                      <a:r>
                        <a:rPr lang="tr-TR" sz="1800" b="0" i="0" u="none" strike="noStrike" dirty="0">
                          <a:solidFill>
                            <a:srgbClr val="000000"/>
                          </a:solidFill>
                          <a:latin typeface="Cambria"/>
                        </a:rPr>
                        <a:t> Elif </a:t>
                      </a:r>
                      <a:r>
                        <a:rPr lang="tr-TR" sz="1800" b="0" i="0" u="none" strike="noStrike" dirty="0" err="1">
                          <a:solidFill>
                            <a:srgbClr val="000000"/>
                          </a:solidFill>
                          <a:latin typeface="Cambria"/>
                        </a:rPr>
                        <a:t>Yildirim</a:t>
                      </a:r>
                      <a:r>
                        <a:rPr lang="tr-TR" sz="1800" b="0" i="0" u="none" strike="noStrike" dirty="0">
                          <a:solidFill>
                            <a:srgbClr val="000000"/>
                          </a:solidFill>
                          <a:latin typeface="Cambria"/>
                        </a:rPr>
                        <a:t> </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133261833"/>
                  </a:ext>
                </a:extLst>
              </a:tr>
              <a:tr h="398886">
                <a:tc>
                  <a:txBody>
                    <a:bodyPr/>
                    <a:lstStyle/>
                    <a:p>
                      <a:pPr algn="l"/>
                      <a:r>
                        <a:rPr lang="tr-TR" sz="1800" b="0" i="0" u="none" strike="noStrike" dirty="0">
                          <a:solidFill>
                            <a:srgbClr val="000000"/>
                          </a:solidFill>
                          <a:latin typeface="Cambria"/>
                        </a:rPr>
                        <a:t>Akademisyen</a:t>
                      </a:r>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a:r>
                        <a:rPr lang="tr-TR" sz="1800" b="0" i="0" u="none" strike="noStrike" dirty="0" err="1">
                          <a:solidFill>
                            <a:srgbClr val="000000"/>
                          </a:solidFill>
                          <a:latin typeface="Cambria"/>
                        </a:rPr>
                        <a:t>Doç.Dr.Nevra</a:t>
                      </a:r>
                      <a:r>
                        <a:rPr lang="tr-TR" sz="1800" b="0" i="0" u="none" strike="noStrike" dirty="0">
                          <a:solidFill>
                            <a:srgbClr val="000000"/>
                          </a:solidFill>
                          <a:latin typeface="Cambria"/>
                        </a:rPr>
                        <a:t> Esentürk</a:t>
                      </a:r>
                      <a:endParaRPr lang="tr-TR" sz="1800" b="0" i="0" u="none" strike="noStrike" dirty="0" err="1">
                        <a:solidFill>
                          <a:srgbClr val="000000"/>
                        </a:solidFill>
                        <a:effectLst/>
                        <a:latin typeface="Cambria"/>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63439674"/>
                  </a:ext>
                </a:extLst>
              </a:tr>
              <a:tr h="398886">
                <a:tc>
                  <a:txBody>
                    <a:bodyPr/>
                    <a:lstStyle/>
                    <a:p>
                      <a:pPr algn="l" fontAlgn="b"/>
                      <a:endParaRPr lang="tr-TR" sz="18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r>
                        <a:rPr lang="tr-TR" sz="1800" b="0" i="0" u="none" strike="noStrike" dirty="0" err="1">
                          <a:solidFill>
                            <a:srgbClr val="000000"/>
                          </a:solidFill>
                          <a:latin typeface="Cambria"/>
                        </a:rPr>
                        <a:t>Doç.</a:t>
                      </a:r>
                      <a:r>
                        <a:rPr lang="tr-TR" sz="1800" b="0" i="0" u="none" strike="noStrike" noProof="0" dirty="0" err="1"/>
                        <a:t>Dr.Kaan</a:t>
                      </a:r>
                      <a:r>
                        <a:rPr lang="tr-TR" sz="1800" b="0" i="0" u="none" strike="noStrike" noProof="0" dirty="0"/>
                        <a:t> </a:t>
                      </a:r>
                      <a:r>
                        <a:rPr lang="tr-TR" sz="1800" b="0" i="0" u="none" strike="noStrike" noProof="0" dirty="0" err="1"/>
                        <a:t>Diyarbakırlıoğlu</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830943807"/>
                  </a:ext>
                </a:extLst>
              </a:tr>
              <a:tr h="398886">
                <a:tc>
                  <a:txBody>
                    <a:bodyPr/>
                    <a:lstStyle/>
                    <a:p>
                      <a:pPr algn="l" fontAlgn="b"/>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r>
                        <a:rPr lang="tr-TR" sz="1800" b="0" i="0" u="none" strike="noStrike" dirty="0" err="1">
                          <a:solidFill>
                            <a:srgbClr val="000000"/>
                          </a:solidFill>
                          <a:latin typeface="Cambria"/>
                        </a:rPr>
                        <a:t>Dr.Öğ.Üyesi</a:t>
                      </a:r>
                      <a:r>
                        <a:rPr lang="tr-TR" sz="1800" b="0" i="0" u="none" strike="noStrike" dirty="0">
                          <a:solidFill>
                            <a:srgbClr val="000000"/>
                          </a:solidFill>
                          <a:latin typeface="Cambria"/>
                        </a:rPr>
                        <a:t> Övgü </a:t>
                      </a:r>
                      <a:r>
                        <a:rPr lang="tr-TR" sz="1800" b="0" i="0" u="none" strike="noStrike" dirty="0" err="1">
                          <a:solidFill>
                            <a:srgbClr val="000000"/>
                          </a:solidFill>
                          <a:latin typeface="Cambria"/>
                        </a:rPr>
                        <a:t>Küçüksolak</a:t>
                      </a:r>
                      <a:endParaRPr lang="tr-TR" sz="1800" b="0" i="0" u="none" strike="noStrike" dirty="0" err="1">
                        <a:solidFill>
                          <a:srgbClr val="000000"/>
                        </a:solidFill>
                        <a:effectLst/>
                        <a:latin typeface="Cambria" panose="02040503050406030204" pitchFamily="18" charset="0"/>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514798606"/>
                  </a:ext>
                </a:extLst>
              </a:tr>
              <a:tr h="1939030">
                <a:tc>
                  <a:txBody>
                    <a:bodyPr/>
                    <a:lstStyle/>
                    <a:p>
                      <a:pPr algn="l" fontAlgn="b"/>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r>
                        <a:rPr lang="tr-TR" sz="1800" b="0" i="0" u="none" strike="noStrike" dirty="0">
                          <a:solidFill>
                            <a:srgbClr val="000000"/>
                          </a:solidFill>
                          <a:latin typeface="Cambria"/>
                        </a:rPr>
                        <a:t>Dr. Öğr. Üyesi Mehmet Ali Uğur</a:t>
                      </a:r>
                    </a:p>
                    <a:p>
                      <a:pPr lvl="0" algn="l">
                        <a:buNone/>
                      </a:pPr>
                      <a:r>
                        <a:rPr lang="tr-TR" sz="1800" b="0" i="0" u="none" strike="noStrike" dirty="0" err="1">
                          <a:solidFill>
                            <a:srgbClr val="000000"/>
                          </a:solidFill>
                          <a:latin typeface="Cambria"/>
                        </a:rPr>
                        <a:t>Dr.Ahmet</a:t>
                      </a:r>
                      <a:r>
                        <a:rPr lang="tr-TR" sz="1800" b="0" i="0" u="none" strike="noStrike" dirty="0">
                          <a:solidFill>
                            <a:srgbClr val="000000"/>
                          </a:solidFill>
                          <a:latin typeface="Cambria"/>
                        </a:rPr>
                        <a:t> Yıldırım</a:t>
                      </a:r>
                    </a:p>
                    <a:p>
                      <a:pPr lvl="0" algn="l">
                        <a:buNone/>
                      </a:pPr>
                      <a:r>
                        <a:rPr lang="tr-TR" sz="1800" b="0" i="0" u="none" strike="noStrike" dirty="0">
                          <a:solidFill>
                            <a:srgbClr val="000000"/>
                          </a:solidFill>
                          <a:latin typeface="Cambria"/>
                        </a:rPr>
                        <a:t>Fatih Varol</a:t>
                      </a:r>
                    </a:p>
                    <a:p>
                      <a:pPr lvl="0" algn="l">
                        <a:buNone/>
                      </a:pPr>
                      <a:r>
                        <a:rPr lang="tr-TR" sz="1800" b="0" i="0" u="none" strike="noStrike" dirty="0">
                          <a:solidFill>
                            <a:srgbClr val="000000"/>
                          </a:solidFill>
                          <a:latin typeface="Cambria"/>
                        </a:rPr>
                        <a:t>Yeliz Budak </a:t>
                      </a:r>
                    </a:p>
                    <a:p>
                      <a:pPr lvl="0" algn="l">
                        <a:buNone/>
                      </a:pPr>
                      <a:r>
                        <a:rPr lang="tr-TR" sz="1800" b="0" i="0" u="none" strike="noStrike" dirty="0">
                          <a:solidFill>
                            <a:srgbClr val="000000"/>
                          </a:solidFill>
                          <a:latin typeface="Cambria"/>
                        </a:rPr>
                        <a:t>Ömür Karaağaç</a:t>
                      </a:r>
                    </a:p>
                    <a:p>
                      <a:pPr lvl="0" algn="l">
                        <a:buNone/>
                      </a:pPr>
                      <a:r>
                        <a:rPr lang="tr-TR" sz="1800" b="0" i="0" u="none" strike="noStrike" dirty="0">
                          <a:solidFill>
                            <a:srgbClr val="000000"/>
                          </a:solidFill>
                          <a:latin typeface="Cambria"/>
                        </a:rPr>
                        <a:t>Özlem  Ülker </a:t>
                      </a:r>
                      <a:r>
                        <a:rPr lang="tr-TR" sz="1800" b="0" i="0" u="none" strike="noStrike" dirty="0" err="1">
                          <a:solidFill>
                            <a:srgbClr val="000000"/>
                          </a:solidFill>
                          <a:latin typeface="Cambria"/>
                        </a:rPr>
                        <a:t>Shahavatov</a:t>
                      </a:r>
                      <a:endParaRPr lang="tr-TR" sz="1800" b="0" i="0" u="none" strike="noStrike" dirty="0">
                        <a:solidFill>
                          <a:srgbClr val="000000"/>
                        </a:solidFill>
                        <a:latin typeface="Cambria"/>
                      </a:endParaRPr>
                    </a:p>
                    <a:p>
                      <a:pPr lvl="0" algn="l">
                        <a:buNone/>
                      </a:pPr>
                      <a:r>
                        <a:rPr lang="tr-TR" sz="1800" b="0" i="0" u="none" strike="noStrike" dirty="0">
                          <a:solidFill>
                            <a:srgbClr val="000000"/>
                          </a:solidFill>
                          <a:latin typeface="Cambria"/>
                        </a:rPr>
                        <a:t>E. Semra Kavak</a:t>
                      </a:r>
                    </a:p>
                    <a:p>
                      <a:pPr lvl="0" algn="l">
                        <a:buNone/>
                      </a:pPr>
                      <a:r>
                        <a:rPr lang="tr-TR" sz="1800" b="0" i="0" u="none" strike="noStrike" dirty="0">
                          <a:solidFill>
                            <a:srgbClr val="000000"/>
                          </a:solidFill>
                          <a:latin typeface="Cambria"/>
                        </a:rPr>
                        <a:t>Oğuzhan Ünsal</a:t>
                      </a:r>
                    </a:p>
                    <a:p>
                      <a:pPr lvl="0" algn="l">
                        <a:buNone/>
                      </a:pPr>
                      <a:r>
                        <a:rPr lang="tr-TR" sz="1800" b="0" i="0" u="none" strike="noStrike" dirty="0">
                          <a:solidFill>
                            <a:srgbClr val="000000"/>
                          </a:solidFill>
                          <a:latin typeface="Cambria"/>
                        </a:rPr>
                        <a:t>Cüneyt Kahraman </a:t>
                      </a:r>
                      <a:endParaRPr lang="tr-TR" dirty="0"/>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153470720"/>
                  </a:ext>
                </a:extLst>
              </a:tr>
              <a:tr h="6204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Cambria" panose="02040503050406030204" pitchFamily="18" charset="0"/>
                        </a:rPr>
                        <a:t>TOPLAM PERSONEL SAYISI</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r>
                        <a:rPr lang="tr-TR" sz="1800" b="1" i="0" u="none" strike="noStrike" dirty="0">
                          <a:solidFill>
                            <a:srgbClr val="000000"/>
                          </a:solidFill>
                          <a:effectLst/>
                          <a:latin typeface="Cambria"/>
                        </a:rPr>
                        <a:t> </a:t>
                      </a:r>
                      <a:r>
                        <a:rPr lang="tr-TR" sz="1800" b="1" i="0" u="none" strike="noStrike" dirty="0">
                          <a:solidFill>
                            <a:srgbClr val="000000"/>
                          </a:solidFill>
                          <a:latin typeface="Cambria"/>
                        </a:rPr>
                        <a:t>1 5</a:t>
                      </a:r>
                      <a:endParaRPr lang="tr-TR" sz="1800" b="1"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888389714"/>
                  </a:ext>
                </a:extLst>
              </a:tr>
            </a:tbl>
          </a:graphicData>
        </a:graphic>
      </p:graphicFrame>
    </p:spTree>
    <p:extLst>
      <p:ext uri="{BB962C8B-B14F-4D97-AF65-F5344CB8AC3E}">
        <p14:creationId xmlns:p14="http://schemas.microsoft.com/office/powerpoint/2010/main" val="130747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0" y="471311"/>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FAALİYET BİLGİLERİ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endParaRPr lang="tr-TR" dirty="0">
              <a:latin typeface="Times New Roman" panose="02020603050405020304" pitchFamily="18" charset="0"/>
            </a:endParaRPr>
          </a:p>
          <a:p>
            <a:endParaRPr lang="tr-TR" dirty="0"/>
          </a:p>
        </p:txBody>
      </p:sp>
      <p:graphicFrame>
        <p:nvGraphicFramePr>
          <p:cNvPr id="4" name="Tablo 3">
            <a:extLst>
              <a:ext uri="{FF2B5EF4-FFF2-40B4-BE49-F238E27FC236}">
                <a16:creationId xmlns:a16="http://schemas.microsoft.com/office/drawing/2014/main" id="{0A7A3C08-7759-3104-A49F-5B67EEFB5493}"/>
              </a:ext>
            </a:extLst>
          </p:cNvPr>
          <p:cNvGraphicFramePr>
            <a:graphicFrameLocks noGrp="1"/>
          </p:cNvGraphicFramePr>
          <p:nvPr>
            <p:extLst>
              <p:ext uri="{D42A27DB-BD31-4B8C-83A1-F6EECF244321}">
                <p14:modId xmlns:p14="http://schemas.microsoft.com/office/powerpoint/2010/main" val="3259417869"/>
              </p:ext>
            </p:extLst>
          </p:nvPr>
        </p:nvGraphicFramePr>
        <p:xfrm>
          <a:off x="957695" y="1560567"/>
          <a:ext cx="8875072" cy="2514948"/>
        </p:xfrm>
        <a:graphic>
          <a:graphicData uri="http://schemas.openxmlformats.org/drawingml/2006/table">
            <a:tbl>
              <a:tblPr firstRow="1" firstCol="1" lastRow="1" bandRow="1" bandCol="1"/>
              <a:tblGrid>
                <a:gridCol w="5567198">
                  <a:extLst>
                    <a:ext uri="{9D8B030D-6E8A-4147-A177-3AD203B41FA5}">
                      <a16:colId xmlns:a16="http://schemas.microsoft.com/office/drawing/2014/main" val="3420895905"/>
                    </a:ext>
                  </a:extLst>
                </a:gridCol>
                <a:gridCol w="3307874">
                  <a:extLst>
                    <a:ext uri="{9D8B030D-6E8A-4147-A177-3AD203B41FA5}">
                      <a16:colId xmlns:a16="http://schemas.microsoft.com/office/drawing/2014/main" val="865612962"/>
                    </a:ext>
                  </a:extLst>
                </a:gridCol>
              </a:tblGrid>
              <a:tr h="308758">
                <a:tc>
                  <a:txBody>
                    <a:bodyPr/>
                    <a:lstStyle/>
                    <a:p>
                      <a:pPr algn="ctr"/>
                      <a:r>
                        <a:rPr lang="tr-TR" sz="15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Etkinlik Türü</a:t>
                      </a:r>
                      <a:endParaRPr lang="tr-TR" sz="15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r>
                        <a:rPr lang="tr-TR" sz="15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Toplam</a:t>
                      </a:r>
                      <a:endParaRPr lang="tr-TR" sz="15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extLst>
                  <a:ext uri="{0D108BD9-81ED-4DB2-BD59-A6C34878D82A}">
                    <a16:rowId xmlns:a16="http://schemas.microsoft.com/office/drawing/2014/main" val="719368439"/>
                  </a:ext>
                </a:extLst>
              </a:tr>
              <a:tr h="315170">
                <a:tc>
                  <a:txBody>
                    <a:bodyPr/>
                    <a:lstStyle/>
                    <a:p>
                      <a:pPr>
                        <a:lnSpc>
                          <a:spcPct val="150000"/>
                        </a:lnSpc>
                        <a:spcAft>
                          <a:spcPts val="1000"/>
                        </a:spcAft>
                        <a:tabLst>
                          <a:tab pos="342900" algn="l"/>
                        </a:tabLst>
                      </a:pPr>
                      <a:r>
                        <a:rPr lang="tr-TR" sz="15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Sempozyum/Kongre</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r>
                        <a:rPr lang="tr-TR" sz="1500" dirty="0">
                          <a:latin typeface="Cambria"/>
                          <a:ea typeface="Calibri" panose="020F0502020204030204" pitchFamily="34" charset="0"/>
                          <a:cs typeface="Times New Roman"/>
                        </a:rPr>
                        <a:t>1</a:t>
                      </a:r>
                      <a:r>
                        <a:rPr lang="tr-TR" sz="1500" dirty="0">
                          <a:effectLst/>
                          <a:latin typeface="Cambria"/>
                          <a:ea typeface="Calibri" panose="020F0502020204030204" pitchFamily="34" charset="0"/>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025380096"/>
                  </a:ext>
                </a:extLst>
              </a:tr>
              <a:tr h="315170">
                <a:tc>
                  <a:txBody>
                    <a:bodyPr/>
                    <a:lstStyle/>
                    <a:p>
                      <a:pPr>
                        <a:lnSpc>
                          <a:spcPct val="150000"/>
                        </a:lnSpc>
                        <a:spcAft>
                          <a:spcPts val="1000"/>
                        </a:spcAft>
                        <a:tabLst>
                          <a:tab pos="342900" algn="l"/>
                        </a:tabLst>
                      </a:pPr>
                      <a:r>
                        <a:rPr lang="tr-TR" sz="15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Konferans/Panel/Seminer</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pPr>
                      <a:r>
                        <a:rPr lang="tr-TR" sz="1500" dirty="0">
                          <a:latin typeface="Cambria"/>
                          <a:ea typeface="Calibri"/>
                          <a:cs typeface="Times New Roman"/>
                        </a:rPr>
                        <a:t>21 Mart 2023 </a:t>
                      </a:r>
                      <a:endParaRPr lang="tr-TR" sz="1500" dirty="0">
                        <a:effectLst/>
                        <a:latin typeface="Cambria"/>
                        <a:ea typeface="Calibri" panose="020F0502020204030204" pitchFamily="34" charset="0"/>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45955136"/>
                  </a:ext>
                </a:extLst>
              </a:tr>
              <a:tr h="315170">
                <a:tc>
                  <a:txBody>
                    <a:bodyPr/>
                    <a:lstStyle/>
                    <a:p>
                      <a:pPr>
                        <a:lnSpc>
                          <a:spcPct val="150000"/>
                        </a:lnSpc>
                        <a:spcAft>
                          <a:spcPts val="1000"/>
                        </a:spcAft>
                        <a:tabLst>
                          <a:tab pos="342900" algn="l"/>
                        </a:tabLst>
                      </a:pPr>
                      <a:r>
                        <a:rPr lang="tr-TR" sz="15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Çalıştay</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r>
                        <a:rPr lang="tr-TR" sz="1500" dirty="0">
                          <a:effectLst/>
                          <a:latin typeface="Cambria" panose="02040503050406030204" pitchFamily="18" charset="0"/>
                          <a:ea typeface="Calibri" panose="020F0502020204030204" pitchFamily="34" charset="0"/>
                          <a:cs typeface="Times New Roman" panose="02020603050405020304" pitchFamily="18" charset="0"/>
                        </a:rPr>
                        <a:t> </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92790257"/>
                  </a:ext>
                </a:extLst>
              </a:tr>
              <a:tr h="315170">
                <a:tc>
                  <a:txBody>
                    <a:bodyPr/>
                    <a:lstStyle/>
                    <a:p>
                      <a:pPr>
                        <a:lnSpc>
                          <a:spcPct val="150000"/>
                        </a:lnSpc>
                        <a:spcAft>
                          <a:spcPts val="1000"/>
                        </a:spcAft>
                        <a:tabLst>
                          <a:tab pos="342900" algn="l"/>
                        </a:tabLst>
                      </a:pPr>
                      <a:r>
                        <a:rPr lang="tr-TR" sz="1500" dirty="0">
                          <a:solidFill>
                            <a:srgbClr val="000000"/>
                          </a:solidFill>
                          <a:effectLst/>
                          <a:latin typeface="Cambria"/>
                          <a:ea typeface="Calibri" panose="020F0502020204030204" pitchFamily="34" charset="0"/>
                          <a:cs typeface="Times New Roman"/>
                        </a:rPr>
                        <a:t>Teknik Gezi</a:t>
                      </a:r>
                      <a:endParaRPr lang="tr-TR" sz="1500" dirty="0">
                        <a:effectLst/>
                        <a:latin typeface="Cambria"/>
                        <a:ea typeface="Calibri" panose="020F0502020204030204" pitchFamily="34" charset="0"/>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r>
                        <a:rPr lang="tr-TR" sz="1500" dirty="0">
                          <a:effectLst/>
                          <a:latin typeface="Cambria" panose="02040503050406030204" pitchFamily="18" charset="0"/>
                          <a:ea typeface="Calibri" panose="020F0502020204030204" pitchFamily="34" charset="0"/>
                          <a:cs typeface="Times New Roman" panose="02020603050405020304" pitchFamily="18" charset="0"/>
                        </a:rPr>
                        <a:t> </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21194485"/>
                  </a:ext>
                </a:extLst>
              </a:tr>
              <a:tr h="315170">
                <a:tc>
                  <a:txBody>
                    <a:bodyPr/>
                    <a:lstStyle/>
                    <a:p>
                      <a:pPr>
                        <a:lnSpc>
                          <a:spcPct val="150000"/>
                        </a:lnSpc>
                        <a:spcAft>
                          <a:spcPts val="1000"/>
                        </a:spcAft>
                        <a:tabLst>
                          <a:tab pos="342900" algn="l"/>
                        </a:tabLst>
                      </a:pPr>
                      <a:r>
                        <a:rPr lang="tr-TR" sz="15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Sertifika Eğitimleri, Kurslar</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endParaRPr lang="tr-TR" sz="1500" dirty="0">
                        <a:effectLst/>
                        <a:latin typeface="Cambria"/>
                        <a:ea typeface="Calibri" panose="020F0502020204030204" pitchFamily="34" charset="0"/>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12711919"/>
                  </a:ext>
                </a:extLst>
              </a:tr>
              <a:tr h="315170">
                <a:tc>
                  <a:txBody>
                    <a:bodyPr/>
                    <a:lstStyle/>
                    <a:p>
                      <a:pPr>
                        <a:lnSpc>
                          <a:spcPct val="150000"/>
                        </a:lnSpc>
                        <a:spcAft>
                          <a:spcPts val="1000"/>
                        </a:spcAft>
                        <a:tabLst>
                          <a:tab pos="342900" algn="l"/>
                        </a:tabLst>
                      </a:pPr>
                      <a:r>
                        <a:rPr lang="tr-TR" sz="15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Diğer (belirtiniz)</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endParaRPr lang="tr-TR" sz="1500" dirty="0">
                        <a:effectLst/>
                        <a:latin typeface="Cambria"/>
                        <a:ea typeface="Calibri" panose="020F0502020204030204" pitchFamily="34" charset="0"/>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dbl" algn="ctr">
                      <a:solidFill>
                        <a:srgbClr val="4F81BD"/>
                      </a:solidFill>
                      <a:prstDash val="solid"/>
                      <a:round/>
                      <a:headEnd type="none" w="med" len="med"/>
                      <a:tailEnd type="none" w="med" len="med"/>
                    </a:lnB>
                  </a:tcPr>
                </a:tc>
                <a:extLst>
                  <a:ext uri="{0D108BD9-81ED-4DB2-BD59-A6C34878D82A}">
                    <a16:rowId xmlns:a16="http://schemas.microsoft.com/office/drawing/2014/main" val="1460438607"/>
                  </a:ext>
                </a:extLst>
              </a:tr>
              <a:tr h="315170">
                <a:tc>
                  <a:txBody>
                    <a:bodyPr/>
                    <a:lstStyle/>
                    <a:p>
                      <a:pPr>
                        <a:lnSpc>
                          <a:spcPct val="150000"/>
                        </a:lnSpc>
                        <a:spcAft>
                          <a:spcPts val="1000"/>
                        </a:spcAft>
                        <a:tabLst>
                          <a:tab pos="342900" algn="l"/>
                        </a:tabLst>
                      </a:pPr>
                      <a:r>
                        <a:rPr lang="tr-TR" sz="15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Toplam</a:t>
                      </a:r>
                      <a:endParaRPr lang="tr-TR"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r>
                        <a:rPr lang="tr-TR" sz="1500" dirty="0">
                          <a:effectLst/>
                          <a:latin typeface="Cambria"/>
                          <a:ea typeface="Calibri" panose="020F0502020204030204" pitchFamily="34" charset="0"/>
                          <a:cs typeface="Times New Roman"/>
                        </a:rPr>
                        <a:t> </a:t>
                      </a:r>
                      <a:r>
                        <a:rPr lang="tr-TR" sz="1500" dirty="0">
                          <a:latin typeface="Cambria"/>
                          <a:ea typeface="Calibri" panose="020F0502020204030204" pitchFamily="34" charset="0"/>
                          <a:cs typeface="Times New Roman"/>
                        </a:rPr>
                        <a:t>1</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dbl"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578293556"/>
                  </a:ext>
                </a:extLst>
              </a:tr>
            </a:tbl>
          </a:graphicData>
        </a:graphic>
      </p:graphicFrame>
    </p:spTree>
    <p:extLst>
      <p:ext uri="{BB962C8B-B14F-4D97-AF65-F5344CB8AC3E}">
        <p14:creationId xmlns:p14="http://schemas.microsoft.com/office/powerpoint/2010/main" val="288813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883356" y="0"/>
            <a:ext cx="9398330" cy="1325563"/>
          </a:xfrm>
        </p:spPr>
        <p:txBody>
          <a:bodyPr>
            <a:normAutofit/>
          </a:bodyPr>
          <a:lstStyle/>
          <a:p>
            <a:pPr algn="ctr"/>
            <a:r>
              <a:rPr lang="tr-TR" sz="3000" b="1" dirty="0">
                <a:latin typeface="Cambria" pitchFamily="18" charset="0"/>
              </a:rPr>
              <a:t>PROJE BİLGİLERİ</a:t>
            </a:r>
            <a:endParaRPr lang="tr-TR" sz="3000" dirty="0"/>
          </a:p>
        </p:txBody>
      </p:sp>
      <p:graphicFrame>
        <p:nvGraphicFramePr>
          <p:cNvPr id="8" name="Tablo 7">
            <a:extLst>
              <a:ext uri="{FF2B5EF4-FFF2-40B4-BE49-F238E27FC236}">
                <a16:creationId xmlns:a16="http://schemas.microsoft.com/office/drawing/2014/main" id="{1485A4F1-A402-A2F2-6C79-68B184C7706F}"/>
              </a:ext>
            </a:extLst>
          </p:cNvPr>
          <p:cNvGraphicFramePr>
            <a:graphicFrameLocks noGrp="1"/>
          </p:cNvGraphicFramePr>
          <p:nvPr>
            <p:extLst>
              <p:ext uri="{D42A27DB-BD31-4B8C-83A1-F6EECF244321}">
                <p14:modId xmlns:p14="http://schemas.microsoft.com/office/powerpoint/2010/main" val="2588155727"/>
              </p:ext>
            </p:extLst>
          </p:nvPr>
        </p:nvGraphicFramePr>
        <p:xfrm>
          <a:off x="883356" y="1690688"/>
          <a:ext cx="10021007" cy="2564958"/>
        </p:xfrm>
        <a:graphic>
          <a:graphicData uri="http://schemas.openxmlformats.org/drawingml/2006/table">
            <a:tbl>
              <a:tblPr firstRow="1" firstCol="1" bandRow="1" bandCol="1"/>
              <a:tblGrid>
                <a:gridCol w="4666295">
                  <a:extLst>
                    <a:ext uri="{9D8B030D-6E8A-4147-A177-3AD203B41FA5}">
                      <a16:colId xmlns:a16="http://schemas.microsoft.com/office/drawing/2014/main" val="3813614497"/>
                    </a:ext>
                  </a:extLst>
                </a:gridCol>
                <a:gridCol w="1545690">
                  <a:extLst>
                    <a:ext uri="{9D8B030D-6E8A-4147-A177-3AD203B41FA5}">
                      <a16:colId xmlns:a16="http://schemas.microsoft.com/office/drawing/2014/main" val="2803365915"/>
                    </a:ext>
                  </a:extLst>
                </a:gridCol>
                <a:gridCol w="1704805">
                  <a:extLst>
                    <a:ext uri="{9D8B030D-6E8A-4147-A177-3AD203B41FA5}">
                      <a16:colId xmlns:a16="http://schemas.microsoft.com/office/drawing/2014/main" val="969141242"/>
                    </a:ext>
                  </a:extLst>
                </a:gridCol>
                <a:gridCol w="2104217">
                  <a:extLst>
                    <a:ext uri="{9D8B030D-6E8A-4147-A177-3AD203B41FA5}">
                      <a16:colId xmlns:a16="http://schemas.microsoft.com/office/drawing/2014/main" val="463212009"/>
                    </a:ext>
                  </a:extLst>
                </a:gridCol>
              </a:tblGrid>
              <a:tr h="422082">
                <a:tc>
                  <a:txBody>
                    <a:bodyPr/>
                    <a:lstStyle/>
                    <a:p>
                      <a:pPr algn="ctr" rtl="0" fontAlgn="b"/>
                      <a:r>
                        <a:rPr lang="tr-TR" sz="1800" b="1" i="0" u="none" strike="noStrike" dirty="0">
                          <a:solidFill>
                            <a:srgbClr val="FFFFFF"/>
                          </a:solidFill>
                          <a:effectLst/>
                          <a:latin typeface="Cambria" panose="02040503050406030204" pitchFamily="18" charset="0"/>
                        </a:rPr>
                        <a:t>Projeler</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rtl="0" fontAlgn="b"/>
                      <a:r>
                        <a:rPr lang="tr-TR" sz="1800" b="1" i="0" u="none" strike="noStrike" dirty="0">
                          <a:solidFill>
                            <a:srgbClr val="FFFFFF"/>
                          </a:solidFill>
                          <a:effectLst/>
                          <a:latin typeface="Cambria" panose="02040503050406030204" pitchFamily="18" charset="0"/>
                        </a:rPr>
                        <a:t>Tamamlanan</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rtl="0" fontAlgn="b"/>
                      <a:r>
                        <a:rPr lang="tr-TR" sz="1800" b="1" i="0" u="none" strike="noStrike" dirty="0">
                          <a:solidFill>
                            <a:srgbClr val="FFFFFF"/>
                          </a:solidFill>
                          <a:effectLst/>
                          <a:latin typeface="Cambria" panose="02040503050406030204" pitchFamily="18" charset="0"/>
                        </a:rPr>
                        <a:t>Devam Eden</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rtl="0" fontAlgn="b"/>
                      <a:r>
                        <a:rPr lang="tr-TR" sz="1800" b="1" i="0" u="none" strike="noStrike" dirty="0">
                          <a:solidFill>
                            <a:srgbClr val="FFFFFF"/>
                          </a:solidFill>
                          <a:effectLst/>
                          <a:latin typeface="Cambria" panose="02040503050406030204" pitchFamily="18" charset="0"/>
                        </a:rPr>
                        <a:t>Toplam</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extLst>
                  <a:ext uri="{0D108BD9-81ED-4DB2-BD59-A6C34878D82A}">
                    <a16:rowId xmlns:a16="http://schemas.microsoft.com/office/drawing/2014/main" val="3047715169"/>
                  </a:ext>
                </a:extLst>
              </a:tr>
              <a:tr h="357146">
                <a:tc>
                  <a:txBody>
                    <a:bodyPr/>
                    <a:lstStyle/>
                    <a:p>
                      <a:pPr algn="ctr" rtl="0" fontAlgn="b"/>
                      <a:r>
                        <a:rPr lang="tr-TR" sz="1300" b="1" i="0" u="none" strike="noStrike" dirty="0">
                          <a:solidFill>
                            <a:srgbClr val="000000"/>
                          </a:solidFill>
                          <a:effectLst/>
                          <a:latin typeface="Cambria" panose="02040503050406030204" pitchFamily="18" charset="0"/>
                        </a:rPr>
                        <a:t>TÜBİTAK destekli proje sayısı </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207882746"/>
                  </a:ext>
                </a:extLst>
              </a:tr>
              <a:tr h="357146">
                <a:tc>
                  <a:txBody>
                    <a:bodyPr/>
                    <a:lstStyle/>
                    <a:p>
                      <a:pPr algn="ctr" rtl="0" fontAlgn="b"/>
                      <a:r>
                        <a:rPr lang="tr-TR" sz="1300" b="1" i="0" u="none" strike="noStrike" dirty="0">
                          <a:solidFill>
                            <a:srgbClr val="000000"/>
                          </a:solidFill>
                          <a:effectLst/>
                          <a:latin typeface="Cambria" panose="02040503050406030204" pitchFamily="18" charset="0"/>
                        </a:rPr>
                        <a:t>AB destekli proje sayısı </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r>
                        <a:rPr lang="tr-TR" sz="1000" b="0" i="0" u="none" strike="noStrike" dirty="0">
                          <a:solidFill>
                            <a:srgbClr val="000000"/>
                          </a:solidFill>
                          <a:effectLst/>
                          <a:latin typeface="Cambria"/>
                        </a:rPr>
                        <a:t> </a:t>
                      </a:r>
                      <a:r>
                        <a:rPr lang="tr-TR" sz="1000" b="0" i="0" u="none" strike="noStrike" dirty="0">
                          <a:solidFill>
                            <a:srgbClr val="000000"/>
                          </a:solidFill>
                          <a:latin typeface="Cambria"/>
                        </a:rPr>
                        <a:t>1</a:t>
                      </a:r>
                      <a:endParaRPr lang="tr-TR" sz="10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677009393"/>
                  </a:ext>
                </a:extLst>
              </a:tr>
              <a:tr h="357146">
                <a:tc>
                  <a:txBody>
                    <a:bodyPr/>
                    <a:lstStyle/>
                    <a:p>
                      <a:pPr algn="ctr" rtl="0" fontAlgn="b"/>
                      <a:r>
                        <a:rPr lang="tr-TR" sz="1300" b="1" i="0" u="none" strike="noStrike" dirty="0">
                          <a:solidFill>
                            <a:srgbClr val="000000"/>
                          </a:solidFill>
                          <a:effectLst/>
                          <a:latin typeface="Cambria"/>
                        </a:rPr>
                        <a:t>TAGEM, SAN-TEZ ve diğer dış destekli proje sayısı</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rtl="0" fontAlgn="b"/>
                      <a:endParaRPr lang="tr-TR" sz="10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209044849"/>
                  </a:ext>
                </a:extLst>
              </a:tr>
              <a:tr h="357146">
                <a:tc>
                  <a:txBody>
                    <a:bodyPr/>
                    <a:lstStyle/>
                    <a:p>
                      <a:pPr algn="ctr" rtl="0" fontAlgn="b"/>
                      <a:r>
                        <a:rPr lang="tr-TR" sz="1300" b="1" i="0" u="none" strike="noStrike" dirty="0">
                          <a:solidFill>
                            <a:srgbClr val="000000"/>
                          </a:solidFill>
                          <a:effectLst/>
                          <a:latin typeface="Cambria" panose="02040503050406030204" pitchFamily="18" charset="0"/>
                        </a:rPr>
                        <a:t>BAP destekli proje sayısı</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mbria"/>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89731548"/>
                  </a:ext>
                </a:extLst>
              </a:tr>
              <a:tr h="357146">
                <a:tc>
                  <a:txBody>
                    <a:bodyPr/>
                    <a:lstStyle/>
                    <a:p>
                      <a:pPr algn="ctr" rtl="0" fontAlgn="b"/>
                      <a:r>
                        <a:rPr lang="tr-TR" sz="1300" b="1" i="0" u="none" strike="noStrike" dirty="0">
                          <a:solidFill>
                            <a:srgbClr val="000000"/>
                          </a:solidFill>
                          <a:effectLst/>
                          <a:latin typeface="Cambria" panose="02040503050406030204" pitchFamily="18" charset="0"/>
                        </a:rPr>
                        <a:t>Diğer</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libri"/>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libri"/>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libri"/>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852018426"/>
                  </a:ext>
                </a:extLst>
              </a:tr>
              <a:tr h="357146">
                <a:tc>
                  <a:txBody>
                    <a:bodyPr/>
                    <a:lstStyle/>
                    <a:p>
                      <a:pPr algn="l" fontAlgn="b"/>
                      <a:endParaRPr lang="tr-TR" sz="13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tcPr>
                </a:tc>
                <a:tc gridSpan="2">
                  <a:txBody>
                    <a:bodyPr/>
                    <a:lstStyle/>
                    <a:p>
                      <a:pPr algn="ctr" fontAlgn="b"/>
                      <a:r>
                        <a:rPr lang="tr-TR" sz="1500" b="1" i="0" u="none" strike="noStrike" dirty="0">
                          <a:solidFill>
                            <a:srgbClr val="000000"/>
                          </a:solidFill>
                          <a:effectLst/>
                          <a:latin typeface="Cambria" panose="02040503050406030204" pitchFamily="18" charset="0"/>
                        </a:rPr>
                        <a:t>Genel Toplam</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a:txBody>
                    <a:bodyPr/>
                    <a:lstStyle/>
                    <a:p>
                      <a:pPr algn="l"/>
                      <a:r>
                        <a:rPr lang="tr-TR" sz="1100" b="1" i="0" u="none" strike="noStrike" dirty="0">
                          <a:solidFill>
                            <a:srgbClr val="000000"/>
                          </a:solidFill>
                          <a:effectLst/>
                          <a:latin typeface="Cambria"/>
                        </a:rPr>
                        <a:t> </a:t>
                      </a:r>
                      <a:r>
                        <a:rPr lang="tr-TR" sz="1100" b="1" i="0" u="none" strike="noStrike" dirty="0">
                          <a:solidFill>
                            <a:srgbClr val="000000"/>
                          </a:solidFill>
                          <a:latin typeface="Cambria"/>
                        </a:rPr>
                        <a:t>1 </a:t>
                      </a:r>
                      <a:endParaRPr lang="tr-TR" sz="1100" b="1"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363707215"/>
                  </a:ext>
                </a:extLst>
              </a:tr>
            </a:tbl>
          </a:graphicData>
        </a:graphic>
      </p:graphicFrame>
      <p:pic>
        <p:nvPicPr>
          <p:cNvPr id="9" name="Resim 8">
            <a:extLst>
              <a:ext uri="{FF2B5EF4-FFF2-40B4-BE49-F238E27FC236}">
                <a16:creationId xmlns:a16="http://schemas.microsoft.com/office/drawing/2014/main" id="{17DAEE04-7F84-7C17-C336-D198C1D20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845" y="152077"/>
            <a:ext cx="1207910" cy="1538611"/>
          </a:xfrm>
          <a:prstGeom prst="rect">
            <a:avLst/>
          </a:prstGeom>
        </p:spPr>
      </p:pic>
    </p:spTree>
    <p:extLst>
      <p:ext uri="{BB962C8B-B14F-4D97-AF65-F5344CB8AC3E}">
        <p14:creationId xmlns:p14="http://schemas.microsoft.com/office/powerpoint/2010/main" val="288426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838200" y="365125"/>
            <a:ext cx="9398330" cy="933097"/>
          </a:xfrm>
        </p:spPr>
        <p:txBody>
          <a:bodyPr>
            <a:normAutofit/>
          </a:bodyPr>
          <a:lstStyle/>
          <a:p>
            <a:pPr algn="ctr"/>
            <a:r>
              <a:rPr lang="tr-TR" sz="3000" b="1" dirty="0">
                <a:latin typeface="Cambria" pitchFamily="18" charset="0"/>
              </a:rPr>
              <a:t>PERFORMANS GÖSTERGELERİ</a:t>
            </a:r>
            <a:endParaRPr lang="tr-TR" sz="3000" dirty="0"/>
          </a:p>
        </p:txBody>
      </p:sp>
      <p:pic>
        <p:nvPicPr>
          <p:cNvPr id="9" name="Resim 8">
            <a:extLst>
              <a:ext uri="{FF2B5EF4-FFF2-40B4-BE49-F238E27FC236}">
                <a16:creationId xmlns:a16="http://schemas.microsoft.com/office/drawing/2014/main" id="{17DAEE04-7F84-7C17-C336-D198C1D20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9845" y="152077"/>
            <a:ext cx="1207910" cy="1538611"/>
          </a:xfrm>
          <a:prstGeom prst="rect">
            <a:avLst/>
          </a:prstGeom>
        </p:spPr>
      </p:pic>
      <p:graphicFrame>
        <p:nvGraphicFramePr>
          <p:cNvPr id="3" name="Tablo 2">
            <a:extLst>
              <a:ext uri="{FF2B5EF4-FFF2-40B4-BE49-F238E27FC236}">
                <a16:creationId xmlns:a16="http://schemas.microsoft.com/office/drawing/2014/main" id="{FD030785-ECFB-44BA-65AD-F71494BDDC83}"/>
              </a:ext>
            </a:extLst>
          </p:cNvPr>
          <p:cNvGraphicFramePr>
            <a:graphicFrameLocks noGrp="1"/>
          </p:cNvGraphicFramePr>
          <p:nvPr>
            <p:extLst>
              <p:ext uri="{D42A27DB-BD31-4B8C-83A1-F6EECF244321}">
                <p14:modId xmlns:p14="http://schemas.microsoft.com/office/powerpoint/2010/main" val="995256519"/>
              </p:ext>
            </p:extLst>
          </p:nvPr>
        </p:nvGraphicFramePr>
        <p:xfrm>
          <a:off x="838200" y="1541282"/>
          <a:ext cx="8875073" cy="1639672"/>
        </p:xfrm>
        <a:graphic>
          <a:graphicData uri="http://schemas.openxmlformats.org/drawingml/2006/table">
            <a:tbl>
              <a:tblPr firstRow="1" firstCol="1" lastRow="1" bandRow="1" bandCol="1"/>
              <a:tblGrid>
                <a:gridCol w="6376796">
                  <a:extLst>
                    <a:ext uri="{9D8B030D-6E8A-4147-A177-3AD203B41FA5}">
                      <a16:colId xmlns:a16="http://schemas.microsoft.com/office/drawing/2014/main" val="2496922262"/>
                    </a:ext>
                  </a:extLst>
                </a:gridCol>
                <a:gridCol w="2498277">
                  <a:extLst>
                    <a:ext uri="{9D8B030D-6E8A-4147-A177-3AD203B41FA5}">
                      <a16:colId xmlns:a16="http://schemas.microsoft.com/office/drawing/2014/main" val="1736843437"/>
                    </a:ext>
                  </a:extLst>
                </a:gridCol>
              </a:tblGrid>
              <a:tr h="378754">
                <a:tc gridSpan="2">
                  <a:txBody>
                    <a:bodyPr/>
                    <a:lstStyle/>
                    <a:p>
                      <a:pPr algn="ctr"/>
                      <a:r>
                        <a:rPr lang="tr-TR" sz="15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Performans Göstergeleri</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hMerge="1">
                  <a:txBody>
                    <a:bodyPr/>
                    <a:lstStyle/>
                    <a:p>
                      <a:pPr algn="ctr"/>
                      <a:endParaRPr lang="tr-TR" sz="15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extLst>
                  <a:ext uri="{0D108BD9-81ED-4DB2-BD59-A6C34878D82A}">
                    <a16:rowId xmlns:a16="http://schemas.microsoft.com/office/drawing/2014/main" val="2595547489"/>
                  </a:ext>
                </a:extLst>
              </a:tr>
              <a:tr h="386619">
                <a:tc>
                  <a:txBody>
                    <a:bodyPr/>
                    <a:lstStyle/>
                    <a:p>
                      <a:pPr marL="0" marR="0" lvl="0" indent="0" algn="l" defTabSz="914400" rtl="0" eaLnBrk="1" fontAlgn="auto" latinLnBrk="0" hangingPunct="1">
                        <a:lnSpc>
                          <a:spcPct val="150000"/>
                        </a:lnSpc>
                        <a:spcBef>
                          <a:spcPts val="0"/>
                        </a:spcBef>
                        <a:spcAft>
                          <a:spcPts val="1000"/>
                        </a:spcAft>
                        <a:buClrTx/>
                        <a:buSzTx/>
                        <a:buFontTx/>
                        <a:buNone/>
                        <a:tabLst>
                          <a:tab pos="342900" algn="l"/>
                        </a:tabLst>
                        <a:defRPr/>
                      </a:pPr>
                      <a:r>
                        <a:rPr lang="tr-TR" sz="1600" dirty="0">
                          <a:effectLst/>
                          <a:latin typeface="Cambria" panose="02040503050406030204" pitchFamily="18" charset="0"/>
                          <a:ea typeface="Cambria" panose="02040503050406030204" pitchFamily="18" charset="0"/>
                        </a:rPr>
                        <a:t>Araştırma merkezi gelir miktarı (varsa)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lvl="0" algn="ctr">
                        <a:lnSpc>
                          <a:spcPct val="150000"/>
                        </a:lnSpc>
                        <a:spcAft>
                          <a:spcPts val="1000"/>
                        </a:spcAft>
                        <a:buNone/>
                        <a:tabLst>
                          <a:tab pos="342900" algn="l"/>
                        </a:tabLst>
                      </a:pPr>
                      <a:r>
                        <a:rPr lang="tr-TR" sz="1500" dirty="0">
                          <a:latin typeface="Cambria"/>
                          <a:ea typeface="Calibri"/>
                          <a:cs typeface="Times New Roman"/>
                        </a:rPr>
                        <a:t>20.000Euro/120000Euro</a:t>
                      </a:r>
                      <a:endParaRPr lang="tr-TR" sz="1500" dirty="0">
                        <a:effectLst/>
                        <a:latin typeface="Cambria"/>
                        <a:ea typeface="Calibri" panose="020F0502020204030204" pitchFamily="34" charset="0"/>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853596344"/>
                  </a:ext>
                </a:extLst>
              </a:tr>
              <a:tr h="386619">
                <a:tc>
                  <a:txBody>
                    <a:bodyPr/>
                    <a:lstStyle/>
                    <a:p>
                      <a:pPr>
                        <a:lnSpc>
                          <a:spcPct val="150000"/>
                        </a:lnSpc>
                        <a:spcAft>
                          <a:spcPts val="1000"/>
                        </a:spcAft>
                        <a:tabLst>
                          <a:tab pos="342900" algn="l"/>
                        </a:tabLst>
                      </a:pPr>
                      <a:r>
                        <a:rPr lang="tr-TR" sz="1600" dirty="0">
                          <a:effectLst/>
                          <a:latin typeface="Cambria" panose="02040503050406030204" pitchFamily="18" charset="0"/>
                          <a:ea typeface="Cambria" panose="02040503050406030204" pitchFamily="18" charset="0"/>
                        </a:rPr>
                        <a:t>Araştırma merkezinin sanayi ile yaptığı proje sayısı</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r>
                        <a:rPr lang="tr-TR" sz="1500" dirty="0">
                          <a:effectLst/>
                          <a:latin typeface="Cambria"/>
                          <a:ea typeface="Calibri" panose="020F0502020204030204" pitchFamily="34" charset="0"/>
                          <a:cs typeface="Times New Roman"/>
                        </a:rPr>
                        <a:t> </a:t>
                      </a:r>
                      <a:r>
                        <a:rPr lang="tr-TR" sz="1500" dirty="0">
                          <a:latin typeface="Cambria"/>
                          <a:ea typeface="Calibri" panose="020F0502020204030204" pitchFamily="34" charset="0"/>
                          <a:cs typeface="Times New Roman"/>
                        </a:rPr>
                        <a:t>0</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74948511"/>
                  </a:ext>
                </a:extLst>
              </a:tr>
              <a:tr h="386619">
                <a:tc>
                  <a:txBody>
                    <a:bodyPr/>
                    <a:lstStyle/>
                    <a:p>
                      <a:r>
                        <a:rPr lang="tr-TR" sz="1600" i="0" u="none" strike="noStrike" dirty="0">
                          <a:solidFill>
                            <a:srgbClr val="000000"/>
                          </a:solidFill>
                          <a:effectLst/>
                          <a:latin typeface="Cambria" panose="02040503050406030204" pitchFamily="18" charset="0"/>
                          <a:ea typeface="Cambria" panose="02040503050406030204" pitchFamily="18" charset="0"/>
                        </a:rPr>
                        <a:t>Dezavantajlı gruplara yönelik sosyal entegrasyon ve kapsayıcılığa ilişkin yapılan faaliyet sayısı</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a:lnSpc>
                          <a:spcPct val="150000"/>
                        </a:lnSpc>
                        <a:spcAft>
                          <a:spcPts val="1000"/>
                        </a:spcAft>
                        <a:tabLst>
                          <a:tab pos="342900" algn="l"/>
                        </a:tabLst>
                      </a:pPr>
                      <a:r>
                        <a:rPr lang="tr-TR" sz="1500" dirty="0">
                          <a:effectLst/>
                          <a:latin typeface="Cambria"/>
                          <a:ea typeface="Calibri" panose="020F0502020204030204" pitchFamily="34" charset="0"/>
                          <a:cs typeface="Times New Roman"/>
                        </a:rPr>
                        <a:t> </a:t>
                      </a:r>
                      <a:r>
                        <a:rPr lang="tr-TR" sz="1500" dirty="0">
                          <a:latin typeface="Cambria"/>
                          <a:ea typeface="Calibri" panose="020F0502020204030204" pitchFamily="34" charset="0"/>
                          <a:cs typeface="Times New Roman"/>
                        </a:rPr>
                        <a:t>0</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75628776"/>
                  </a:ext>
                </a:extLst>
              </a:tr>
            </a:tbl>
          </a:graphicData>
        </a:graphic>
      </p:graphicFrame>
    </p:spTree>
    <p:extLst>
      <p:ext uri="{BB962C8B-B14F-4D97-AF65-F5344CB8AC3E}">
        <p14:creationId xmlns:p14="http://schemas.microsoft.com/office/powerpoint/2010/main" val="422351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637EEF-8971-409E-8F70-2D8D04A3DFA3}"/>
              </a:ext>
            </a:extLst>
          </p:cNvPr>
          <p:cNvSpPr>
            <a:spLocks noGrp="1"/>
          </p:cNvSpPr>
          <p:nvPr>
            <p:ph type="title"/>
          </p:nvPr>
        </p:nvSpPr>
        <p:spPr>
          <a:xfrm>
            <a:off x="524741" y="620392"/>
            <a:ext cx="3808268" cy="5504688"/>
          </a:xfrm>
        </p:spPr>
        <p:txBody>
          <a:bodyPr>
            <a:normAutofit/>
          </a:bodyPr>
          <a:lstStyle/>
          <a:p>
            <a:r>
              <a:rPr lang="en-US" sz="5100">
                <a:solidFill>
                  <a:schemeClr val="bg1"/>
                </a:solidFill>
                <a:cs typeface="Calibri Light"/>
              </a:rPr>
              <a:t>SEMİNERLER</a:t>
            </a:r>
            <a:endParaRPr lang="en-US" sz="5100">
              <a:solidFill>
                <a:schemeClr val="bg1"/>
              </a:solidFill>
            </a:endParaRPr>
          </a:p>
        </p:txBody>
      </p:sp>
      <p:graphicFrame>
        <p:nvGraphicFramePr>
          <p:cNvPr id="5" name="Content Placeholder 2">
            <a:extLst>
              <a:ext uri="{FF2B5EF4-FFF2-40B4-BE49-F238E27FC236}">
                <a16:creationId xmlns:a16="http://schemas.microsoft.com/office/drawing/2014/main" id="{F738D796-E978-4B98-B314-93388A6EBF8A}"/>
              </a:ext>
            </a:extLst>
          </p:cNvPr>
          <p:cNvGraphicFramePr>
            <a:graphicFrameLocks noGrp="1"/>
          </p:cNvGraphicFramePr>
          <p:nvPr>
            <p:ph idx="1"/>
            <p:extLst>
              <p:ext uri="{D42A27DB-BD31-4B8C-83A1-F6EECF244321}">
                <p14:modId xmlns:p14="http://schemas.microsoft.com/office/powerpoint/2010/main" val="399890343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91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7E9C98-E68D-4DE6-8C7F-71069346F6B3}"/>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Projeler</a:t>
            </a: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EFB1F872-2853-41A4-83AF-715D2308A7A4}"/>
              </a:ext>
            </a:extLst>
          </p:cNvPr>
          <p:cNvGraphicFramePr>
            <a:graphicFrameLocks noGrp="1"/>
          </p:cNvGraphicFramePr>
          <p:nvPr>
            <p:ph idx="1"/>
            <p:extLst>
              <p:ext uri="{D42A27DB-BD31-4B8C-83A1-F6EECF244321}">
                <p14:modId xmlns:p14="http://schemas.microsoft.com/office/powerpoint/2010/main" val="352375269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34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90F8F9-E6C4-EA6E-BC21-EF974276CDC4}"/>
              </a:ext>
            </a:extLst>
          </p:cNvPr>
          <p:cNvSpPr>
            <a:spLocks noGrp="1"/>
          </p:cNvSpPr>
          <p:nvPr>
            <p:ph type="title"/>
          </p:nvPr>
        </p:nvSpPr>
        <p:spPr/>
        <p:txBody>
          <a:bodyPr/>
          <a:lstStyle/>
          <a:p>
            <a:r>
              <a:rPr lang="tr-TR" dirty="0">
                <a:cs typeface="Calibri Light"/>
              </a:rPr>
              <a:t>Gerçekleşen Seminerler</a:t>
            </a:r>
          </a:p>
        </p:txBody>
      </p:sp>
      <p:sp>
        <p:nvSpPr>
          <p:cNvPr id="3" name="İçerik Yer Tutucusu 2">
            <a:extLst>
              <a:ext uri="{FF2B5EF4-FFF2-40B4-BE49-F238E27FC236}">
                <a16:creationId xmlns:a16="http://schemas.microsoft.com/office/drawing/2014/main" id="{50ADA63A-AD5C-CEEA-E53B-7BE77D96EED6}"/>
              </a:ext>
            </a:extLst>
          </p:cNvPr>
          <p:cNvSpPr>
            <a:spLocks noGrp="1"/>
          </p:cNvSpPr>
          <p:nvPr>
            <p:ph idx="1"/>
          </p:nvPr>
        </p:nvSpPr>
        <p:spPr/>
        <p:txBody>
          <a:bodyPr vert="horz" lIns="91440" tIns="45720" rIns="91440" bIns="45720" rtlCol="0" anchor="t">
            <a:normAutofit/>
          </a:bodyPr>
          <a:lstStyle/>
          <a:p>
            <a:r>
              <a:rPr lang="tr-TR" dirty="0">
                <a:cs typeface="Calibri"/>
              </a:rPr>
              <a:t>1. Kripto Paralar ve Geleceği </a:t>
            </a:r>
          </a:p>
          <a:p>
            <a:r>
              <a:rPr lang="tr-TR" dirty="0">
                <a:cs typeface="Calibri"/>
              </a:rPr>
              <a:t>2.Finansal Okuryazarlık </a:t>
            </a:r>
          </a:p>
          <a:p>
            <a:r>
              <a:rPr lang="tr-TR" dirty="0">
                <a:cs typeface="Calibri"/>
              </a:rPr>
              <a:t>3.Döviz Piyasalarında Dengeler</a:t>
            </a:r>
          </a:p>
        </p:txBody>
      </p:sp>
    </p:spTree>
    <p:extLst>
      <p:ext uri="{BB962C8B-B14F-4D97-AF65-F5344CB8AC3E}">
        <p14:creationId xmlns:p14="http://schemas.microsoft.com/office/powerpoint/2010/main" val="381140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4F218E3-86DC-4AB1-8366-DAFE348A9F8D}"/>
              </a:ext>
            </a:extLst>
          </p:cNvPr>
          <p:cNvSpPr>
            <a:spLocks noGrp="1"/>
          </p:cNvSpPr>
          <p:nvPr>
            <p:ph type="title"/>
          </p:nvPr>
        </p:nvSpPr>
        <p:spPr>
          <a:xfrm>
            <a:off x="524741" y="620392"/>
            <a:ext cx="3808268" cy="5504688"/>
          </a:xfrm>
        </p:spPr>
        <p:txBody>
          <a:bodyPr>
            <a:normAutofit/>
          </a:bodyPr>
          <a:lstStyle/>
          <a:p>
            <a:r>
              <a:rPr lang="tr-TR" sz="6000" dirty="0">
                <a:solidFill>
                  <a:schemeClr val="bg1"/>
                </a:solidFill>
                <a:cs typeface="Calibri Light"/>
              </a:rPr>
              <a:t>Proje 1</a:t>
            </a:r>
            <a:br>
              <a:rPr lang="tr-TR" sz="6000" dirty="0">
                <a:solidFill>
                  <a:schemeClr val="bg1"/>
                </a:solidFill>
                <a:cs typeface="Calibri Light"/>
              </a:rPr>
            </a:br>
            <a:r>
              <a:rPr lang="tr-TR" sz="6000" dirty="0">
                <a:solidFill>
                  <a:schemeClr val="bg1"/>
                </a:solidFill>
                <a:cs typeface="Calibri Light"/>
              </a:rPr>
              <a:t>İklim Değişikliği </a:t>
            </a:r>
            <a:endParaRPr lang="tr-TR" sz="6000" dirty="0">
              <a:solidFill>
                <a:schemeClr val="bg1"/>
              </a:solidFill>
            </a:endParaRPr>
          </a:p>
        </p:txBody>
      </p:sp>
      <p:graphicFrame>
        <p:nvGraphicFramePr>
          <p:cNvPr id="5" name="İçerik Yer Tutucusu 2">
            <a:extLst>
              <a:ext uri="{FF2B5EF4-FFF2-40B4-BE49-F238E27FC236}">
                <a16:creationId xmlns:a16="http://schemas.microsoft.com/office/drawing/2014/main" id="{497DC259-44C8-410E-8B72-098C9A22413A}"/>
              </a:ext>
            </a:extLst>
          </p:cNvPr>
          <p:cNvGraphicFramePr>
            <a:graphicFrameLocks noGrp="1"/>
          </p:cNvGraphicFramePr>
          <p:nvPr>
            <p:ph idx="1"/>
            <p:extLst>
              <p:ext uri="{D42A27DB-BD31-4B8C-83A1-F6EECF244321}">
                <p14:modId xmlns:p14="http://schemas.microsoft.com/office/powerpoint/2010/main" val="420962379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3513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220D03-21FF-4588-B1FA-5ABA85B9C815}">
  <we:reference id="4b785c87-866c-4bad-85d8-5d1ae467ac9a" version="3.5.0.0" store="EXCatalog" storeType="EXCatalog"/>
  <we:alternateReferences>
    <we:reference id="WA104381909" version="3.5.0.0" store="tr-T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528</TotalTime>
  <Words>165</Words>
  <Application>Microsoft Office PowerPoint</Application>
  <PresentationFormat>Geniş ekran</PresentationFormat>
  <Paragraphs>69</Paragraphs>
  <Slides>17</Slides>
  <Notes>1</Notes>
  <HiddenSlides>0</HiddenSlides>
  <MMClips>0</MMClips>
  <ScaleCrop>false</ScaleCrop>
  <HeadingPairs>
    <vt:vector size="4" baseType="variant">
      <vt:variant>
        <vt:lpstr>Tema</vt:lpstr>
      </vt:variant>
      <vt:variant>
        <vt:i4>2</vt:i4>
      </vt:variant>
      <vt:variant>
        <vt:lpstr>Slayt Başlıkları</vt:lpstr>
      </vt:variant>
      <vt:variant>
        <vt:i4>17</vt:i4>
      </vt:variant>
    </vt:vector>
  </HeadingPairs>
  <TitlesOfParts>
    <vt:vector size="19" baseType="lpstr">
      <vt:lpstr>Office Teması</vt:lpstr>
      <vt:lpstr>office theme</vt:lpstr>
      <vt:lpstr>(YÜÇAM)</vt:lpstr>
      <vt:lpstr>PERSONEL BİLGİLERİ</vt:lpstr>
      <vt:lpstr>FAALİYET BİLGİLERİ</vt:lpstr>
      <vt:lpstr>PROJE BİLGİLERİ</vt:lpstr>
      <vt:lpstr>PERFORMANS GÖSTERGELERİ</vt:lpstr>
      <vt:lpstr>SEMİNERLER</vt:lpstr>
      <vt:lpstr>Projeler</vt:lpstr>
      <vt:lpstr>Gerçekleşen Seminerler</vt:lpstr>
      <vt:lpstr>Proje 1 İklim Değişikliği </vt:lpstr>
      <vt:lpstr>Proje 2 Sosyal Medya ve Şiddet</vt:lpstr>
      <vt:lpstr>Proje 3 Göç  </vt:lpstr>
      <vt:lpstr>PowerPoint Sunusu</vt:lpstr>
      <vt:lpstr>Yayımlanan Kitap </vt:lpstr>
      <vt:lpstr>PowerPoint Sunusu</vt:lpstr>
      <vt:lpstr>Avrupa ve Uluslararası Göç Hukuku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BİRİM ADI)</dc:title>
  <dc:creator>TANER TURAN</dc:creator>
  <cp:lastModifiedBy>TANER TURAN</cp:lastModifiedBy>
  <cp:revision>155</cp:revision>
  <cp:lastPrinted>2023-01-17T07:23:01Z</cp:lastPrinted>
  <dcterms:created xsi:type="dcterms:W3CDTF">2023-01-04T06:47:36Z</dcterms:created>
  <dcterms:modified xsi:type="dcterms:W3CDTF">2023-03-08T13:30:31Z</dcterms:modified>
</cp:coreProperties>
</file>