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webextensions/taskpanes.xml" ContentType="application/vnd.ms-office.webextensiontaskpanes+xml"/>
  <Override PartName="/ppt/webextensions/webextension1.xml" ContentType="application/vnd.ms-office.webextension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thumbnail" Target="docProps/thumbnail.jpeg"/><Relationship Id="rId2" Type="http://schemas.openxmlformats.org/officeDocument/2006/relationships/officeDocument" Target="ppt/presentation.xml"/><Relationship Id="rId1" Type="http://schemas.microsoft.com/office/2011/relationships/webextensiontaskpanes" Target="ppt/webextensions/taskpanes.xml"/><Relationship Id="rId5" Type="http://schemas.openxmlformats.org/officeDocument/2006/relationships/extended-properties" Target="docProps/app.xml"/><Relationship Id="rId4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9" r:id="rId1"/>
  </p:sldMasterIdLst>
  <p:notesMasterIdLst>
    <p:notesMasterId r:id="rId9"/>
  </p:notesMasterIdLst>
  <p:sldIdLst>
    <p:sldId id="256" r:id="rId2"/>
    <p:sldId id="258" r:id="rId3"/>
    <p:sldId id="260" r:id="rId4"/>
    <p:sldId id="264" r:id="rId5"/>
    <p:sldId id="266" r:id="rId6"/>
    <p:sldId id="265" r:id="rId7"/>
    <p:sldId id="267" r:id="rId8"/>
  </p:sldIdLst>
  <p:sldSz cx="12192000" cy="6858000"/>
  <p:notesSz cx="6858000" cy="9926638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76A24B-31DF-471B-8A27-B6941C845AD5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4" name="Slayt Resmi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452438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777194"/>
            <a:ext cx="548640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0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AB5722-9ABC-4AA2-A9D9-7B830337A12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25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Resmi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5AB5722-9ABC-4AA2-A9D9-7B830337A120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08468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8027C87C-8BC0-5A50-3624-D23D97AAAA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07C041CA-223C-6A69-6F17-C3C73BEDED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DC70F06-EFF2-EAA7-5F18-783B4DFE4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23E1146-0E75-4C59-38F9-1E50C922D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AFC2DFB-C195-02A5-2667-7533F81D91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32950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EA3C6C8-E352-0441-6A14-86959238F4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B736F44-97B0-1DDE-2F9C-DCC028365E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06833CE-390F-3F49-90EF-2C96800E6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B1B3295-DE4A-DC99-C1FC-19739F3A0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A6D1436-CA55-71BB-9865-DDA3D6700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67118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16F53E7E-394E-B0FF-12AE-E1260EE9A1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9106FE3-6DF3-10D4-F1DE-3BB818DB3C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30289CE6-8E11-2BEA-0C98-1DEC1B301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A694626-25CC-F2A9-927B-1DDB6E281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040C8666-3C30-D20A-FFCD-893BEBF245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58716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C03B51F2-6034-B569-5EFB-FD086CCDE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F1129A26-3C8F-27B1-49D8-EBC28BF79F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C85246D-95A5-4007-2C3F-291FDC22F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53CDC7F-1756-258B-FDEF-BA80922AC9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CA77F49-8FB1-A040-766B-17F1F5A2B2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29589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9913488-1EBC-A5BD-EB9F-A9206B10D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68794F6-F481-C904-15F0-1C35FEE4C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B3A04B8-AA04-E481-D870-AA511F52F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B91B7152-A4E2-A070-23F2-E0C1134FD6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B4632A4-E113-6807-83D6-34ED22141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696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44CD500-87C8-D1CE-C930-B6324D2916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6A433CC-C38F-CC07-FB5C-4F5C6144D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D62848EE-ABEE-D159-8B92-A11FF3E08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A1AFD40A-BC49-CEAE-CE47-01788FB94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7020661D-AB71-44F8-EED6-2C934FE851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14745CBF-523D-5A04-F242-C9BF316DE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918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E1D01F0F-422E-F2AB-D639-0F331A24EB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2ABD0252-FC1C-B809-A76D-04A44A9FB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E17FED6-594B-9F94-8AB5-33AF0AB1BB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27BCCEBE-DFA5-DD6C-81E7-C4384C22D99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65F898E4-F091-D0B6-55EE-F03C3648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459080B0-057A-39EC-3140-EB1C48A24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8A6B27E6-429E-B22C-E40E-67FE0F356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195E5AFC-544D-143C-B5AE-7D4C1C78DE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5234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D2892959-0E4C-A9D8-8BD8-3C115F471B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5857A73D-2FCC-B383-1266-3DF2ADDDD0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FD345418-7F6F-31DC-E80B-5E41946AD3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7AD33510-6BD2-9884-3B41-414487C3B0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5561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3E160EEC-896E-FCEF-9645-8693F82D42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37A7F95D-A833-1F9F-83BD-F55EDB01E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F3A0BE5-2AE8-10F8-A9CD-E4FA82D23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27968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5A583675-BC98-99C8-3A04-4678D0F05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562AABB-B0A8-EE91-F63C-05DD1E2E9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5830B65-CBEA-AEBB-1734-E6359DBDE75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EF908877-0E96-DF36-970F-A10C83C0DC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9B506903-FFDD-9FC1-04D9-E1C0BF396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32484EB2-39B3-DC05-2BD3-3A305EA80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09576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A826712C-F6B3-90E8-8199-2066042FD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CD69587-9BD6-5DB4-710B-F5F03B2D50A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4324B35-DCFC-EF43-CBA4-9F6C9038EB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C1FF2B03-A34A-44F6-B1E5-391704A13E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72D64DD-A9BD-8D77-F8B0-031D865AAD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113947A-4EDF-E8E6-B4B5-47E9DD699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9457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44166008-06E6-E3E1-B390-483F027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FB8F056-B70A-BF6E-910C-D08830576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78F856D5-05DA-7209-A78B-3D4CE42365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1F7598-207B-4EF4-ACF7-1DA737BCFC82}" type="datetimeFigureOut">
              <a:rPr lang="tr-TR" smtClean="0"/>
              <a:t>10.03.2023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E4A9844-9D03-3A2C-274B-B18775A33E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FC0D193-EC8A-4B6F-0C91-EEC489DA45B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C9136D-87D5-43B2-BFE9-5D1F583B25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88170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B27210-D0CA-4654-B3E3-9ABB4F178EA1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Başlık 1">
            <a:extLst>
              <a:ext uri="{FF2B5EF4-FFF2-40B4-BE49-F238E27FC236}">
                <a16:creationId xmlns:a16="http://schemas.microsoft.com/office/drawing/2014/main" id="{26A56BDA-D831-949B-8403-65F65E816A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2782" y="1783959"/>
            <a:ext cx="6019218" cy="2889114"/>
          </a:xfrm>
        </p:spPr>
        <p:txBody>
          <a:bodyPr anchor="b">
            <a:normAutofit fontScale="90000"/>
          </a:bodyPr>
          <a:lstStyle/>
          <a:p>
            <a:pPr algn="l"/>
            <a:r>
              <a:rPr lang="tr-TR" dirty="0">
                <a:solidFill>
                  <a:schemeClr val="bg1"/>
                </a:solidFill>
              </a:rPr>
              <a:t>(</a:t>
            </a:r>
            <a:r>
              <a:rPr lang="tr-TR" dirty="0" smtClean="0">
                <a:solidFill>
                  <a:schemeClr val="bg1"/>
                </a:solidFill>
              </a:rPr>
              <a:t>BİLİM VE TEKNOLOJİ UYGULAMA VE ARAŞTIRMA MERKEZİ)</a:t>
            </a:r>
            <a:endParaRPr lang="tr-TR" dirty="0">
              <a:solidFill>
                <a:schemeClr val="bg1"/>
              </a:solidFill>
            </a:endParaRP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A54C16F1-3B9C-A318-EA1F-58DCC5163A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746627" y="4750893"/>
            <a:ext cx="4645250" cy="1147863"/>
          </a:xfrm>
        </p:spPr>
        <p:txBody>
          <a:bodyPr anchor="t">
            <a:normAutofit/>
          </a:bodyPr>
          <a:lstStyle/>
          <a:p>
            <a:pPr algn="l"/>
            <a:r>
              <a:rPr lang="tr-TR" sz="2000">
                <a:solidFill>
                  <a:schemeClr val="bg1"/>
                </a:solidFill>
              </a:rPr>
              <a:t>2022 BİRİM FAALİYET RAPORU SUNUMU</a:t>
            </a:r>
          </a:p>
          <a:p>
            <a:pPr algn="l"/>
            <a:endParaRPr lang="tr-TR" sz="2000" dirty="0">
              <a:solidFill>
                <a:schemeClr val="bg1"/>
              </a:solidFill>
            </a:endParaRP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chemeClr val="bg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70B66945-4967-4040-926D-DCA44313CDAB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024154" cy="6858000"/>
          </a:xfrm>
          <a:custGeom>
            <a:avLst/>
            <a:gdLst>
              <a:gd name="connsiteX0" fmla="*/ 0 w 6024154"/>
              <a:gd name="connsiteY0" fmla="*/ 0 h 6858000"/>
              <a:gd name="connsiteX1" fmla="*/ 5953780 w 6024154"/>
              <a:gd name="connsiteY1" fmla="*/ 0 h 6858000"/>
              <a:gd name="connsiteX2" fmla="*/ 5989880 w 6024154"/>
              <a:gd name="connsiteY2" fmla="*/ 284091 h 6858000"/>
              <a:gd name="connsiteX3" fmla="*/ 6024154 w 6024154"/>
              <a:gd name="connsiteY3" fmla="*/ 962844 h 6858000"/>
              <a:gd name="connsiteX4" fmla="*/ 2549934 w 6024154"/>
              <a:gd name="connsiteY4" fmla="*/ 6800152 h 6858000"/>
              <a:gd name="connsiteX5" fmla="*/ 2436987 w 6024154"/>
              <a:gd name="connsiteY5" fmla="*/ 6858000 h 6858000"/>
              <a:gd name="connsiteX6" fmla="*/ 0 w 6024154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5EB33A69-8AB2-8A63-76CA-4651051967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83" y="489204"/>
            <a:ext cx="3623041" cy="4511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16448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Resim 14">
            <a:extLst>
              <a:ext uri="{FF2B5EF4-FFF2-40B4-BE49-F238E27FC236}">
                <a16:creationId xmlns:a16="http://schemas.microsoft.com/office/drawing/2014/main" id="{AE41F54C-A748-E9C8-AF43-E80E16D3AD7C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5775" y="152077"/>
            <a:ext cx="1196050" cy="1538611"/>
          </a:xfrm>
          <a:prstGeom prst="rect">
            <a:avLst/>
          </a:prstGeom>
        </p:spPr>
      </p:pic>
      <p:sp>
        <p:nvSpPr>
          <p:cNvPr id="34" name="Başlık 33">
            <a:extLst>
              <a:ext uri="{FF2B5EF4-FFF2-40B4-BE49-F238E27FC236}">
                <a16:creationId xmlns:a16="http://schemas.microsoft.com/office/drawing/2014/main" id="{364B516C-0739-5999-2DD0-32FC9595D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46966" y="592009"/>
            <a:ext cx="6454422" cy="650875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PERSONEL BİLGİLERİ</a:t>
            </a:r>
          </a:p>
        </p:txBody>
      </p:sp>
      <p:graphicFrame>
        <p:nvGraphicFramePr>
          <p:cNvPr id="36" name="Tablo 35">
            <a:extLst>
              <a:ext uri="{FF2B5EF4-FFF2-40B4-BE49-F238E27FC236}">
                <a16:creationId xmlns:a16="http://schemas.microsoft.com/office/drawing/2014/main" id="{A3623F6C-3492-7484-A946-42DCE8FE33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8033333"/>
              </p:ext>
            </p:extLst>
          </p:nvPr>
        </p:nvGraphicFramePr>
        <p:xfrm>
          <a:off x="1920870" y="1690688"/>
          <a:ext cx="7484534" cy="2710829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396803">
                  <a:extLst>
                    <a:ext uri="{9D8B030D-6E8A-4147-A177-3AD203B41FA5}">
                      <a16:colId xmlns:a16="http://schemas.microsoft.com/office/drawing/2014/main" val="918840969"/>
                    </a:ext>
                  </a:extLst>
                </a:gridCol>
                <a:gridCol w="3087731">
                  <a:extLst>
                    <a:ext uri="{9D8B030D-6E8A-4147-A177-3AD203B41FA5}">
                      <a16:colId xmlns:a16="http://schemas.microsoft.com/office/drawing/2014/main" val="1154607444"/>
                    </a:ext>
                  </a:extLst>
                </a:gridCol>
              </a:tblGrid>
              <a:tr h="248533">
                <a:tc gridSpan="2">
                  <a:txBody>
                    <a:bodyPr/>
                    <a:lstStyle/>
                    <a:p>
                      <a:pPr algn="ctr" rtl="0" fontAlgn="ctr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PERSONEL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6479132"/>
                  </a:ext>
                </a:extLst>
              </a:tr>
              <a:tr h="28841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Müdürü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Prof. Dr. Demet AYDINOĞLU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809914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Merkez Müdür Yardımcısı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Dr.  </a:t>
                      </a:r>
                      <a:r>
                        <a:rPr lang="tr-TR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Öğr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Üyesi</a:t>
                      </a:r>
                      <a:r>
                        <a:rPr lang="tr-T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Oya CEBECİ </a:t>
                      </a:r>
                    </a:p>
                    <a:p>
                      <a:pPr algn="l" rtl="0" fontAlgn="ctr"/>
                      <a:r>
                        <a:rPr lang="tr-TR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Öğr</a:t>
                      </a:r>
                      <a:r>
                        <a:rPr lang="tr-TR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. Gör. Dr. Nurcan KARACA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3261833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Tekniker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-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439674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Bilgisayar İşletmeni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   -</a:t>
                      </a:r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0943807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4798606"/>
                  </a:ext>
                </a:extLst>
              </a:tr>
              <a:tr h="248533">
                <a:tc>
                  <a:txBody>
                    <a:bodyPr/>
                    <a:lstStyle/>
                    <a:p>
                      <a:pPr algn="l" fontAlgn="b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tr-TR" sz="18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53470720"/>
                  </a:ext>
                </a:extLst>
              </a:tr>
              <a:tr h="445026"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TOPLAM PERSONEL SAYISI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                  3</a:t>
                      </a:r>
                      <a:endParaRPr lang="tr-TR" sz="18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8389714"/>
                  </a:ext>
                </a:extLst>
              </a:tr>
            </a:tbl>
          </a:graphicData>
        </a:graphic>
      </p:graphicFrame>
      <p:sp>
        <p:nvSpPr>
          <p:cNvPr id="2" name="Metin kutusu 1">
            <a:extLst>
              <a:ext uri="{FF2B5EF4-FFF2-40B4-BE49-F238E27FC236}">
                <a16:creationId xmlns:a16="http://schemas.microsoft.com/office/drawing/2014/main" id="{6B12A29E-7A1C-0BD6-56AB-BCAC422935EC}"/>
              </a:ext>
            </a:extLst>
          </p:cNvPr>
          <p:cNvSpPr txBox="1"/>
          <p:nvPr/>
        </p:nvSpPr>
        <p:spPr>
          <a:xfrm>
            <a:off x="1920870" y="5159022"/>
            <a:ext cx="818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(Tabloyu biriminizin  personel dağılımına göre doldurunuz)</a:t>
            </a:r>
          </a:p>
        </p:txBody>
      </p:sp>
    </p:spTree>
    <p:extLst>
      <p:ext uri="{BB962C8B-B14F-4D97-AF65-F5344CB8AC3E}">
        <p14:creationId xmlns:p14="http://schemas.microsoft.com/office/powerpoint/2010/main" val="1307477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71311"/>
            <a:ext cx="10515600" cy="676284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anose="02040503050406030204" pitchFamily="18" charset="0"/>
                <a:ea typeface="Cambria" panose="02040503050406030204" pitchFamily="18" charset="0"/>
              </a:rPr>
              <a:t>FAALİYET BİLGİLERİ</a:t>
            </a:r>
          </a:p>
        </p:txBody>
      </p:sp>
      <p:pic>
        <p:nvPicPr>
          <p:cNvPr id="8" name="Resim 7">
            <a:extLst>
              <a:ext uri="{FF2B5EF4-FFF2-40B4-BE49-F238E27FC236}">
                <a16:creationId xmlns:a16="http://schemas.microsoft.com/office/drawing/2014/main" id="{A6FD680B-3FFB-2ED7-E5AF-6BD911AB1D4C}"/>
              </a:ext>
            </a:extLst>
          </p:cNvPr>
          <p:cNvPicPr>
            <a:picLocks noChangeAspect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37718" y="167572"/>
            <a:ext cx="1224148" cy="1538611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509BC180-DF76-9F40-3FC0-759299E4C4EF}"/>
              </a:ext>
            </a:extLst>
          </p:cNvPr>
          <p:cNvSpPr txBox="1"/>
          <p:nvPr/>
        </p:nvSpPr>
        <p:spPr>
          <a:xfrm>
            <a:off x="2137559" y="4524499"/>
            <a:ext cx="70301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>
              <a:latin typeface="Times New Roman" panose="02020603050405020304" pitchFamily="18" charset="0"/>
            </a:endParaRPr>
          </a:p>
          <a:p>
            <a:endParaRPr lang="tr-TR" dirty="0"/>
          </a:p>
        </p:txBody>
      </p:sp>
      <p:graphicFrame>
        <p:nvGraphicFramePr>
          <p:cNvPr id="4" name="Tablo 3">
            <a:extLst>
              <a:ext uri="{FF2B5EF4-FFF2-40B4-BE49-F238E27FC236}">
                <a16:creationId xmlns:a16="http://schemas.microsoft.com/office/drawing/2014/main" id="{0A7A3C08-7759-3104-A49F-5B67EEFB54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1439970"/>
              </p:ext>
            </p:extLst>
          </p:nvPr>
        </p:nvGraphicFramePr>
        <p:xfrm>
          <a:off x="957695" y="1560567"/>
          <a:ext cx="8875073" cy="2709058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376796">
                  <a:extLst>
                    <a:ext uri="{9D8B030D-6E8A-4147-A177-3AD203B41FA5}">
                      <a16:colId xmlns:a16="http://schemas.microsoft.com/office/drawing/2014/main" val="3420895905"/>
                    </a:ext>
                  </a:extLst>
                </a:gridCol>
                <a:gridCol w="2498277">
                  <a:extLst>
                    <a:ext uri="{9D8B030D-6E8A-4147-A177-3AD203B41FA5}">
                      <a16:colId xmlns:a16="http://schemas.microsoft.com/office/drawing/2014/main" val="865612962"/>
                    </a:ext>
                  </a:extLst>
                </a:gridCol>
              </a:tblGrid>
              <a:tr h="308758"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Etkinlik Türü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500" b="0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936843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Sempozyum/Kongre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538009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Konferans/Panel/Seminer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5955136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Çalıştay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279025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Teknik Gezi</a:t>
                      </a:r>
                      <a:endParaRPr lang="tr-TR" sz="15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21194485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Sertifika Eğitimleri, Kurslar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2711919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Diğer (belirtiniz)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60438607"/>
                  </a:ext>
                </a:extLst>
              </a:tr>
              <a:tr h="31517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b="1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Toplam</a:t>
                      </a:r>
                      <a:endParaRPr lang="tr-TR" sz="15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82935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81350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3356" y="0"/>
            <a:ext cx="939833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itchFamily="18" charset="0"/>
              </a:rPr>
              <a:t>PROJE BİLGİLERİ</a:t>
            </a:r>
            <a:endParaRPr lang="tr-TR" sz="3000" dirty="0"/>
          </a:p>
        </p:txBody>
      </p:sp>
      <p:graphicFrame>
        <p:nvGraphicFramePr>
          <p:cNvPr id="8" name="Tablo 7">
            <a:extLst>
              <a:ext uri="{FF2B5EF4-FFF2-40B4-BE49-F238E27FC236}">
                <a16:creationId xmlns:a16="http://schemas.microsoft.com/office/drawing/2014/main" id="{1485A4F1-A402-A2F2-6C79-68B184C7706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1538213"/>
              </p:ext>
            </p:extLst>
          </p:nvPr>
        </p:nvGraphicFramePr>
        <p:xfrm>
          <a:off x="883356" y="1690688"/>
          <a:ext cx="10021007" cy="2564958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4666295">
                  <a:extLst>
                    <a:ext uri="{9D8B030D-6E8A-4147-A177-3AD203B41FA5}">
                      <a16:colId xmlns:a16="http://schemas.microsoft.com/office/drawing/2014/main" val="3813614497"/>
                    </a:ext>
                  </a:extLst>
                </a:gridCol>
                <a:gridCol w="1545690">
                  <a:extLst>
                    <a:ext uri="{9D8B030D-6E8A-4147-A177-3AD203B41FA5}">
                      <a16:colId xmlns:a16="http://schemas.microsoft.com/office/drawing/2014/main" val="2803365915"/>
                    </a:ext>
                  </a:extLst>
                </a:gridCol>
                <a:gridCol w="1704805">
                  <a:extLst>
                    <a:ext uri="{9D8B030D-6E8A-4147-A177-3AD203B41FA5}">
                      <a16:colId xmlns:a16="http://schemas.microsoft.com/office/drawing/2014/main" val="969141242"/>
                    </a:ext>
                  </a:extLst>
                </a:gridCol>
                <a:gridCol w="2104217">
                  <a:extLst>
                    <a:ext uri="{9D8B030D-6E8A-4147-A177-3AD203B41FA5}">
                      <a16:colId xmlns:a16="http://schemas.microsoft.com/office/drawing/2014/main" val="463212009"/>
                    </a:ext>
                  </a:extLst>
                </a:gridCol>
              </a:tblGrid>
              <a:tr h="422082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Projeler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Tamamlanan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Devam Eden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800" b="1" i="0" u="none" strike="noStrike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</a:rPr>
                        <a:t>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771516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TÜBİTAK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88274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AB destekli proje sayısı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7009393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TAGEM</a:t>
                      </a:r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, SAN-TEZ ve diğer dış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0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09044849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BAP destekli proje sayısı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9731548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ctr" rtl="0" fontAlgn="b"/>
                      <a:r>
                        <a:rPr lang="tr-TR" sz="13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Diğer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tr-T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2018426"/>
                  </a:ext>
                </a:extLst>
              </a:tr>
              <a:tr h="357146">
                <a:tc>
                  <a:txBody>
                    <a:bodyPr/>
                    <a:lstStyle/>
                    <a:p>
                      <a:pPr algn="l" fontAlgn="b"/>
                      <a:endParaRPr lang="tr-TR" sz="13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tr-TR" sz="15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Genel Toplam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 </a:t>
                      </a:r>
                      <a:r>
                        <a:rPr lang="tr-TR" sz="11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</a:rPr>
                        <a:t>-</a:t>
                      </a:r>
                      <a:endParaRPr lang="tr-TR" sz="1100" b="1" i="0" u="none" strike="noStrike" dirty="0">
                        <a:solidFill>
                          <a:srgbClr val="000000"/>
                        </a:solidFill>
                        <a:effectLst/>
                        <a:latin typeface="Cambria" panose="02040503050406030204" pitchFamily="18" charset="0"/>
                      </a:endParaRP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BACC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3707215"/>
                  </a:ext>
                </a:extLst>
              </a:tr>
            </a:tbl>
          </a:graphicData>
        </a:graphic>
      </p:graphicFrame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265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398330" cy="933097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>
                <a:latin typeface="Cambria" pitchFamily="18" charset="0"/>
              </a:rPr>
              <a:t>PERFORMANS GÖSTERGELERİ</a:t>
            </a:r>
            <a:endParaRPr lang="tr-TR" sz="3000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graphicFrame>
        <p:nvGraphicFramePr>
          <p:cNvPr id="3" name="Tablo 2">
            <a:extLst>
              <a:ext uri="{FF2B5EF4-FFF2-40B4-BE49-F238E27FC236}">
                <a16:creationId xmlns:a16="http://schemas.microsoft.com/office/drawing/2014/main" id="{FD030785-ECFB-44BA-65AD-F71494BDDC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18713869"/>
              </p:ext>
            </p:extLst>
          </p:nvPr>
        </p:nvGraphicFramePr>
        <p:xfrm>
          <a:off x="838200" y="1541282"/>
          <a:ext cx="8875073" cy="1639672"/>
        </p:xfrm>
        <a:graphic>
          <a:graphicData uri="http://schemas.openxmlformats.org/drawingml/2006/table">
            <a:tbl>
              <a:tblPr firstRow="1" firstCol="1" lastRow="1" bandRow="1" bandCol="1"/>
              <a:tblGrid>
                <a:gridCol w="6376796">
                  <a:extLst>
                    <a:ext uri="{9D8B030D-6E8A-4147-A177-3AD203B41FA5}">
                      <a16:colId xmlns:a16="http://schemas.microsoft.com/office/drawing/2014/main" val="2496922262"/>
                    </a:ext>
                  </a:extLst>
                </a:gridCol>
                <a:gridCol w="2498277">
                  <a:extLst>
                    <a:ext uri="{9D8B030D-6E8A-4147-A177-3AD203B41FA5}">
                      <a16:colId xmlns:a16="http://schemas.microsoft.com/office/drawing/2014/main" val="1736843437"/>
                    </a:ext>
                  </a:extLst>
                </a:gridCol>
              </a:tblGrid>
              <a:tr h="378754">
                <a:tc gridSpan="2">
                  <a:txBody>
                    <a:bodyPr/>
                    <a:lstStyle/>
                    <a:p>
                      <a:pPr algn="ctr"/>
                      <a:r>
                        <a:rPr lang="tr-TR" sz="1500" b="1" dirty="0">
                          <a:solidFill>
                            <a:srgbClr val="FFFFFF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  <a:cs typeface="Times New Roman" panose="02020603050405020304" pitchFamily="18" charset="0"/>
                        </a:rPr>
                        <a:t>Performans Göstergeleri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tr-TR" sz="1500" b="1" dirty="0">
                        <a:solidFill>
                          <a:srgbClr val="FFFFFF"/>
                        </a:solidFill>
                        <a:effectLst/>
                        <a:latin typeface="Cambria" panose="02040503050406030204" pitchFamily="18" charset="0"/>
                        <a:ea typeface="Cambria" panose="020405030504060302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95547489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>
                          <a:tab pos="342900" algn="l"/>
                        </a:tabLst>
                        <a:defRPr/>
                      </a:pPr>
                      <a:r>
                        <a:rPr lang="tr-T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Araştırma merkezi gelir miktarı (varsa)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3596344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600" dirty="0"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Araştırma merkezinin sanayi ile yaptığı proje sayısı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4948511"/>
                  </a:ext>
                </a:extLst>
              </a:tr>
              <a:tr h="386619">
                <a:tc>
                  <a:txBody>
                    <a:bodyPr/>
                    <a:lstStyle/>
                    <a:p>
                      <a:r>
                        <a:rPr lang="tr-TR" sz="1600" i="0" u="none" strike="noStrike" dirty="0">
                          <a:solidFill>
                            <a:srgbClr val="000000"/>
                          </a:solidFill>
                          <a:effectLst/>
                          <a:latin typeface="Cambria" panose="02040503050406030204" pitchFamily="18" charset="0"/>
                          <a:ea typeface="Cambria" panose="02040503050406030204" pitchFamily="18" charset="0"/>
                        </a:rPr>
                        <a:t>Dezavantajlı gruplara yönelik sosyal entegrasyon ve kapsayıcılığa ilişkin yapılan faaliyet sayısı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1000"/>
                        </a:spcAft>
                        <a:tabLst>
                          <a:tab pos="342900" algn="l"/>
                        </a:tabLst>
                      </a:pPr>
                      <a:r>
                        <a:rPr lang="tr-TR" sz="1500" dirty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500" dirty="0" smtClean="0">
                          <a:effectLst/>
                          <a:latin typeface="Cambria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tr-TR" sz="15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5628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35197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9A58860-21E0-59E4-982F-D2043353DD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52055" y="258600"/>
            <a:ext cx="9398330" cy="1325563"/>
          </a:xfrm>
        </p:spPr>
        <p:txBody>
          <a:bodyPr>
            <a:normAutofit/>
          </a:bodyPr>
          <a:lstStyle/>
          <a:p>
            <a:pPr algn="ctr"/>
            <a:r>
              <a:rPr lang="tr-TR" sz="3000" b="1" dirty="0" smtClean="0"/>
              <a:t>MERKEZİN 2022 YILINDA GERÇEKLEŞTİRDİĞİ FAALİYETLER</a:t>
            </a:r>
            <a:endParaRPr lang="tr-TR" sz="3000" b="1" dirty="0"/>
          </a:p>
        </p:txBody>
      </p:sp>
      <p:pic>
        <p:nvPicPr>
          <p:cNvPr id="9" name="Resim 8">
            <a:extLst>
              <a:ext uri="{FF2B5EF4-FFF2-40B4-BE49-F238E27FC236}">
                <a16:creationId xmlns:a16="http://schemas.microsoft.com/office/drawing/2014/main" id="{17DAEE04-7F84-7C17-C336-D198C1D20A2F}"/>
              </a:ext>
            </a:extLst>
          </p:cNvPr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49845" y="152077"/>
            <a:ext cx="1207910" cy="1538611"/>
          </a:xfrm>
          <a:prstGeom prst="rect">
            <a:avLst/>
          </a:prstGeom>
        </p:spPr>
      </p:pic>
      <p:sp>
        <p:nvSpPr>
          <p:cNvPr id="3" name="Metin kutusu 2">
            <a:extLst>
              <a:ext uri="{FF2B5EF4-FFF2-40B4-BE49-F238E27FC236}">
                <a16:creationId xmlns:a16="http://schemas.microsoft.com/office/drawing/2014/main" id="{C1EE14EC-DF07-32FD-40F1-5264CC73034B}"/>
              </a:ext>
            </a:extLst>
          </p:cNvPr>
          <p:cNvSpPr txBox="1"/>
          <p:nvPr/>
        </p:nvSpPr>
        <p:spPr>
          <a:xfrm>
            <a:off x="644933" y="1027906"/>
            <a:ext cx="866532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r>
              <a:rPr lang="tr-TR" dirty="0" smtClean="0"/>
              <a:t>27 </a:t>
            </a:r>
            <a:r>
              <a:rPr lang="tr-TR" dirty="0"/>
              <a:t>Nisan 2022 </a:t>
            </a:r>
            <a:r>
              <a:rPr lang="tr-TR" dirty="0" smtClean="0"/>
              <a:t>de Bursa </a:t>
            </a:r>
            <a:r>
              <a:rPr lang="tr-TR" dirty="0"/>
              <a:t>Uludağ Üniversitesi Güzel Sanatlar Fakültesi Grafik Tasarım Bölümü Öğretim Üyelerinden </a:t>
            </a:r>
            <a:r>
              <a:rPr lang="tr-TR" dirty="0" err="1"/>
              <a:t>Prof</a:t>
            </a:r>
            <a:r>
              <a:rPr lang="tr-TR" dirty="0"/>
              <a:t> Sezin TÜRK KAYA ve Resim Bölümünden Doç. Meryem UZUNOĞLU ile Eğitim Fakültesi Güzel Sanatlar Eğitimi Bölümü Öğretim Üyelerinden Doç. Dr. Berna COŞKUN </a:t>
            </a:r>
            <a:r>
              <a:rPr lang="tr-TR" dirty="0" err="1"/>
              <a:t>ONAN’ın</a:t>
            </a:r>
            <a:r>
              <a:rPr lang="tr-TR" dirty="0"/>
              <a:t> konuşmacı olarak katıldığı “Sanat ve Teknoloji” üzerine çevrimiçi bir seminer </a:t>
            </a:r>
            <a:r>
              <a:rPr lang="tr-TR" dirty="0" smtClean="0"/>
              <a:t>gerçekleştirildi</a:t>
            </a:r>
            <a:r>
              <a:rPr lang="tr-TR" dirty="0"/>
              <a:t>.</a:t>
            </a:r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/>
              <a:t>17 Mayıs 2022 </a:t>
            </a:r>
            <a:r>
              <a:rPr lang="tr-TR" dirty="0" smtClean="0"/>
              <a:t>de </a:t>
            </a:r>
            <a:r>
              <a:rPr lang="tr-TR" dirty="0"/>
              <a:t>İD Ar-Ge Eğitim ve Danışmanlık Şirketi kurucusu Dr. İsmail DURGUN’ un konuşmacı olarak katıldığı “Otomotiv Alanında </a:t>
            </a:r>
            <a:r>
              <a:rPr lang="tr-TR" dirty="0" err="1"/>
              <a:t>İnovatif</a:t>
            </a:r>
            <a:r>
              <a:rPr lang="tr-TR" dirty="0"/>
              <a:t> Gelişmeler” başlıklı çevrimiçi bir seminer </a:t>
            </a:r>
            <a:r>
              <a:rPr lang="tr-TR" dirty="0" smtClean="0"/>
              <a:t>gerçekleştirildi</a:t>
            </a:r>
            <a:r>
              <a:rPr lang="tr-TR" dirty="0"/>
              <a:t>.</a:t>
            </a:r>
          </a:p>
          <a:p>
            <a:endParaRPr lang="tr-TR" dirty="0" smtClean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5255" y="1812022"/>
            <a:ext cx="2857500" cy="1781175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00255" y="3977850"/>
            <a:ext cx="2857500" cy="1609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65301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4661" y="132113"/>
            <a:ext cx="9394750" cy="1329043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90886" y="132113"/>
            <a:ext cx="1213209" cy="1536325"/>
          </a:xfrm>
          <a:prstGeom prst="rect">
            <a:avLst/>
          </a:prstGeom>
        </p:spPr>
      </p:pic>
      <p:sp>
        <p:nvSpPr>
          <p:cNvPr id="4" name="Dikdörtgen 3"/>
          <p:cNvSpPr/>
          <p:nvPr/>
        </p:nvSpPr>
        <p:spPr>
          <a:xfrm>
            <a:off x="514929" y="1668438"/>
            <a:ext cx="6871854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400" dirty="0"/>
              <a:t>3-4 Temmuz 2023 tarihlerinde Yalova Uygulama Oteli’nde Lisansüstü Enstitüsü ile beraber </a:t>
            </a:r>
            <a:r>
              <a:rPr lang="tr-TR" sz="2400" dirty="0" smtClean="0"/>
              <a:t>«Sosyal </a:t>
            </a:r>
            <a:r>
              <a:rPr lang="tr-TR" sz="2400" dirty="0"/>
              <a:t>Bilimlerde Uygulamalı Proje Yazma Etkinliği</a:t>
            </a:r>
            <a:r>
              <a:rPr lang="tr-TR" sz="2400" dirty="0" smtClean="0"/>
              <a:t>» gerçekleştirildi</a:t>
            </a:r>
          </a:p>
          <a:p>
            <a:endParaRPr lang="tr-TR" sz="2400" dirty="0"/>
          </a:p>
          <a:p>
            <a:endParaRPr lang="tr-TR" sz="2400" dirty="0" smtClean="0"/>
          </a:p>
          <a:p>
            <a:endParaRPr lang="tr-TR" sz="2400" dirty="0"/>
          </a:p>
          <a:p>
            <a:r>
              <a:rPr lang="tr-TR" sz="2400" dirty="0" err="1" smtClean="0"/>
              <a:t>KordSA</a:t>
            </a:r>
            <a:r>
              <a:rPr lang="tr-TR" sz="2400" dirty="0" smtClean="0"/>
              <a:t> (Lastik güçlendirme, </a:t>
            </a:r>
            <a:r>
              <a:rPr lang="tr-TR" sz="2400" dirty="0" err="1" smtClean="0"/>
              <a:t>kompozit</a:t>
            </a:r>
            <a:r>
              <a:rPr lang="tr-TR" sz="2400" dirty="0" smtClean="0"/>
              <a:t> ve inşaat teknolojileri) ile üniversitemiz akademisyenleri arasında ortak proje geliştirme konusunda görüşmeler gerçekleştirildi. Görüşmeler halen devam etmektedir.</a:t>
            </a:r>
            <a:endParaRPr lang="tr-TR" dirty="0"/>
          </a:p>
          <a:p>
            <a:endParaRPr lang="tr-TR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76654" y="1513589"/>
            <a:ext cx="3629891" cy="2722419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33386" y="4833620"/>
            <a:ext cx="2857500" cy="619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252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webextensions/_rels/taskpanes.xml.rels><?xml version="1.0" encoding="UTF-8" standalone="yes"?>
<Relationships xmlns="http://schemas.openxmlformats.org/package/2006/relationships"><Relationship Id="rId1" Type="http://schemas.microsoft.com/office/2011/relationships/webextension" Target="webextension1.xml"/></Relationships>
</file>

<file path=ppt/webextensions/taskpanes.xml><?xml version="1.0" encoding="utf-8"?>
<wetp:taskpanes xmlns:wetp="http://schemas.microsoft.com/office/webextensions/taskpanes/2010/11">
  <wetp:taskpane dockstate="right" visibility="0" width="350" row="1">
    <wetp:webextensionref xmlns:r="http://schemas.openxmlformats.org/officeDocument/2006/relationships" r:id="rId1"/>
  </wetp:taskpane>
</wetp:taskpanes>
</file>

<file path=ppt/webextensions/webextension1.xml><?xml version="1.0" encoding="utf-8"?>
<we:webextension xmlns:we="http://schemas.microsoft.com/office/webextensions/webextension/2010/11" id="{47220D03-21FF-4588-B1FA-5ABA85B9C815}">
  <we:reference id="4b785c87-866c-4bad-85d8-5d1ae467ac9a" version="3.5.0.0" store="EXCatalog" storeType="EXCatalog"/>
  <we:alternateReferences>
    <we:reference id="WA104381909" version="3.5.0.0" store="tr-TR" storeType="OMEX"/>
  </we:alternateReferences>
  <we:properties/>
  <we:bindings/>
  <we:snapshot xmlns:r="http://schemas.openxmlformats.org/officeDocument/2006/relationships"/>
</we:webextension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561</TotalTime>
  <Words>336</Words>
  <Application>Microsoft Office PowerPoint</Application>
  <PresentationFormat>Geniş ekran</PresentationFormat>
  <Paragraphs>83</Paragraphs>
  <Slides>7</Slides>
  <Notes>1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</vt:lpstr>
      <vt:lpstr>Times New Roman</vt:lpstr>
      <vt:lpstr>Office Teması</vt:lpstr>
      <vt:lpstr>(BİLİM VE TEKNOLOJİ UYGULAMA VE ARAŞTIRMA MERKEZİ)</vt:lpstr>
      <vt:lpstr>PERSONEL BİLGİLERİ</vt:lpstr>
      <vt:lpstr>FAALİYET BİLGİLERİ</vt:lpstr>
      <vt:lpstr>PROJE BİLGİLERİ</vt:lpstr>
      <vt:lpstr>PERFORMANS GÖSTERGELERİ</vt:lpstr>
      <vt:lpstr>MERKEZİN 2022 YILINDA GERÇEKLEŞTİRDİĞİ FAALİYETLER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(AKADEMİK BİRİM ADI)</dc:title>
  <dc:creator>TANER TURAN</dc:creator>
  <cp:lastModifiedBy>Asus</cp:lastModifiedBy>
  <cp:revision>35</cp:revision>
  <cp:lastPrinted>2023-01-17T07:23:01Z</cp:lastPrinted>
  <dcterms:created xsi:type="dcterms:W3CDTF">2023-01-04T06:47:36Z</dcterms:created>
  <dcterms:modified xsi:type="dcterms:W3CDTF">2023-03-09T22:39:04Z</dcterms:modified>
</cp:coreProperties>
</file>