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17"/>
  </p:notesMasterIdLst>
  <p:sldIdLst>
    <p:sldId id="256" r:id="rId2"/>
    <p:sldId id="258" r:id="rId3"/>
    <p:sldId id="260" r:id="rId4"/>
    <p:sldId id="264" r:id="rId5"/>
    <p:sldId id="266" r:id="rId6"/>
    <p:sldId id="265" r:id="rId7"/>
    <p:sldId id="415" r:id="rId8"/>
    <p:sldId id="267" r:id="rId9"/>
    <p:sldId id="268" r:id="rId10"/>
    <p:sldId id="418" r:id="rId11"/>
    <p:sldId id="421" r:id="rId12"/>
    <p:sldId id="422" r:id="rId13"/>
    <p:sldId id="272" r:id="rId14"/>
    <p:sldId id="273" r:id="rId15"/>
    <p:sldId id="271" r:id="rId16"/>
  </p:sldIdLst>
  <p:sldSz cx="12192000" cy="6858000"/>
  <p:notesSz cx="6858000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6A24B-31DF-471B-8A27-B6941C845AD5}" type="datetimeFigureOut">
              <a:rPr lang="tr-TR" smtClean="0"/>
              <a:t>8.03.2023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B5722-9ABC-4AA2-A9D9-7B830337A1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25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B5722-9ABC-4AA2-A9D9-7B830337A120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0846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027C87C-8BC0-5A50-3624-D23D97AAA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7C041CA-223C-6A69-6F17-C3C73BEDE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DC70F06-EFF2-EAA7-5F18-783B4DFE4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7598-207B-4EF4-ACF7-1DA737BCFC82}" type="datetimeFigureOut">
              <a:rPr lang="tr-TR" smtClean="0"/>
              <a:t>8.03.2023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3E1146-0E75-4C59-38F9-1E50C922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AFC2DFB-C195-02A5-2667-7533F81D9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136D-87D5-43B2-BFE9-5D1F583B25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3295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A3C6C8-E352-0441-6A14-86959238F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B736F44-97B0-1DDE-2F9C-DCC028365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06833CE-390F-3F49-90EF-2C96800E6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7598-207B-4EF4-ACF7-1DA737BCFC82}" type="datetimeFigureOut">
              <a:rPr lang="tr-TR" smtClean="0"/>
              <a:t>8.03.2023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B1B3295-DE4A-DC99-C1FC-19739F3A0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A6D1436-CA55-71BB-9865-DDA3D6700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136D-87D5-43B2-BFE9-5D1F583B25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6711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16F53E7E-394E-B0FF-12AE-E1260EE9A1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9106FE3-6DF3-10D4-F1DE-3BB818DB3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0289CE6-8E11-2BEA-0C98-1DEC1B301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7598-207B-4EF4-ACF7-1DA737BCFC82}" type="datetimeFigureOut">
              <a:rPr lang="tr-TR" smtClean="0"/>
              <a:t>8.03.2023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A694626-25CC-F2A9-927B-1DDB6E28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40C8666-3C30-D20A-FFCD-893BEBF24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136D-87D5-43B2-BFE9-5D1F583B25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5871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3B51F2-6034-B569-5EFB-FD086CCD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1129A26-3C8F-27B1-49D8-EBC28BF79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C85246D-95A5-4007-2C3F-291FDC22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7598-207B-4EF4-ACF7-1DA737BCFC82}" type="datetimeFigureOut">
              <a:rPr lang="tr-TR" smtClean="0"/>
              <a:t>8.03.2023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53CDC7F-1756-258B-FDEF-BA80922A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CA77F49-8FB1-A040-766B-17F1F5A2B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136D-87D5-43B2-BFE9-5D1F583B25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9589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913488-1EBC-A5BD-EB9F-A9206B10D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68794F6-F481-C904-15F0-1C35FEE4C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B3A04B8-AA04-E481-D870-AA511F52F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7598-207B-4EF4-ACF7-1DA737BCFC82}" type="datetimeFigureOut">
              <a:rPr lang="tr-TR" smtClean="0"/>
              <a:t>8.03.2023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91B7152-A4E2-A070-23F2-E0C1134F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B4632A4-E113-6807-83D6-34ED22141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136D-87D5-43B2-BFE9-5D1F583B25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6961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44CD500-87C8-D1CE-C930-B6324D291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6A433CC-C38F-CC07-FB5C-4F5C6144D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62848EE-ABEE-D159-8B92-A11FF3E08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1AFD40A-BC49-CEAE-CE47-01788FB94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7598-207B-4EF4-ACF7-1DA737BCFC82}" type="datetimeFigureOut">
              <a:rPr lang="tr-TR" smtClean="0"/>
              <a:t>8.03.2023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020661D-AB71-44F8-EED6-2C934FE85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4745CBF-523D-5A04-F242-C9BF316DE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136D-87D5-43B2-BFE9-5D1F583B25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1918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1D01F0F-422E-F2AB-D639-0F331A24E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ABD0252-FC1C-B809-A76D-04A44A9FB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E17FED6-594B-9F94-8AB5-33AF0AB1B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7BCCEBE-DFA5-DD6C-81E7-C4384C22D9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65F898E4-F091-D0B6-55EE-F03C36481B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459080B0-057A-39EC-3140-EB1C48A2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7598-207B-4EF4-ACF7-1DA737BCFC82}" type="datetimeFigureOut">
              <a:rPr lang="tr-TR" smtClean="0"/>
              <a:t>8.03.2023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8A6B27E6-429E-B22C-E40E-67FE0F356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95E5AFC-544D-143C-B5AE-7D4C1C78D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136D-87D5-43B2-BFE9-5D1F583B25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5234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892959-0E4C-A9D8-8BD8-3C115F471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857A73D-2FCC-B383-1266-3DF2ADDDD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7598-207B-4EF4-ACF7-1DA737BCFC82}" type="datetimeFigureOut">
              <a:rPr lang="tr-TR" smtClean="0"/>
              <a:t>8.03.2023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D345418-7F6F-31DC-E80B-5E41946AD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AD33510-6BD2-9884-3B41-414487C3B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136D-87D5-43B2-BFE9-5D1F583B25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5619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3E160EEC-896E-FCEF-9645-8693F82D4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7598-207B-4EF4-ACF7-1DA737BCFC82}" type="datetimeFigureOut">
              <a:rPr lang="tr-TR" smtClean="0"/>
              <a:t>8.03.2023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7A7F95D-A833-1F9F-83BD-F55EDB01E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F3A0BE5-2AE8-10F8-A9CD-E4FA82D23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136D-87D5-43B2-BFE9-5D1F583B25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7968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A583675-BC98-99C8-3A04-4678D0F05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562AABB-B0A8-EE91-F63C-05DD1E2E9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5830B65-CBEA-AEBB-1734-E6359DBDE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F908877-0E96-DF36-970F-A10C83C0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7598-207B-4EF4-ACF7-1DA737BCFC82}" type="datetimeFigureOut">
              <a:rPr lang="tr-TR" smtClean="0"/>
              <a:t>8.03.2023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B506903-FFDD-9FC1-04D9-E1C0BF396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2484EB2-39B3-DC05-2BD3-3A305EA80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136D-87D5-43B2-BFE9-5D1F583B25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957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826712C-F6B3-90E8-8199-2066042FD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CD69587-9BD6-5DB4-710B-F5F03B2D5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4324B35-DCFC-EF43-CBA4-9F6C9038EB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1FF2B03-A34A-44F6-B1E5-391704A13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7598-207B-4EF4-ACF7-1DA737BCFC82}" type="datetimeFigureOut">
              <a:rPr lang="tr-TR" smtClean="0"/>
              <a:t>8.03.2023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72D64DD-A9BD-8D77-F8B0-031D865AA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113947A-4EDF-E8E6-B4B5-47E9DD699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9136D-87D5-43B2-BFE9-5D1F583B25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9457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44166008-06E6-E3E1-B390-483F02710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FB8F056-B70A-BF6E-910C-D08830576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8F856D5-05DA-7209-A78B-3D4CE42365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F7598-207B-4EF4-ACF7-1DA737BCFC82}" type="datetimeFigureOut">
              <a:rPr lang="tr-TR" smtClean="0"/>
              <a:t>8.03.2023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E4A9844-9D03-3A2C-274B-B18775A33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FC0D193-EC8A-4B6F-0C91-EEC489DA4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9136D-87D5-43B2-BFE9-5D1F583B25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881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6A56BDA-D831-949B-8403-65F65E816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1303" y="1783959"/>
            <a:ext cx="5486400" cy="2889114"/>
          </a:xfrm>
        </p:spPr>
        <p:txBody>
          <a:bodyPr anchor="b">
            <a:noAutofit/>
          </a:bodyPr>
          <a:lstStyle/>
          <a:p>
            <a:pPr algn="l"/>
            <a:r>
              <a:rPr lang="tr-TR" sz="5400" dirty="0">
                <a:solidFill>
                  <a:schemeClr val="bg1"/>
                </a:solidFill>
              </a:rPr>
              <a:t>FİZYOTERAPİ VE REHABİLİTASYON UYGULAMA VE ARAŞTIRMA MERKEZİ 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54C16F1-3B9C-A318-EA1F-58DCC5163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tr-TR" sz="2000" dirty="0">
                <a:solidFill>
                  <a:schemeClr val="bg1"/>
                </a:solidFill>
              </a:rPr>
              <a:t>2022 BİRİM FAALİYET RAPORU SUNUMU</a:t>
            </a:r>
          </a:p>
          <a:p>
            <a:pPr algn="l"/>
            <a:endParaRPr lang="tr-TR" sz="2000" dirty="0">
              <a:solidFill>
                <a:schemeClr val="bg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EB33A69-8AB2-8A63-76CA-465105196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83" y="489204"/>
            <a:ext cx="3623041" cy="451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44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D9A1DBB-50CB-6693-4945-4E69710E4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364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/>
              <a:t>GENÇ MİLLİ TAKIM </a:t>
            </a:r>
            <a:br>
              <a:rPr lang="tr-TR" dirty="0"/>
            </a:br>
            <a:r>
              <a:rPr lang="tr-TR" dirty="0"/>
              <a:t>TEKERLEKLİ SANDALYE BASKETBOL KAMPINA KATILIM</a:t>
            </a:r>
            <a:br>
              <a:rPr lang="tr-TR" dirty="0"/>
            </a:br>
            <a:r>
              <a:rPr lang="tr-TR" dirty="0"/>
              <a:t>&amp;</a:t>
            </a:r>
            <a:br>
              <a:rPr lang="tr-TR" dirty="0"/>
            </a:br>
            <a:r>
              <a:rPr lang="tr-TR" dirty="0"/>
              <a:t>ULUSAL FİZYOTERAPİSTLER GÜNÜ KUTLAMASI </a:t>
            </a:r>
            <a:endParaRPr lang="en-US" dirty="0"/>
          </a:p>
        </p:txBody>
      </p:sp>
      <p:pic>
        <p:nvPicPr>
          <p:cNvPr id="4" name="Resim 3" descr="kişi, poz, dik, insanlar içeren bir resim&#10;&#10;Açıklama otomatik olarak oluşturuldu">
            <a:extLst>
              <a:ext uri="{FF2B5EF4-FFF2-40B4-BE49-F238E27FC236}">
                <a16:creationId xmlns:a16="http://schemas.microsoft.com/office/drawing/2014/main" id="{DFFC1E6D-4BF2-ADB6-26BD-7707BFCFF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108" y="3209769"/>
            <a:ext cx="4736892" cy="3552669"/>
          </a:xfrm>
          <a:prstGeom prst="rect">
            <a:avLst/>
          </a:prstGeom>
        </p:spPr>
      </p:pic>
      <p:pic>
        <p:nvPicPr>
          <p:cNvPr id="6" name="Resim 5" descr="iç mekan, insanlar, grup, çizgili içeren bir resim&#10;&#10;Açıklama otomatik olarak oluşturuldu">
            <a:extLst>
              <a:ext uri="{FF2B5EF4-FFF2-40B4-BE49-F238E27FC236}">
                <a16:creationId xmlns:a16="http://schemas.microsoft.com/office/drawing/2014/main" id="{E92FB3A6-E60E-20F4-C236-E93912F55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305331"/>
            <a:ext cx="4609476" cy="3457107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DA844EEE-8CFB-2D49-28EC-B5D8B9A7D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8791" y="0"/>
            <a:ext cx="1213209" cy="153632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6396355-D760-C8A9-899C-9482CE1AC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753" y="-175448"/>
            <a:ext cx="1866136" cy="18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90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B3144F5-6B3B-14E6-7680-6F27D58C8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98230"/>
            <a:ext cx="5546360" cy="415977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B326EFD-9797-4F7A-89A0-AF4A242D7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177" y="1"/>
            <a:ext cx="4736892" cy="3552669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EFA24B-0FE2-3156-C8D8-71AACF79F3B8}"/>
              </a:ext>
            </a:extLst>
          </p:cNvPr>
          <p:cNvSpPr txBox="1"/>
          <p:nvPr/>
        </p:nvSpPr>
        <p:spPr>
          <a:xfrm>
            <a:off x="2018675" y="494675"/>
            <a:ext cx="3807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Sigara Kullanımı Hakkında Objektif Ölçümler ile Üniversite Öğrencilerini Bilgilendirme Etkinliği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829D2E0-4461-A83A-C6F1-FA989639E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3254" y="94957"/>
            <a:ext cx="1213209" cy="153632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F1D7555A-B350-983F-D0C0-BED3EB3B7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753" y="-175448"/>
            <a:ext cx="1866136" cy="18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23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61CB29D-B9C4-343B-70EE-5245A2127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58977"/>
            <a:ext cx="7105338" cy="5299023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6E03E772-ACC4-A0D9-0B8B-F133D680CA60}"/>
              </a:ext>
            </a:extLst>
          </p:cNvPr>
          <p:cNvSpPr txBox="1"/>
          <p:nvPr/>
        </p:nvSpPr>
        <p:spPr>
          <a:xfrm>
            <a:off x="2483370" y="344774"/>
            <a:ext cx="725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Sağlıklı Yaşam İçin Egzersiz Etkinliğinden Görsel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EDC2827-7559-E079-0CB8-2646DECE9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8791" y="156788"/>
            <a:ext cx="1213209" cy="153632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6A6CD1C-8818-292E-F7FE-10AC0B691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753" y="-175448"/>
            <a:ext cx="1866136" cy="18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93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2CF8523-6DC4-2D26-7D07-1678E4839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137" y="765958"/>
            <a:ext cx="3686174" cy="1322888"/>
          </a:xfrm>
        </p:spPr>
        <p:txBody>
          <a:bodyPr>
            <a:normAutofit/>
          </a:bodyPr>
          <a:lstStyle/>
          <a:p>
            <a:r>
              <a:rPr lang="tr-TR" dirty="0"/>
              <a:t>Haftalık Bülten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25FD5A4-7659-A4BA-A72E-E292F3DEF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7" y="2194101"/>
            <a:ext cx="3543298" cy="3973337"/>
          </a:xfrm>
        </p:spPr>
        <p:txBody>
          <a:bodyPr>
            <a:normAutofit fontScale="92500" lnSpcReduction="20000"/>
          </a:bodyPr>
          <a:lstStyle/>
          <a:p>
            <a:r>
              <a:rPr lang="tr-TR" sz="2000" dirty="0"/>
              <a:t>Halkı bilgilendirme ve öğrencilerimizi bilgilendirme amaçlı Fizyoterapi ve Rehabilitasyon alanında haftalık bültenler Fizyoterapi ve Rehabilitasyon Bölümü öğrencileri ile birlikte hazırlanmakta ve web sitesinde yayınlanmaktadır. </a:t>
            </a:r>
          </a:p>
          <a:p>
            <a:endParaRPr lang="tr-TR" sz="2000" dirty="0"/>
          </a:p>
          <a:p>
            <a:pPr marL="0" indent="0">
              <a:buNone/>
            </a:pPr>
            <a:r>
              <a:rPr lang="tr-TR" sz="2000" dirty="0"/>
              <a:t>Örnek:  </a:t>
            </a:r>
          </a:p>
          <a:p>
            <a:r>
              <a:rPr lang="tr-TR" sz="2000" dirty="0" err="1"/>
              <a:t>Plantar</a:t>
            </a:r>
            <a:r>
              <a:rPr lang="tr-TR" sz="2000" dirty="0"/>
              <a:t> </a:t>
            </a:r>
            <a:r>
              <a:rPr lang="tr-TR" sz="2000" dirty="0" err="1"/>
              <a:t>Fasciit</a:t>
            </a:r>
            <a:r>
              <a:rPr lang="tr-TR" sz="2000" dirty="0"/>
              <a:t> (Topuk Dikeni) hakkında haftalık bülten</a:t>
            </a:r>
          </a:p>
          <a:p>
            <a:r>
              <a:rPr lang="tr-TR" sz="2000" dirty="0" err="1"/>
              <a:t>Patella-Femoral</a:t>
            </a:r>
            <a:r>
              <a:rPr lang="tr-TR" sz="2000" dirty="0"/>
              <a:t> Ağrı (Diz kapağı ağrısı) hakkında haftalık bülten </a:t>
            </a:r>
          </a:p>
          <a:p>
            <a:pPr marL="0" indent="0">
              <a:buNone/>
            </a:pPr>
            <a:endParaRPr lang="tr-TR" sz="20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E16B06B-4866-1E0D-3D74-304A5601E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388" y="0"/>
            <a:ext cx="2595871" cy="648967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DE8C069-3F72-8598-583E-BF5ABACFE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210" y="2194101"/>
            <a:ext cx="3298396" cy="466754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22CC5DB-EABF-DFA9-3C4D-4021D79CA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753" y="-175448"/>
            <a:ext cx="1866136" cy="186613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9F5584C-3A80-BB0E-2B1D-81726E81B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5531" y="154363"/>
            <a:ext cx="1213209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23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B37879-114B-9754-993D-5F9AF770D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25439"/>
            <a:ext cx="3336545" cy="1657614"/>
          </a:xfrm>
        </p:spPr>
        <p:txBody>
          <a:bodyPr>
            <a:normAutofit/>
          </a:bodyPr>
          <a:lstStyle/>
          <a:p>
            <a:r>
              <a:rPr lang="tr-TR" sz="3600"/>
              <a:t>DANIŞMANLIK HİZMETİ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6A24A1E-D210-81F3-E1A5-5AC1CE2F2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61" y="375320"/>
            <a:ext cx="3848658" cy="3848658"/>
          </a:xfrm>
          <a:prstGeom prst="rect">
            <a:avLst/>
          </a:prstGeom>
        </p:spPr>
      </p:pic>
      <p:cxnSp>
        <p:nvCxnSpPr>
          <p:cNvPr id="49" name="Straight Connector 38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-1"/>
            <a:ext cx="0" cy="4572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sim 5">
            <a:extLst>
              <a:ext uri="{FF2B5EF4-FFF2-40B4-BE49-F238E27FC236}">
                <a16:creationId xmlns:a16="http://schemas.microsoft.com/office/drawing/2014/main" id="{28B2BE4D-4AF4-A272-DD8D-51B7F23260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30" t="20498" r="43000" b="9912"/>
          <a:stretch/>
        </p:blipFill>
        <p:spPr>
          <a:xfrm>
            <a:off x="5367873" y="375320"/>
            <a:ext cx="1705278" cy="1657612"/>
          </a:xfrm>
          <a:prstGeom prst="rect">
            <a:avLst/>
          </a:prstGeom>
        </p:spPr>
      </p:pic>
      <p:cxnSp>
        <p:nvCxnSpPr>
          <p:cNvPr id="50" name="Straight Connector 40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Resim 8">
            <a:extLst>
              <a:ext uri="{FF2B5EF4-FFF2-40B4-BE49-F238E27FC236}">
                <a16:creationId xmlns:a16="http://schemas.microsoft.com/office/drawing/2014/main" id="{2E219F96-6A9D-94A3-7856-7AD630C7A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65" y="4728299"/>
            <a:ext cx="2628286" cy="1754381"/>
          </a:xfrm>
          <a:prstGeom prst="rect">
            <a:avLst/>
          </a:prstGeom>
        </p:spPr>
      </p:pic>
      <p:cxnSp>
        <p:nvCxnSpPr>
          <p:cNvPr id="51" name="Straight Connector 42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753066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Resim 9">
            <a:extLst>
              <a:ext uri="{FF2B5EF4-FFF2-40B4-BE49-F238E27FC236}">
                <a16:creationId xmlns:a16="http://schemas.microsoft.com/office/drawing/2014/main" id="{978D268A-B3BA-19E7-D54C-488AC22C7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2829" y="4693641"/>
            <a:ext cx="2928138" cy="1954533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3E6DAAAB-F7DE-3BDD-5B00-29140FCE8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62" t="21730" b="45023"/>
          <a:stretch/>
        </p:blipFill>
        <p:spPr>
          <a:xfrm>
            <a:off x="5633460" y="2595193"/>
            <a:ext cx="2016085" cy="1448024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C13CF84-6875-A033-5120-0596A9BB5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254" y="2274491"/>
            <a:ext cx="3336546" cy="3902472"/>
          </a:xfrm>
        </p:spPr>
        <p:txBody>
          <a:bodyPr>
            <a:normAutofit/>
          </a:bodyPr>
          <a:lstStyle/>
          <a:p>
            <a:r>
              <a:rPr lang="tr-TR" sz="1700" dirty="0"/>
              <a:t>Merkezimiz bünyesinde devamlı olarak hem üniversitemiz personeli hem de öğrencilerine yönelik, </a:t>
            </a:r>
            <a:r>
              <a:rPr lang="tr-TR" sz="1700" u="sng" dirty="0"/>
              <a:t>kas iskelet sistemine ait şikayetlerle ilgili danışmanlık </a:t>
            </a:r>
            <a:r>
              <a:rPr lang="tr-TR" sz="1700" dirty="0"/>
              <a:t>hizmeti verilmektedir. </a:t>
            </a:r>
          </a:p>
          <a:p>
            <a:endParaRPr lang="tr-TR" sz="1700" dirty="0"/>
          </a:p>
          <a:p>
            <a:endParaRPr lang="tr-TR" sz="1700" dirty="0"/>
          </a:p>
          <a:p>
            <a:r>
              <a:rPr lang="tr-TR" sz="1700" dirty="0"/>
              <a:t>Tekerlekli Sandalye Kullanım Beceri Eğitimi: </a:t>
            </a:r>
          </a:p>
          <a:p>
            <a:pPr marL="0" indent="0">
              <a:buNone/>
            </a:pPr>
            <a:r>
              <a:rPr lang="tr-TR" sz="1700" dirty="0"/>
              <a:t>Tekerlekli sandalye kullanım becerisi eğitimine ihtiyacı olan tüm bireylere bu hizmet sağlanmaktadır. </a:t>
            </a:r>
          </a:p>
        </p:txBody>
      </p:sp>
      <p:cxnSp>
        <p:nvCxnSpPr>
          <p:cNvPr id="52" name="Straight Connector 44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730262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025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6A735B-53EE-8622-FC1D-E1D582675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7915" y="3127057"/>
            <a:ext cx="7553255" cy="3730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8000" dirty="0">
                <a:latin typeface="Trebuchet MS" panose="020B0603020202020204" pitchFamily="34" charset="0"/>
                <a:cs typeface="Dreaming Outloud Pro" panose="020B0604020202020204" pitchFamily="66" charset="0"/>
              </a:rPr>
              <a:t>Teşekkürler…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BE5FB6D-ECAF-BFC5-653F-C489BE2FA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45" y="152077"/>
            <a:ext cx="1207910" cy="1538611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8387BC76-AF29-7562-2FE0-69FEC9E11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45" y="1348297"/>
            <a:ext cx="2239334" cy="223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62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AE41F54C-A748-E9C8-AF43-E80E16D3A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775" y="152077"/>
            <a:ext cx="1196050" cy="1538611"/>
          </a:xfrm>
          <a:prstGeom prst="rect">
            <a:avLst/>
          </a:prstGeom>
        </p:spPr>
      </p:pic>
      <p:sp>
        <p:nvSpPr>
          <p:cNvPr id="34" name="Başlık 33">
            <a:extLst>
              <a:ext uri="{FF2B5EF4-FFF2-40B4-BE49-F238E27FC236}">
                <a16:creationId xmlns:a16="http://schemas.microsoft.com/office/drawing/2014/main" id="{364B516C-0739-5999-2DD0-32FC9595D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966" y="592009"/>
            <a:ext cx="6454422" cy="650875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>
                <a:latin typeface="Cambria" panose="02040503050406030204" pitchFamily="18" charset="0"/>
                <a:ea typeface="Cambria" panose="02040503050406030204" pitchFamily="18" charset="0"/>
              </a:rPr>
              <a:t>PERSONEL BİLGİLERİ</a:t>
            </a:r>
          </a:p>
        </p:txBody>
      </p:sp>
      <p:graphicFrame>
        <p:nvGraphicFramePr>
          <p:cNvPr id="36" name="Tablo 35">
            <a:extLst>
              <a:ext uri="{FF2B5EF4-FFF2-40B4-BE49-F238E27FC236}">
                <a16:creationId xmlns:a16="http://schemas.microsoft.com/office/drawing/2014/main" id="{A3623F6C-3492-7484-A946-42DCE8FE33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360303"/>
              </p:ext>
            </p:extLst>
          </p:nvPr>
        </p:nvGraphicFramePr>
        <p:xfrm>
          <a:off x="1641987" y="1690688"/>
          <a:ext cx="7763417" cy="2124227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5878183">
                  <a:extLst>
                    <a:ext uri="{9D8B030D-6E8A-4147-A177-3AD203B41FA5}">
                      <a16:colId xmlns:a16="http://schemas.microsoft.com/office/drawing/2014/main" val="918840969"/>
                    </a:ext>
                  </a:extLst>
                </a:gridCol>
                <a:gridCol w="1885234">
                  <a:extLst>
                    <a:ext uri="{9D8B030D-6E8A-4147-A177-3AD203B41FA5}">
                      <a16:colId xmlns:a16="http://schemas.microsoft.com/office/drawing/2014/main" val="1154607444"/>
                    </a:ext>
                  </a:extLst>
                </a:gridCol>
              </a:tblGrid>
              <a:tr h="380417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PERSONEL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479132"/>
                  </a:ext>
                </a:extLst>
              </a:tr>
              <a:tr h="386539">
                <a:tc>
                  <a:txBody>
                    <a:bodyPr/>
                    <a:lstStyle/>
                    <a:p>
                      <a:pPr algn="l" fontAlgn="b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Merkez Müdürü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8099144"/>
                  </a:ext>
                </a:extLst>
              </a:tr>
              <a:tr h="3804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Merkez Müdür Yardımcısı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261833"/>
                  </a:ext>
                </a:extLst>
              </a:tr>
              <a:tr h="380417">
                <a:tc>
                  <a:txBody>
                    <a:bodyPr/>
                    <a:lstStyle/>
                    <a:p>
                      <a:pPr algn="l" fontAlgn="b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Merkezle İlişkilendirilmiş Araştırma Görevlisi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39674"/>
                  </a:ext>
                </a:extLst>
              </a:tr>
              <a:tr h="59643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TOPLAM PERSONEL SAYISI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8389714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67BF2246-4F24-F6CA-177B-F72251243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753" y="-175448"/>
            <a:ext cx="1866136" cy="18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77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A58860-21E0-59E4-982F-D2043353D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1311"/>
            <a:ext cx="10515600" cy="676284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>
                <a:latin typeface="Cambria" panose="02040503050406030204" pitchFamily="18" charset="0"/>
                <a:ea typeface="Cambria" panose="02040503050406030204" pitchFamily="18" charset="0"/>
              </a:rPr>
              <a:t>FAALİYET BİLGİLERİ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A6FD680B-3FFB-2ED7-E5AF-6BD911AB1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718" y="167572"/>
            <a:ext cx="1224148" cy="1538611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509BC180-DF76-9F40-3FC0-759299E4C4EF}"/>
              </a:ext>
            </a:extLst>
          </p:cNvPr>
          <p:cNvSpPr txBox="1"/>
          <p:nvPr/>
        </p:nvSpPr>
        <p:spPr>
          <a:xfrm>
            <a:off x="2137559" y="4524499"/>
            <a:ext cx="7030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>
              <a:latin typeface="Times New Roman" panose="02020603050405020304" pitchFamily="18" charset="0"/>
            </a:endParaRPr>
          </a:p>
          <a:p>
            <a:endParaRPr lang="tr-TR" dirty="0"/>
          </a:p>
        </p:txBody>
      </p:sp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0A7A3C08-7759-3104-A49F-5B67EEFB54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897034"/>
              </p:ext>
            </p:extLst>
          </p:nvPr>
        </p:nvGraphicFramePr>
        <p:xfrm>
          <a:off x="957695" y="1560567"/>
          <a:ext cx="8875073" cy="1254268"/>
        </p:xfrm>
        <a:graphic>
          <a:graphicData uri="http://schemas.openxmlformats.org/drawingml/2006/table">
            <a:tbl>
              <a:tblPr firstRow="1" firstCol="1" lastRow="1" bandRow="1" bandCol="1"/>
              <a:tblGrid>
                <a:gridCol w="6376796">
                  <a:extLst>
                    <a:ext uri="{9D8B030D-6E8A-4147-A177-3AD203B41FA5}">
                      <a16:colId xmlns:a16="http://schemas.microsoft.com/office/drawing/2014/main" val="3420895905"/>
                    </a:ext>
                  </a:extLst>
                </a:gridCol>
                <a:gridCol w="2498277">
                  <a:extLst>
                    <a:ext uri="{9D8B030D-6E8A-4147-A177-3AD203B41FA5}">
                      <a16:colId xmlns:a16="http://schemas.microsoft.com/office/drawing/2014/main" val="865612962"/>
                    </a:ext>
                  </a:extLst>
                </a:gridCol>
              </a:tblGrid>
              <a:tr h="308758">
                <a:tc>
                  <a:txBody>
                    <a:bodyPr/>
                    <a:lstStyle/>
                    <a:p>
                      <a:pPr algn="ctr"/>
                      <a:r>
                        <a:rPr lang="tr-TR" sz="1500" b="0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Etkinlik Türü</a:t>
                      </a:r>
                      <a:endParaRPr lang="tr-TR" sz="1500" b="1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0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Toplam</a:t>
                      </a:r>
                      <a:endParaRPr lang="tr-TR" sz="1500" b="1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368439"/>
                  </a:ext>
                </a:extLst>
              </a:tr>
              <a:tr h="3151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342900" algn="l"/>
                        </a:tabLst>
                      </a:pPr>
                      <a:r>
                        <a:rPr lang="tr-TR" sz="15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Sempozyum/Kongre</a:t>
                      </a:r>
                      <a:endParaRPr lang="tr-TR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342900" algn="l"/>
                        </a:tabLst>
                      </a:pPr>
                      <a:r>
                        <a:rPr lang="tr-TR" sz="15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-</a:t>
                      </a:r>
                      <a:endParaRPr lang="tr-TR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5380096"/>
                  </a:ext>
                </a:extLst>
              </a:tr>
              <a:tr h="3151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342900" algn="l"/>
                        </a:tabLst>
                      </a:pPr>
                      <a:r>
                        <a:rPr lang="tr-TR" sz="15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Söyleşi</a:t>
                      </a:r>
                      <a:endParaRPr lang="tr-TR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342900" algn="l"/>
                        </a:tabLst>
                      </a:pPr>
                      <a:r>
                        <a:rPr lang="tr-TR" sz="15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tr-TR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438607"/>
                  </a:ext>
                </a:extLst>
              </a:tr>
              <a:tr h="3151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342900" algn="l"/>
                        </a:tabLst>
                      </a:pPr>
                      <a:r>
                        <a:rPr lang="tr-TR" sz="15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Toplam</a:t>
                      </a:r>
                      <a:endParaRPr lang="tr-TR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342900" algn="l"/>
                        </a:tabLst>
                      </a:pPr>
                      <a:r>
                        <a:rPr lang="tr-TR" sz="15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tr-TR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293556"/>
                  </a:ext>
                </a:extLst>
              </a:tr>
            </a:tbl>
          </a:graphicData>
        </a:graphic>
      </p:graphicFrame>
      <p:pic>
        <p:nvPicPr>
          <p:cNvPr id="3" name="Resim 2">
            <a:extLst>
              <a:ext uri="{FF2B5EF4-FFF2-40B4-BE49-F238E27FC236}">
                <a16:creationId xmlns:a16="http://schemas.microsoft.com/office/drawing/2014/main" id="{838D958E-323A-BC49-41FF-B94914322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753" y="-175448"/>
            <a:ext cx="1866136" cy="18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35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A58860-21E0-59E4-982F-D2043353D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356" y="0"/>
            <a:ext cx="9398330" cy="1325563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>
                <a:latin typeface="Cambria" pitchFamily="18" charset="0"/>
              </a:rPr>
              <a:t>PROJE BİLGİLERİ</a:t>
            </a:r>
            <a:endParaRPr lang="tr-TR" sz="3000" dirty="0"/>
          </a:p>
        </p:txBody>
      </p:sp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1485A4F1-A402-A2F2-6C79-68B184C770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753728"/>
              </p:ext>
            </p:extLst>
          </p:nvPr>
        </p:nvGraphicFramePr>
        <p:xfrm>
          <a:off x="883356" y="1690688"/>
          <a:ext cx="10021007" cy="2564958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4666295">
                  <a:extLst>
                    <a:ext uri="{9D8B030D-6E8A-4147-A177-3AD203B41FA5}">
                      <a16:colId xmlns:a16="http://schemas.microsoft.com/office/drawing/2014/main" val="3813614497"/>
                    </a:ext>
                  </a:extLst>
                </a:gridCol>
                <a:gridCol w="1545690">
                  <a:extLst>
                    <a:ext uri="{9D8B030D-6E8A-4147-A177-3AD203B41FA5}">
                      <a16:colId xmlns:a16="http://schemas.microsoft.com/office/drawing/2014/main" val="2803365915"/>
                    </a:ext>
                  </a:extLst>
                </a:gridCol>
                <a:gridCol w="1704805">
                  <a:extLst>
                    <a:ext uri="{9D8B030D-6E8A-4147-A177-3AD203B41FA5}">
                      <a16:colId xmlns:a16="http://schemas.microsoft.com/office/drawing/2014/main" val="969141242"/>
                    </a:ext>
                  </a:extLst>
                </a:gridCol>
                <a:gridCol w="2104217">
                  <a:extLst>
                    <a:ext uri="{9D8B030D-6E8A-4147-A177-3AD203B41FA5}">
                      <a16:colId xmlns:a16="http://schemas.microsoft.com/office/drawing/2014/main" val="463212009"/>
                    </a:ext>
                  </a:extLst>
                </a:gridCol>
              </a:tblGrid>
              <a:tr h="422082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Projeler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Tamamlanan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Devam Eden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Toplam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715169"/>
                  </a:ext>
                </a:extLst>
              </a:tr>
              <a:tr h="357146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TÜBİTAK destekli proje sayısı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7882746"/>
                  </a:ext>
                </a:extLst>
              </a:tr>
              <a:tr h="357146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AB destekli proje sayısı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009393"/>
                  </a:ext>
                </a:extLst>
              </a:tr>
              <a:tr h="357146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TAGEM</a:t>
                      </a:r>
                      <a:r>
                        <a:rPr lang="tr-T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, SAN-TEZ ve diğer dış destekli proje sayısı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9044849"/>
                  </a:ext>
                </a:extLst>
              </a:tr>
              <a:tr h="357146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BAP destekli proje sayısı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731548"/>
                  </a:ext>
                </a:extLst>
              </a:tr>
              <a:tr h="357146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Diğer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018426"/>
                  </a:ext>
                </a:extLst>
              </a:tr>
              <a:tr h="357146">
                <a:tc>
                  <a:txBody>
                    <a:bodyPr/>
                    <a:lstStyle/>
                    <a:p>
                      <a:pPr algn="l" fontAlgn="b"/>
                      <a:endParaRPr lang="tr-T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Genel Toplam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707215"/>
                  </a:ext>
                </a:extLst>
              </a:tr>
            </a:tbl>
          </a:graphicData>
        </a:graphic>
      </p:graphicFrame>
      <p:pic>
        <p:nvPicPr>
          <p:cNvPr id="9" name="Resim 8">
            <a:extLst>
              <a:ext uri="{FF2B5EF4-FFF2-40B4-BE49-F238E27FC236}">
                <a16:creationId xmlns:a16="http://schemas.microsoft.com/office/drawing/2014/main" id="{17DAEE04-7F84-7C17-C336-D198C1D20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45" y="152077"/>
            <a:ext cx="1207910" cy="153861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F220B1E-677D-8FCE-B7E8-45F14566F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753" y="-175448"/>
            <a:ext cx="1866136" cy="18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65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A58860-21E0-59E4-982F-D2043353D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98330" cy="933097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>
                <a:latin typeface="Cambria" pitchFamily="18" charset="0"/>
              </a:rPr>
              <a:t>PERFORMANS GÖSTERGELERİ</a:t>
            </a:r>
            <a:endParaRPr lang="tr-TR" sz="3000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17DAEE04-7F84-7C17-C336-D198C1D20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45" y="152077"/>
            <a:ext cx="1207910" cy="1538611"/>
          </a:xfrm>
          <a:prstGeom prst="rect">
            <a:avLst/>
          </a:prstGeom>
        </p:spPr>
      </p:pic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FD030785-ECFB-44BA-65AD-F71494BDD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357776"/>
              </p:ext>
            </p:extLst>
          </p:nvPr>
        </p:nvGraphicFramePr>
        <p:xfrm>
          <a:off x="1658463" y="1690688"/>
          <a:ext cx="8875073" cy="1639672"/>
        </p:xfrm>
        <a:graphic>
          <a:graphicData uri="http://schemas.openxmlformats.org/drawingml/2006/table">
            <a:tbl>
              <a:tblPr firstRow="1" firstCol="1" lastRow="1" bandRow="1" bandCol="1"/>
              <a:tblGrid>
                <a:gridCol w="6376796">
                  <a:extLst>
                    <a:ext uri="{9D8B030D-6E8A-4147-A177-3AD203B41FA5}">
                      <a16:colId xmlns:a16="http://schemas.microsoft.com/office/drawing/2014/main" val="2496922262"/>
                    </a:ext>
                  </a:extLst>
                </a:gridCol>
                <a:gridCol w="2498277">
                  <a:extLst>
                    <a:ext uri="{9D8B030D-6E8A-4147-A177-3AD203B41FA5}">
                      <a16:colId xmlns:a16="http://schemas.microsoft.com/office/drawing/2014/main" val="1736843437"/>
                    </a:ext>
                  </a:extLst>
                </a:gridCol>
              </a:tblGrid>
              <a:tr h="378754">
                <a:tc gridSpan="2"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Performans Göstergeleri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500" b="1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547489"/>
                  </a:ext>
                </a:extLst>
              </a:tr>
              <a:tr h="3866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  <a:defRPr/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Araştırma merkezi gelir miktarı (varsa)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342900" algn="l"/>
                        </a:tabLst>
                      </a:pPr>
                      <a:r>
                        <a:rPr lang="tr-TR" sz="15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 </a:t>
                      </a:r>
                      <a:endParaRPr lang="tr-TR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596344"/>
                  </a:ext>
                </a:extLst>
              </a:tr>
              <a:tr h="3866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342900" algn="l"/>
                        </a:tabLs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Araştırma merkezinin sanayi ile yaptığı proje sayısı</a:t>
                      </a:r>
                      <a:endParaRPr lang="tr-TR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342900" algn="l"/>
                        </a:tabLst>
                      </a:pPr>
                      <a:r>
                        <a:rPr lang="tr-TR" sz="15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 </a:t>
                      </a:r>
                      <a:endParaRPr lang="tr-TR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948511"/>
                  </a:ext>
                </a:extLst>
              </a:tr>
              <a:tr h="386619">
                <a:tc>
                  <a:txBody>
                    <a:bodyPr/>
                    <a:lstStyle/>
                    <a:p>
                      <a:r>
                        <a:rPr lang="tr-TR" sz="160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Dezavantajlı gruplara yönelik sosyal entegrasyon ve kapsayıcılığa ilişkin yapılan faaliyet sayısı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342900" algn="l"/>
                        </a:tabLst>
                      </a:pPr>
                      <a:r>
                        <a:rPr lang="tr-TR" sz="15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tr-TR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5628776"/>
                  </a:ext>
                </a:extLst>
              </a:tr>
            </a:tbl>
          </a:graphicData>
        </a:graphic>
      </p:graphicFrame>
      <p:graphicFrame>
        <p:nvGraphicFramePr>
          <p:cNvPr id="4" name="Tablo 4">
            <a:extLst>
              <a:ext uri="{FF2B5EF4-FFF2-40B4-BE49-F238E27FC236}">
                <a16:creationId xmlns:a16="http://schemas.microsoft.com/office/drawing/2014/main" id="{207DFD94-AC1A-0961-CE77-6BB59DAE3A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648549"/>
              </p:ext>
            </p:extLst>
          </p:nvPr>
        </p:nvGraphicFramePr>
        <p:xfrm>
          <a:off x="351692" y="4388696"/>
          <a:ext cx="1115568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5680">
                  <a:extLst>
                    <a:ext uri="{9D8B030D-6E8A-4147-A177-3AD203B41FA5}">
                      <a16:colId xmlns:a16="http://schemas.microsoft.com/office/drawing/2014/main" val="35379489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*Gençlik Spor İl Müdürlüğü bünyesinde yer alan engelli sporcuların kas iskelet sistemi problemlerine fizyoterapi desteği verilmesi, engelli çocukların spora katılımlarının desteklenmesi.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030039"/>
                  </a:ext>
                </a:extLst>
              </a:tr>
            </a:tbl>
          </a:graphicData>
        </a:graphic>
      </p:graphicFrame>
      <p:pic>
        <p:nvPicPr>
          <p:cNvPr id="5" name="Resim 4">
            <a:extLst>
              <a:ext uri="{FF2B5EF4-FFF2-40B4-BE49-F238E27FC236}">
                <a16:creationId xmlns:a16="http://schemas.microsoft.com/office/drawing/2014/main" id="{BF9B63ED-90DD-120C-0862-B882FB26C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753" y="-175448"/>
            <a:ext cx="1866136" cy="18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19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787CAFF6-3C42-C2F0-DA05-9E0A6BBA3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359" y="230825"/>
            <a:ext cx="4522419" cy="639635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084FE530-70C9-AC16-501E-7EA8D617930B}"/>
              </a:ext>
            </a:extLst>
          </p:cNvPr>
          <p:cNvSpPr txBox="1"/>
          <p:nvPr/>
        </p:nvSpPr>
        <p:spPr>
          <a:xfrm>
            <a:off x="7019778" y="1407312"/>
            <a:ext cx="4896919" cy="369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r-TR" sz="2000" dirty="0"/>
              <a:t>Fizyoterapi ve Rehabilitasyon Uygulama ve Araştırma Merkezi</a:t>
            </a:r>
          </a:p>
          <a:p>
            <a:pPr algn="ctr">
              <a:lnSpc>
                <a:spcPct val="200000"/>
              </a:lnSpc>
            </a:pPr>
            <a:r>
              <a:rPr lang="tr-TR" sz="2000" dirty="0"/>
              <a:t> Gençlik Spor İl Müdürlüğü</a:t>
            </a:r>
          </a:p>
          <a:p>
            <a:pPr algn="ctr">
              <a:lnSpc>
                <a:spcPct val="200000"/>
              </a:lnSpc>
            </a:pPr>
            <a:r>
              <a:rPr lang="tr-TR" sz="2000" dirty="0"/>
              <a:t>Dört Mevsim Yaşam Koçluğu Spor Kulübü</a:t>
            </a:r>
          </a:p>
          <a:p>
            <a:pPr algn="ctr">
              <a:lnSpc>
                <a:spcPct val="200000"/>
              </a:lnSpc>
            </a:pPr>
            <a:r>
              <a:rPr lang="tr-TR" sz="2000" dirty="0"/>
              <a:t>Doğa ve Bisiklet Dostları Grubu</a:t>
            </a:r>
          </a:p>
          <a:p>
            <a:pPr algn="ctr">
              <a:lnSpc>
                <a:spcPct val="200000"/>
              </a:lnSpc>
            </a:pPr>
            <a:r>
              <a:rPr lang="tr-TR" sz="2000" dirty="0"/>
              <a:t>Genç Fizyoterapistler Öğrenci Kulübü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4099AA5A-0033-ECE1-06B8-2EB1397D8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45" y="152077"/>
            <a:ext cx="1207910" cy="1538611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55171D3D-400D-14BA-ABF7-3BD33450F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753" y="-175448"/>
            <a:ext cx="1866136" cy="18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30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052ABF6-280A-B3B0-F8C0-54CE2159B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4" b="30483"/>
          <a:stretch/>
        </p:blipFill>
        <p:spPr>
          <a:xfrm>
            <a:off x="5196590" y="10"/>
            <a:ext cx="5471410" cy="410356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2E6E393-11B6-A139-B517-3460652D24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51" r="-2" b="11507"/>
          <a:stretch/>
        </p:blipFill>
        <p:spPr>
          <a:xfrm>
            <a:off x="745987" y="987553"/>
            <a:ext cx="4539618" cy="581894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8EB23082-1B9F-D7DE-206F-339430F117A9}"/>
              </a:ext>
            </a:extLst>
          </p:cNvPr>
          <p:cNvSpPr txBox="1"/>
          <p:nvPr/>
        </p:nvSpPr>
        <p:spPr>
          <a:xfrm>
            <a:off x="1808814" y="306104"/>
            <a:ext cx="428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HAREKET ET, RENGİNİ BUL!</a:t>
            </a:r>
          </a:p>
          <a:p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0E4B59A-97E1-257C-602D-F5F315D4D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619" y="1933732"/>
            <a:ext cx="5293381" cy="4809485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D665F3D3-5FEC-3E9C-9A2A-F71AD7E72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753" y="-175448"/>
            <a:ext cx="1866136" cy="18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23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85369A2-952F-06A1-CAF1-90C054772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940" y="0"/>
            <a:ext cx="3802318" cy="6759677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43E24DA-8652-3D6E-77AF-580D265D82DA}"/>
              </a:ext>
            </a:extLst>
          </p:cNvPr>
          <p:cNvSpPr txBox="1"/>
          <p:nvPr/>
        </p:nvSpPr>
        <p:spPr>
          <a:xfrm>
            <a:off x="6842815" y="1407312"/>
            <a:ext cx="5073883" cy="3083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r-TR" sz="2000" dirty="0"/>
              <a:t>Yalova İl Sağlık Müdürlüğü</a:t>
            </a:r>
          </a:p>
          <a:p>
            <a:pPr algn="ctr">
              <a:lnSpc>
                <a:spcPct val="200000"/>
              </a:lnSpc>
            </a:pPr>
            <a:r>
              <a:rPr lang="tr-TR" sz="2000" dirty="0"/>
              <a:t>Fizyoterapi ve Rehabilitasyon Uygulama ve Araştırma Merkezi</a:t>
            </a:r>
          </a:p>
          <a:p>
            <a:pPr algn="ctr">
              <a:lnSpc>
                <a:spcPct val="200000"/>
              </a:lnSpc>
            </a:pPr>
            <a:r>
              <a:rPr lang="tr-TR" sz="2000" dirty="0"/>
              <a:t>Genç Fizyoterapistler Öğrenci Kulübü</a:t>
            </a:r>
          </a:p>
          <a:p>
            <a:pPr algn="ctr">
              <a:lnSpc>
                <a:spcPct val="200000"/>
              </a:lnSpc>
            </a:pPr>
            <a:endParaRPr lang="tr-TR" sz="20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9556EE2-F823-8764-1BAE-2E66C8F73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45" y="152077"/>
            <a:ext cx="1207910" cy="1538611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772D899C-17B3-EEEC-98FB-44DD2ADBB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753" y="-175448"/>
            <a:ext cx="1866136" cy="18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82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92DEF5-B4AC-C67F-71CF-5129D75EA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381" y="258600"/>
            <a:ext cx="7089339" cy="1325563"/>
          </a:xfrm>
        </p:spPr>
        <p:txBody>
          <a:bodyPr/>
          <a:lstStyle/>
          <a:p>
            <a:r>
              <a:rPr lang="tr-TR" dirty="0"/>
              <a:t>3 Aralık Dünya Engelliler Günü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B3D2C0C-F9B7-23A4-95F6-B58834B56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45" y="152077"/>
            <a:ext cx="1207910" cy="153861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42D82CD-A23B-825B-5DEC-93CA330BD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577" y="1462685"/>
            <a:ext cx="3715520" cy="495402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2660FF0F-3581-53EE-83F4-3E8EAFA82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247" y="1837995"/>
            <a:ext cx="3594002" cy="479200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5BA5A142-F6C1-69E9-A8CD-31D472099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964555"/>
            <a:ext cx="3200012" cy="452832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A5649B42-DB53-6643-BC4F-FBE658A9C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8753" y="-175448"/>
            <a:ext cx="1866136" cy="18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56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7220D03-21FF-4588-B1FA-5ABA85B9C815}">
  <we:reference id="4b785c87-866c-4bad-85d8-5d1ae467ac9a" version="3.5.0.0" store="EXCatalog" storeType="EXCatalog"/>
  <we:alternateReferences>
    <we:reference id="WA104381909" version="3.5.0.0" store="tr-TR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</TotalTime>
  <Words>328</Words>
  <Application>Microsoft Office PowerPoint</Application>
  <PresentationFormat>Geniş ekran</PresentationFormat>
  <Paragraphs>84</Paragraphs>
  <Slides>15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Times New Roman</vt:lpstr>
      <vt:lpstr>Trebuchet MS</vt:lpstr>
      <vt:lpstr>Office Teması</vt:lpstr>
      <vt:lpstr>FİZYOTERAPİ VE REHABİLİTASYON UYGULAMA VE ARAŞTIRMA MERKEZİ </vt:lpstr>
      <vt:lpstr>PERSONEL BİLGİLERİ</vt:lpstr>
      <vt:lpstr>FAALİYET BİLGİLERİ</vt:lpstr>
      <vt:lpstr>PROJE BİLGİLERİ</vt:lpstr>
      <vt:lpstr>PERFORMANS GÖSTERGELERİ</vt:lpstr>
      <vt:lpstr>PowerPoint Sunusu</vt:lpstr>
      <vt:lpstr>PowerPoint Sunusu</vt:lpstr>
      <vt:lpstr>PowerPoint Sunusu</vt:lpstr>
      <vt:lpstr>3 Aralık Dünya Engelliler Günü</vt:lpstr>
      <vt:lpstr>GENÇ MİLLİ TAKIM  TEKERLEKLİ SANDALYE BASKETBOL KAMPINA KATILIM &amp; ULUSAL FİZYOTERAPİSTLER GÜNÜ KUTLAMASI </vt:lpstr>
      <vt:lpstr>PowerPoint Sunusu</vt:lpstr>
      <vt:lpstr>PowerPoint Sunusu</vt:lpstr>
      <vt:lpstr>Haftalık Bülten </vt:lpstr>
      <vt:lpstr>DANIŞMANLIK HİZMETİ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(AKADEMİK BİRİM ADI)</dc:title>
  <dc:creator>TANER TURAN</dc:creator>
  <cp:lastModifiedBy>Asuman SALTAN</cp:lastModifiedBy>
  <cp:revision>35</cp:revision>
  <cp:lastPrinted>2023-01-17T07:23:01Z</cp:lastPrinted>
  <dcterms:created xsi:type="dcterms:W3CDTF">2023-01-04T06:47:36Z</dcterms:created>
  <dcterms:modified xsi:type="dcterms:W3CDTF">2023-03-08T21:20:25Z</dcterms:modified>
</cp:coreProperties>
</file>