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9" r:id="rId1"/>
  </p:sldMasterIdLst>
  <p:notesMasterIdLst>
    <p:notesMasterId r:id="rId10"/>
  </p:notesMasterIdLst>
  <p:sldIdLst>
    <p:sldId id="256" r:id="rId2"/>
    <p:sldId id="258" r:id="rId3"/>
    <p:sldId id="271" r:id="rId4"/>
    <p:sldId id="260" r:id="rId5"/>
    <p:sldId id="269" r:id="rId6"/>
    <p:sldId id="272" r:id="rId7"/>
    <p:sldId id="273" r:id="rId8"/>
    <p:sldId id="270" r:id="rId9"/>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040B2B-85D9-42A4-8B50-0596038CCC1B}" v="11" dt="2023-03-17T14:57:42.719"/>
  </p1510:revLst>
</p1510:revInfo>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56"/>
    <p:restoredTop sz="83786" autoAdjust="0"/>
  </p:normalViewPr>
  <p:slideViewPr>
    <p:cSldViewPr snapToGrid="0">
      <p:cViewPr varScale="1">
        <p:scale>
          <a:sx n="74" d="100"/>
          <a:sy n="74" d="100"/>
        </p:scale>
        <p:origin x="183" y="2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p Eren Güney" userId="d5a54b784351e365" providerId="LiveId" clId="{37040B2B-85D9-42A4-8B50-0596038CCC1B}"/>
    <pc:docChg chg="undo custSel modSld">
      <pc:chgData name="Alp Eren Güney" userId="d5a54b784351e365" providerId="LiveId" clId="{37040B2B-85D9-42A4-8B50-0596038CCC1B}" dt="2023-03-17T15:27:32.552" v="3" actId="1076"/>
      <pc:docMkLst>
        <pc:docMk/>
      </pc:docMkLst>
      <pc:sldChg chg="modSp mod">
        <pc:chgData name="Alp Eren Güney" userId="d5a54b784351e365" providerId="LiveId" clId="{37040B2B-85D9-42A4-8B50-0596038CCC1B}" dt="2023-03-17T15:15:39.613" v="1" actId="6549"/>
        <pc:sldMkLst>
          <pc:docMk/>
          <pc:sldMk cId="1631167223" sldId="269"/>
        </pc:sldMkLst>
        <pc:spChg chg="mod">
          <ac:chgData name="Alp Eren Güney" userId="d5a54b784351e365" providerId="LiveId" clId="{37040B2B-85D9-42A4-8B50-0596038CCC1B}" dt="2023-03-17T15:15:39.613" v="1" actId="6549"/>
          <ac:spMkLst>
            <pc:docMk/>
            <pc:sldMk cId="1631167223" sldId="269"/>
            <ac:spMk id="4" creationId="{40955992-558B-ED14-05D6-D23450F52AAD}"/>
          </ac:spMkLst>
        </pc:spChg>
      </pc:sldChg>
      <pc:sldChg chg="modSp mod">
        <pc:chgData name="Alp Eren Güney" userId="d5a54b784351e365" providerId="LiveId" clId="{37040B2B-85D9-42A4-8B50-0596038CCC1B}" dt="2023-03-17T15:27:32.552" v="3" actId="1076"/>
        <pc:sldMkLst>
          <pc:docMk/>
          <pc:sldMk cId="3717692498" sldId="273"/>
        </pc:sldMkLst>
        <pc:picChg chg="mod">
          <ac:chgData name="Alp Eren Güney" userId="d5a54b784351e365" providerId="LiveId" clId="{37040B2B-85D9-42A4-8B50-0596038CCC1B}" dt="2023-03-17T15:27:32.552" v="3" actId="1076"/>
          <ac:picMkLst>
            <pc:docMk/>
            <pc:sldMk cId="3717692498" sldId="273"/>
            <ac:picMk id="5" creationId="{3C8429C2-CFBC-0A4F-9E80-2A208E106C7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76A24B-31DF-471B-8A27-B6941C845AD5}" type="datetimeFigureOut">
              <a:rPr lang="tr-TR" smtClean="0"/>
              <a:t>17.03.2023</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AB5722-9ABC-4AA2-A9D9-7B830337A120}" type="slidenum">
              <a:rPr lang="tr-TR" smtClean="0"/>
              <a:t>‹#›</a:t>
            </a:fld>
            <a:endParaRPr lang="tr-TR"/>
          </a:p>
        </p:txBody>
      </p:sp>
    </p:spTree>
    <p:extLst>
      <p:ext uri="{BB962C8B-B14F-4D97-AF65-F5344CB8AC3E}">
        <p14:creationId xmlns:p14="http://schemas.microsoft.com/office/powerpoint/2010/main" val="312225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imes New Roman" panose="02020603050405020304" pitchFamily="18" charset="0"/>
                <a:ea typeface="Calibri" panose="020F0502020204030204" pitchFamily="34" charset="0"/>
              </a:rPr>
              <a:t>40 </a:t>
            </a:r>
            <a:r>
              <a:rPr lang="en-GB" sz="1800" dirty="0" err="1">
                <a:effectLst/>
                <a:latin typeface="Times New Roman" panose="02020603050405020304" pitchFamily="18" charset="0"/>
                <a:ea typeface="Calibri" panose="020F0502020204030204" pitchFamily="34" charset="0"/>
              </a:rPr>
              <a:t>kurum</a:t>
            </a:r>
            <a:r>
              <a:rPr lang="en-GB" sz="1800" dirty="0">
                <a:effectLst/>
                <a:latin typeface="Times New Roman" panose="02020603050405020304" pitchFamily="18" charset="0"/>
                <a:ea typeface="Calibri" panose="020F0502020204030204" pitchFamily="34" charset="0"/>
              </a:rPr>
              <a:t> </a:t>
            </a:r>
            <a:r>
              <a:rPr lang="en-GB" sz="1800" dirty="0" err="1">
                <a:effectLst/>
                <a:latin typeface="Times New Roman" panose="02020603050405020304" pitchFamily="18" charset="0"/>
                <a:ea typeface="Calibri" panose="020F0502020204030204" pitchFamily="34" charset="0"/>
              </a:rPr>
              <a:t>dışı</a:t>
            </a:r>
            <a:r>
              <a:rPr lang="en-GB" sz="1800" dirty="0">
                <a:effectLst/>
                <a:latin typeface="Times New Roman" panose="02020603050405020304" pitchFamily="18" charset="0"/>
                <a:ea typeface="Calibri" panose="020F0502020204030204" pitchFamily="34" charset="0"/>
              </a:rPr>
              <a:t>, 16 </a:t>
            </a:r>
            <a:r>
              <a:rPr lang="en-GB" sz="1800" dirty="0" err="1">
                <a:effectLst/>
                <a:latin typeface="Times New Roman" panose="02020603050405020304" pitchFamily="18" charset="0"/>
                <a:ea typeface="Calibri" panose="020F0502020204030204" pitchFamily="34" charset="0"/>
              </a:rPr>
              <a:t>kamu</a:t>
            </a:r>
            <a:r>
              <a:rPr lang="en-GB" sz="1800" dirty="0">
                <a:effectLst/>
                <a:latin typeface="Times New Roman" panose="02020603050405020304" pitchFamily="18" charset="0"/>
                <a:ea typeface="Calibri" panose="020F0502020204030204" pitchFamily="34" charset="0"/>
              </a:rPr>
              <a:t> </a:t>
            </a:r>
            <a:r>
              <a:rPr lang="en-GB" sz="1800" dirty="0" err="1">
                <a:effectLst/>
                <a:latin typeface="Times New Roman" panose="02020603050405020304" pitchFamily="18" charset="0"/>
                <a:ea typeface="Calibri" panose="020F0502020204030204" pitchFamily="34" charset="0"/>
              </a:rPr>
              <a:t>kurumu</a:t>
            </a:r>
            <a:r>
              <a:rPr lang="en-GB" sz="1800" dirty="0">
                <a:effectLst/>
                <a:latin typeface="Times New Roman" panose="02020603050405020304" pitchFamily="18" charset="0"/>
                <a:ea typeface="Calibri" panose="020F0502020204030204" pitchFamily="34" charset="0"/>
              </a:rPr>
              <a:t> </a:t>
            </a:r>
            <a:r>
              <a:rPr lang="en-GB" sz="1800" dirty="0" err="1">
                <a:effectLst/>
                <a:latin typeface="Times New Roman" panose="02020603050405020304" pitchFamily="18" charset="0"/>
                <a:ea typeface="Calibri" panose="020F0502020204030204" pitchFamily="34" charset="0"/>
              </a:rPr>
              <a:t>olmak</a:t>
            </a:r>
            <a:r>
              <a:rPr lang="en-GB" sz="1800" dirty="0">
                <a:effectLst/>
                <a:latin typeface="Times New Roman" panose="02020603050405020304" pitchFamily="18" charset="0"/>
                <a:ea typeface="Calibri" panose="020F0502020204030204" pitchFamily="34" charset="0"/>
              </a:rPr>
              <a:t> </a:t>
            </a:r>
            <a:r>
              <a:rPr lang="en-GB" sz="1800" dirty="0" err="1">
                <a:effectLst/>
                <a:latin typeface="Times New Roman" panose="02020603050405020304" pitchFamily="18" charset="0"/>
                <a:ea typeface="Calibri" panose="020F0502020204030204" pitchFamily="34" charset="0"/>
              </a:rPr>
              <a:t>üzere</a:t>
            </a:r>
            <a:r>
              <a:rPr lang="en-GB" sz="1800" dirty="0">
                <a:effectLst/>
                <a:latin typeface="Times New Roman" panose="02020603050405020304" pitchFamily="18" charset="0"/>
                <a:ea typeface="Calibri" panose="020F0502020204030204" pitchFamily="34" charset="0"/>
              </a:rPr>
              <a:t> </a:t>
            </a:r>
            <a:r>
              <a:rPr lang="en-GB" sz="1800" dirty="0" err="1">
                <a:effectLst/>
                <a:latin typeface="Times New Roman" panose="02020603050405020304" pitchFamily="18" charset="0"/>
                <a:ea typeface="Calibri" panose="020F0502020204030204" pitchFamily="34" charset="0"/>
              </a:rPr>
              <a:t>toplam</a:t>
            </a:r>
            <a:r>
              <a:rPr lang="en-GB" sz="1800" dirty="0">
                <a:effectLst/>
                <a:latin typeface="Times New Roman" panose="02020603050405020304" pitchFamily="18" charset="0"/>
                <a:ea typeface="Calibri" panose="020F0502020204030204" pitchFamily="34" charset="0"/>
              </a:rPr>
              <a:t> da 56 </a:t>
            </a:r>
            <a:r>
              <a:rPr lang="en-GB" sz="1800" dirty="0" err="1">
                <a:effectLst/>
                <a:latin typeface="Times New Roman" panose="02020603050405020304" pitchFamily="18" charset="0"/>
                <a:ea typeface="Calibri" panose="020F0502020204030204" pitchFamily="34" charset="0"/>
              </a:rPr>
              <a:t>farklı</a:t>
            </a:r>
            <a:r>
              <a:rPr lang="en-GB" sz="1800" dirty="0">
                <a:effectLst/>
                <a:latin typeface="Times New Roman" panose="02020603050405020304" pitchFamily="18" charset="0"/>
                <a:ea typeface="Calibri" panose="020F0502020204030204" pitchFamily="34" charset="0"/>
              </a:rPr>
              <a:t> </a:t>
            </a:r>
            <a:r>
              <a:rPr lang="en-GB" sz="1800" dirty="0" err="1">
                <a:effectLst/>
                <a:latin typeface="Times New Roman" panose="02020603050405020304" pitchFamily="18" charset="0"/>
                <a:ea typeface="Calibri" panose="020F0502020204030204" pitchFamily="34" charset="0"/>
              </a:rPr>
              <a:t>kişi</a:t>
            </a:r>
            <a:r>
              <a:rPr lang="en-GB" sz="1800" dirty="0">
                <a:effectLst/>
                <a:latin typeface="Times New Roman" panose="02020603050405020304" pitchFamily="18" charset="0"/>
                <a:ea typeface="Calibri" panose="020F0502020204030204" pitchFamily="34" charset="0"/>
              </a:rPr>
              <a:t> </a:t>
            </a:r>
            <a:r>
              <a:rPr lang="en-GB" sz="1800" dirty="0" err="1">
                <a:effectLst/>
                <a:latin typeface="Times New Roman" panose="02020603050405020304" pitchFamily="18" charset="0"/>
                <a:ea typeface="Calibri" panose="020F0502020204030204" pitchFamily="34" charset="0"/>
              </a:rPr>
              <a:t>ve</a:t>
            </a:r>
            <a:r>
              <a:rPr lang="en-GB" sz="1800" dirty="0">
                <a:effectLst/>
                <a:latin typeface="Times New Roman" panose="02020603050405020304" pitchFamily="18" charset="0"/>
                <a:ea typeface="Calibri" panose="020F0502020204030204" pitchFamily="34" charset="0"/>
              </a:rPr>
              <a:t>/</a:t>
            </a:r>
            <a:r>
              <a:rPr lang="en-GB" sz="1800" dirty="0" err="1">
                <a:effectLst/>
                <a:latin typeface="Times New Roman" panose="02020603050405020304" pitchFamily="18" charset="0"/>
                <a:ea typeface="Calibri" panose="020F0502020204030204" pitchFamily="34" charset="0"/>
              </a:rPr>
              <a:t>veya</a:t>
            </a:r>
            <a:r>
              <a:rPr lang="en-GB" sz="1800" dirty="0">
                <a:effectLst/>
                <a:latin typeface="Times New Roman" panose="02020603050405020304" pitchFamily="18" charset="0"/>
                <a:ea typeface="Calibri" panose="020F0502020204030204" pitchFamily="34" charset="0"/>
              </a:rPr>
              <a:t> </a:t>
            </a:r>
            <a:r>
              <a:rPr lang="en-GB" sz="1800" dirty="0" err="1">
                <a:effectLst/>
                <a:latin typeface="Times New Roman" panose="02020603050405020304" pitchFamily="18" charset="0"/>
                <a:ea typeface="Calibri" panose="020F0502020204030204" pitchFamily="34" charset="0"/>
              </a:rPr>
              <a:t>firmaya</a:t>
            </a:r>
            <a:r>
              <a:rPr lang="en-GB" sz="1800" dirty="0">
                <a:effectLst/>
                <a:latin typeface="Times New Roman" panose="02020603050405020304" pitchFamily="18" charset="0"/>
                <a:ea typeface="Calibri" panose="020F0502020204030204" pitchFamily="34" charset="0"/>
              </a:rPr>
              <a:t> </a:t>
            </a:r>
            <a:r>
              <a:rPr lang="en-GB" sz="1800" dirty="0" err="1">
                <a:effectLst/>
                <a:latin typeface="Times New Roman" panose="02020603050405020304" pitchFamily="18" charset="0"/>
                <a:ea typeface="Calibri" panose="020F0502020204030204" pitchFamily="34" charset="0"/>
              </a:rPr>
              <a:t>hizmet</a:t>
            </a:r>
            <a:r>
              <a:rPr lang="en-GB" sz="1800" dirty="0">
                <a:effectLst/>
                <a:latin typeface="Times New Roman" panose="02020603050405020304" pitchFamily="18" charset="0"/>
                <a:ea typeface="Calibri" panose="020F0502020204030204" pitchFamily="34" charset="0"/>
              </a:rPr>
              <a:t> </a:t>
            </a:r>
            <a:r>
              <a:rPr lang="tr-TR" sz="1800" dirty="0">
                <a:effectLst/>
                <a:latin typeface="Times New Roman" panose="02020603050405020304" pitchFamily="18" charset="0"/>
                <a:ea typeface="Calibri" panose="020F0502020204030204" pitchFamily="34" charset="0"/>
              </a:rPr>
              <a:t>verilmiştir</a:t>
            </a:r>
            <a:r>
              <a:rPr lang="en-GB" sz="1800" dirty="0">
                <a:effectLst/>
                <a:latin typeface="Times New Roman" panose="02020603050405020304" pitchFamily="18" charset="0"/>
                <a:ea typeface="Calibri" panose="020F0502020204030204" pitchFamily="34" charset="0"/>
              </a:rPr>
              <a:t>. </a:t>
            </a:r>
            <a:r>
              <a:rPr lang="en-GB" sz="1800" dirty="0" err="1">
                <a:effectLst/>
                <a:latin typeface="Times New Roman" panose="02020603050405020304" pitchFamily="18" charset="0"/>
                <a:ea typeface="Calibri" panose="020F0502020204030204" pitchFamily="34" charset="0"/>
              </a:rPr>
              <a:t>Yapılan</a:t>
            </a:r>
            <a:r>
              <a:rPr lang="en-GB" sz="1800" dirty="0">
                <a:effectLst/>
                <a:latin typeface="Times New Roman" panose="02020603050405020304" pitchFamily="18" charset="0"/>
                <a:ea typeface="Calibri" panose="020F0502020204030204" pitchFamily="34" charset="0"/>
              </a:rPr>
              <a:t> </a:t>
            </a:r>
            <a:r>
              <a:rPr lang="en-GB" sz="1800" dirty="0" err="1">
                <a:effectLst/>
                <a:latin typeface="Times New Roman" panose="02020603050405020304" pitchFamily="18" charset="0"/>
                <a:ea typeface="Calibri" panose="020F0502020204030204" pitchFamily="34" charset="0"/>
              </a:rPr>
              <a:t>analiz</a:t>
            </a:r>
            <a:r>
              <a:rPr lang="en-GB" sz="1800" dirty="0">
                <a:effectLst/>
                <a:latin typeface="Times New Roman" panose="02020603050405020304" pitchFamily="18" charset="0"/>
                <a:ea typeface="Calibri" panose="020F0502020204030204" pitchFamily="34" charset="0"/>
              </a:rPr>
              <a:t> </a:t>
            </a:r>
            <a:r>
              <a:rPr lang="en-GB" sz="1800" dirty="0" err="1">
                <a:effectLst/>
                <a:latin typeface="Times New Roman" panose="02020603050405020304" pitchFamily="18" charset="0"/>
                <a:ea typeface="Calibri" panose="020F0502020204030204" pitchFamily="34" charset="0"/>
              </a:rPr>
              <a:t>sayıları</a:t>
            </a:r>
            <a:r>
              <a:rPr lang="en-GB" sz="1800" dirty="0">
                <a:effectLst/>
                <a:latin typeface="Times New Roman" panose="02020603050405020304" pitchFamily="18" charset="0"/>
                <a:ea typeface="Calibri" panose="020F0502020204030204" pitchFamily="34" charset="0"/>
              </a:rPr>
              <a:t> </a:t>
            </a:r>
            <a:r>
              <a:rPr lang="en-GB" sz="1800" dirty="0" err="1">
                <a:effectLst/>
                <a:latin typeface="Times New Roman" panose="02020603050405020304" pitchFamily="18" charset="0"/>
                <a:ea typeface="Calibri" panose="020F0502020204030204" pitchFamily="34" charset="0"/>
              </a:rPr>
              <a:t>yukarıda</a:t>
            </a:r>
            <a:r>
              <a:rPr lang="en-GB" sz="1800" dirty="0">
                <a:effectLst/>
                <a:latin typeface="Times New Roman" panose="02020603050405020304" pitchFamily="18" charset="0"/>
                <a:ea typeface="Calibri" panose="020F0502020204030204" pitchFamily="34" charset="0"/>
              </a:rPr>
              <a:t> </a:t>
            </a:r>
            <a:r>
              <a:rPr lang="en-GB" sz="1800" dirty="0" err="1">
                <a:effectLst/>
                <a:latin typeface="Times New Roman" panose="02020603050405020304" pitchFamily="18" charset="0"/>
                <a:ea typeface="Calibri" panose="020F0502020204030204" pitchFamily="34" charset="0"/>
              </a:rPr>
              <a:t>belirtilmiştir</a:t>
            </a:r>
            <a:r>
              <a:rPr lang="en-GB" sz="1800" dirty="0">
                <a:effectLst/>
                <a:latin typeface="Times New Roman" panose="02020603050405020304" pitchFamily="18" charset="0"/>
                <a:ea typeface="Calibri" panose="020F0502020204030204" pitchFamily="34" charset="0"/>
              </a:rPr>
              <a:t>.</a:t>
            </a:r>
            <a:endParaRPr lang="tr-TR" sz="1800" dirty="0">
              <a:effectLst/>
              <a:latin typeface="Times New Roman" panose="02020603050405020304" pitchFamily="18" charset="0"/>
              <a:ea typeface="Calibri" panose="020F0502020204030204" pitchFamily="34" charset="0"/>
            </a:endParaRPr>
          </a:p>
          <a:p>
            <a:pPr algn="l">
              <a:lnSpc>
                <a:spcPct val="150000"/>
              </a:lnSpc>
              <a:spcBef>
                <a:spcPts val="1200"/>
              </a:spcBef>
              <a:tabLst>
                <a:tab pos="342900" algn="l"/>
              </a:tabLst>
            </a:pPr>
            <a:r>
              <a:rPr lang="tr-TR" sz="1800" dirty="0">
                <a:effectLst/>
                <a:latin typeface="Times New Roman" panose="02020603050405020304" pitchFamily="18" charset="0"/>
                <a:ea typeface="Calibri" panose="020F0502020204030204" pitchFamily="34" charset="0"/>
              </a:rPr>
              <a:t>*</a:t>
            </a:r>
            <a:r>
              <a:rPr lang="de-DE" sz="1800" dirty="0">
                <a:effectLst/>
                <a:latin typeface="Times New Roman" panose="02020603050405020304" pitchFamily="18" charset="0"/>
                <a:ea typeface="Calibri" panose="020F0502020204030204" pitchFamily="34" charset="0"/>
              </a:rPr>
              <a:t>37 </a:t>
            </a:r>
            <a:r>
              <a:rPr lang="de-DE" sz="1800" dirty="0" err="1">
                <a:effectLst/>
                <a:latin typeface="Times New Roman" panose="02020603050405020304" pitchFamily="18" charset="0"/>
                <a:ea typeface="Calibri" panose="020F0502020204030204" pitchFamily="34" charset="0"/>
              </a:rPr>
              <a:t>farklı</a:t>
            </a:r>
            <a:r>
              <a:rPr lang="de-DE" sz="1800" dirty="0">
                <a:effectLst/>
                <a:latin typeface="Times New Roman" panose="02020603050405020304" pitchFamily="18" charset="0"/>
                <a:ea typeface="Calibri" panose="020F0502020204030204" pitchFamily="34" charset="0"/>
              </a:rPr>
              <a:t> </a:t>
            </a:r>
            <a:r>
              <a:rPr lang="de-DE" sz="1800" dirty="0" err="1">
                <a:effectLst/>
                <a:latin typeface="Times New Roman" panose="02020603050405020304" pitchFamily="18" charset="0"/>
                <a:ea typeface="Calibri" panose="020F0502020204030204" pitchFamily="34" charset="0"/>
              </a:rPr>
              <a:t>üniversite</a:t>
            </a:r>
            <a:r>
              <a:rPr lang="de-DE" sz="1800" dirty="0">
                <a:effectLst/>
                <a:latin typeface="Times New Roman" panose="02020603050405020304" pitchFamily="18" charset="0"/>
                <a:ea typeface="Calibri" panose="020F0502020204030204" pitchFamily="34" charset="0"/>
              </a:rPr>
              <a:t> </a:t>
            </a:r>
            <a:r>
              <a:rPr lang="de-DE" sz="1800" dirty="0" err="1">
                <a:effectLst/>
                <a:latin typeface="Times New Roman" panose="02020603050405020304" pitchFamily="18" charset="0"/>
                <a:ea typeface="Calibri" panose="020F0502020204030204" pitchFamily="34" charset="0"/>
              </a:rPr>
              <a:t>personelimize</a:t>
            </a:r>
            <a:r>
              <a:rPr lang="de-DE" sz="1800" dirty="0">
                <a:effectLst/>
                <a:latin typeface="Times New Roman" panose="02020603050405020304" pitchFamily="18" charset="0"/>
                <a:ea typeface="Calibri" panose="020F0502020204030204" pitchFamily="34" charset="0"/>
              </a:rPr>
              <a:t> (</a:t>
            </a:r>
            <a:r>
              <a:rPr lang="de-DE" sz="1800" dirty="0" err="1">
                <a:effectLst/>
                <a:latin typeface="Times New Roman" panose="02020603050405020304" pitchFamily="18" charset="0"/>
                <a:ea typeface="Calibri" panose="020F0502020204030204" pitchFamily="34" charset="0"/>
              </a:rPr>
              <a:t>akademik</a:t>
            </a:r>
            <a:r>
              <a:rPr lang="de-DE" sz="1800" dirty="0">
                <a:effectLst/>
                <a:latin typeface="Times New Roman" panose="02020603050405020304" pitchFamily="18" charset="0"/>
                <a:ea typeface="Calibri" panose="020F0502020204030204" pitchFamily="34" charset="0"/>
              </a:rPr>
              <a:t>/</a:t>
            </a:r>
            <a:r>
              <a:rPr lang="de-DE" sz="1800" dirty="0" err="1">
                <a:effectLst/>
                <a:latin typeface="Times New Roman" panose="02020603050405020304" pitchFamily="18" charset="0"/>
                <a:ea typeface="Calibri" panose="020F0502020204030204" pitchFamily="34" charset="0"/>
              </a:rPr>
              <a:t>öğrenci</a:t>
            </a:r>
            <a:r>
              <a:rPr lang="de-DE" sz="1800" dirty="0">
                <a:effectLst/>
                <a:latin typeface="Times New Roman" panose="02020603050405020304" pitchFamily="18" charset="0"/>
                <a:ea typeface="Calibri" panose="020F0502020204030204" pitchFamily="34" charset="0"/>
              </a:rPr>
              <a:t>) </a:t>
            </a:r>
            <a:r>
              <a:rPr lang="de-DE" sz="1800" dirty="0" err="1">
                <a:effectLst/>
                <a:latin typeface="Times New Roman" panose="02020603050405020304" pitchFamily="18" charset="0"/>
                <a:ea typeface="Calibri" panose="020F0502020204030204" pitchFamily="34" charset="0"/>
              </a:rPr>
              <a:t>analiz</a:t>
            </a:r>
            <a:r>
              <a:rPr lang="de-DE" sz="1800" dirty="0">
                <a:effectLst/>
                <a:latin typeface="Times New Roman" panose="02020603050405020304" pitchFamily="18" charset="0"/>
                <a:ea typeface="Calibri" panose="020F0502020204030204" pitchFamily="34" charset="0"/>
              </a:rPr>
              <a:t>/</a:t>
            </a:r>
            <a:r>
              <a:rPr lang="de-DE" sz="1800" dirty="0" err="1">
                <a:effectLst/>
                <a:latin typeface="Times New Roman" panose="02020603050405020304" pitchFamily="18" charset="0"/>
                <a:ea typeface="Calibri" panose="020F0502020204030204" pitchFamily="34" charset="0"/>
              </a:rPr>
              <a:t>test</a:t>
            </a:r>
            <a:r>
              <a:rPr lang="de-DE" sz="1800" dirty="0">
                <a:effectLst/>
                <a:latin typeface="Times New Roman" panose="02020603050405020304" pitchFamily="18" charset="0"/>
                <a:ea typeface="Calibri" panose="020F0502020204030204" pitchFamily="34" charset="0"/>
              </a:rPr>
              <a:t> </a:t>
            </a:r>
            <a:r>
              <a:rPr lang="de-DE" sz="1800" dirty="0" err="1">
                <a:effectLst/>
                <a:latin typeface="Times New Roman" panose="02020603050405020304" pitchFamily="18" charset="0"/>
                <a:ea typeface="Calibri" panose="020F0502020204030204" pitchFamily="34" charset="0"/>
              </a:rPr>
              <a:t>hizmeti</a:t>
            </a:r>
            <a:r>
              <a:rPr lang="de-DE" sz="1800" dirty="0">
                <a:effectLst/>
                <a:latin typeface="Times New Roman" panose="02020603050405020304" pitchFamily="18" charset="0"/>
                <a:ea typeface="Calibri" panose="020F0502020204030204" pitchFamily="34" charset="0"/>
              </a:rPr>
              <a:t> </a:t>
            </a:r>
            <a:r>
              <a:rPr lang="de-DE" sz="1800" dirty="0" err="1">
                <a:effectLst/>
                <a:latin typeface="Times New Roman" panose="02020603050405020304" pitchFamily="18" charset="0"/>
                <a:ea typeface="Calibri" panose="020F0502020204030204" pitchFamily="34" charset="0"/>
              </a:rPr>
              <a:t>verilmiştir</a:t>
            </a:r>
            <a:r>
              <a:rPr lang="de-DE" sz="1800" dirty="0">
                <a:effectLst/>
                <a:latin typeface="Times New Roman" panose="02020603050405020304" pitchFamily="18" charset="0"/>
                <a:ea typeface="Calibri" panose="020F0502020204030204" pitchFamily="34" charset="0"/>
              </a:rPr>
              <a:t>.</a:t>
            </a:r>
            <a:endParaRPr lang="tr-TR" sz="1800" dirty="0">
              <a:effectLst/>
              <a:latin typeface="Times New Roman" panose="02020603050405020304" pitchFamily="18" charset="0"/>
              <a:ea typeface="Calibri" panose="020F0502020204030204" pitchFamily="34" charset="0"/>
            </a:endParaRPr>
          </a:p>
          <a:p>
            <a:pPr algn="l">
              <a:lnSpc>
                <a:spcPct val="150000"/>
              </a:lnSpc>
              <a:spcBef>
                <a:spcPts val="1200"/>
              </a:spcBef>
              <a:tabLst>
                <a:tab pos="342900" algn="l"/>
              </a:tabLst>
            </a:pPr>
            <a:r>
              <a:rPr lang="de-DE" sz="1800" dirty="0">
                <a:effectLst/>
                <a:latin typeface="Times New Roman" panose="02020603050405020304" pitchFamily="18" charset="0"/>
                <a:ea typeface="Calibri" panose="020F0502020204030204" pitchFamily="34" charset="0"/>
              </a:rPr>
              <a:t>*KVKK </a:t>
            </a:r>
            <a:r>
              <a:rPr lang="de-DE" sz="1800" dirty="0" err="1">
                <a:effectLst/>
                <a:latin typeface="Times New Roman" panose="02020603050405020304" pitchFamily="18" charset="0"/>
                <a:ea typeface="Calibri" panose="020F0502020204030204" pitchFamily="34" charset="0"/>
              </a:rPr>
              <a:t>kapsamında</a:t>
            </a:r>
            <a:r>
              <a:rPr lang="de-DE" sz="1800" dirty="0">
                <a:effectLst/>
                <a:latin typeface="Times New Roman" panose="02020603050405020304" pitchFamily="18" charset="0"/>
                <a:ea typeface="Calibri" panose="020F0502020204030204" pitchFamily="34" charset="0"/>
              </a:rPr>
              <a:t> </a:t>
            </a:r>
            <a:r>
              <a:rPr lang="de-DE" sz="1800" dirty="0" err="1">
                <a:effectLst/>
                <a:latin typeface="Times New Roman" panose="02020603050405020304" pitchFamily="18" charset="0"/>
                <a:ea typeface="Calibri" panose="020F0502020204030204" pitchFamily="34" charset="0"/>
              </a:rPr>
              <a:t>analiz</a:t>
            </a:r>
            <a:r>
              <a:rPr lang="de-DE" sz="1800" dirty="0">
                <a:effectLst/>
                <a:latin typeface="Times New Roman" panose="02020603050405020304" pitchFamily="18" charset="0"/>
                <a:ea typeface="Calibri" panose="020F0502020204030204" pitchFamily="34" charset="0"/>
              </a:rPr>
              <a:t> </a:t>
            </a:r>
            <a:r>
              <a:rPr lang="de-DE" sz="1800" dirty="0" err="1">
                <a:effectLst/>
                <a:latin typeface="Times New Roman" panose="02020603050405020304" pitchFamily="18" charset="0"/>
                <a:ea typeface="Calibri" panose="020F0502020204030204" pitchFamily="34" charset="0"/>
              </a:rPr>
              <a:t>hizmeti</a:t>
            </a:r>
            <a:r>
              <a:rPr lang="de-DE" sz="1800" dirty="0">
                <a:effectLst/>
                <a:latin typeface="Times New Roman" panose="02020603050405020304" pitchFamily="18" charset="0"/>
                <a:ea typeface="Calibri" panose="020F0502020204030204" pitchFamily="34" charset="0"/>
              </a:rPr>
              <a:t> </a:t>
            </a:r>
            <a:r>
              <a:rPr lang="de-DE" sz="1800" dirty="0" err="1">
                <a:effectLst/>
                <a:latin typeface="Times New Roman" panose="02020603050405020304" pitchFamily="18" charset="0"/>
                <a:ea typeface="Calibri" panose="020F0502020204030204" pitchFamily="34" charset="0"/>
              </a:rPr>
              <a:t>alan</a:t>
            </a:r>
            <a:r>
              <a:rPr lang="de-DE" sz="1800" dirty="0">
                <a:effectLst/>
                <a:latin typeface="Times New Roman" panose="02020603050405020304" pitchFamily="18" charset="0"/>
                <a:ea typeface="Calibri" panose="020F0502020204030204" pitchFamily="34" charset="0"/>
              </a:rPr>
              <a:t> </a:t>
            </a:r>
            <a:r>
              <a:rPr lang="de-DE" sz="1800" dirty="0" err="1">
                <a:effectLst/>
                <a:latin typeface="Times New Roman" panose="02020603050405020304" pitchFamily="18" charset="0"/>
                <a:ea typeface="Calibri" panose="020F0502020204030204" pitchFamily="34" charset="0"/>
              </a:rPr>
              <a:t>kişi</a:t>
            </a:r>
            <a:r>
              <a:rPr lang="de-DE" sz="1800" dirty="0">
                <a:effectLst/>
                <a:latin typeface="Times New Roman" panose="02020603050405020304" pitchFamily="18" charset="0"/>
                <a:ea typeface="Calibri" panose="020F0502020204030204" pitchFamily="34" charset="0"/>
              </a:rPr>
              <a:t>/</a:t>
            </a:r>
            <a:r>
              <a:rPr lang="de-DE" sz="1800" dirty="0" err="1">
                <a:effectLst/>
                <a:latin typeface="Times New Roman" panose="02020603050405020304" pitchFamily="18" charset="0"/>
                <a:ea typeface="Calibri" panose="020F0502020204030204" pitchFamily="34" charset="0"/>
              </a:rPr>
              <a:t>kurum</a:t>
            </a:r>
            <a:r>
              <a:rPr lang="de-DE" sz="1800" dirty="0">
                <a:effectLst/>
                <a:latin typeface="Times New Roman" panose="02020603050405020304" pitchFamily="18" charset="0"/>
                <a:ea typeface="Calibri" panose="020F0502020204030204" pitchFamily="34" charset="0"/>
              </a:rPr>
              <a:t> </a:t>
            </a:r>
            <a:r>
              <a:rPr lang="de-DE" sz="1800" dirty="0" err="1">
                <a:effectLst/>
                <a:latin typeface="Times New Roman" panose="02020603050405020304" pitchFamily="18" charset="0"/>
                <a:ea typeface="Calibri" panose="020F0502020204030204" pitchFamily="34" charset="0"/>
              </a:rPr>
              <a:t>unvan</a:t>
            </a:r>
            <a:r>
              <a:rPr lang="de-DE" sz="1800" dirty="0">
                <a:effectLst/>
                <a:latin typeface="Times New Roman" panose="02020603050405020304" pitchFamily="18" charset="0"/>
                <a:ea typeface="Calibri" panose="020F0502020204030204" pitchFamily="34" charset="0"/>
              </a:rPr>
              <a:t> </a:t>
            </a:r>
            <a:r>
              <a:rPr lang="de-DE" sz="1800" dirty="0" err="1">
                <a:effectLst/>
                <a:latin typeface="Times New Roman" panose="02020603050405020304" pitchFamily="18" charset="0"/>
                <a:ea typeface="Calibri" panose="020F0502020204030204" pitchFamily="34" charset="0"/>
              </a:rPr>
              <a:t>ve</a:t>
            </a:r>
            <a:r>
              <a:rPr lang="de-DE" sz="1800" dirty="0">
                <a:effectLst/>
                <a:latin typeface="Times New Roman" panose="02020603050405020304" pitchFamily="18" charset="0"/>
                <a:ea typeface="Calibri" panose="020F0502020204030204" pitchFamily="34" charset="0"/>
              </a:rPr>
              <a:t> </a:t>
            </a:r>
            <a:r>
              <a:rPr lang="de-DE" sz="1800" dirty="0" err="1">
                <a:effectLst/>
                <a:latin typeface="Times New Roman" panose="02020603050405020304" pitchFamily="18" charset="0"/>
                <a:ea typeface="Calibri" panose="020F0502020204030204" pitchFamily="34" charset="0"/>
              </a:rPr>
              <a:t>proje</a:t>
            </a:r>
            <a:r>
              <a:rPr lang="de-DE" sz="1800" dirty="0">
                <a:effectLst/>
                <a:latin typeface="Times New Roman" panose="02020603050405020304" pitchFamily="18" charset="0"/>
                <a:ea typeface="Calibri" panose="020F0502020204030204" pitchFamily="34" charset="0"/>
              </a:rPr>
              <a:t> </a:t>
            </a:r>
            <a:r>
              <a:rPr lang="de-DE" sz="1800" dirty="0" err="1">
                <a:effectLst/>
                <a:latin typeface="Times New Roman" panose="02020603050405020304" pitchFamily="18" charset="0"/>
                <a:ea typeface="Calibri" panose="020F0502020204030204" pitchFamily="34" charset="0"/>
              </a:rPr>
              <a:t>adları</a:t>
            </a:r>
            <a:r>
              <a:rPr lang="de-DE" sz="1800" dirty="0">
                <a:effectLst/>
                <a:latin typeface="Times New Roman" panose="02020603050405020304" pitchFamily="18" charset="0"/>
                <a:ea typeface="Calibri" panose="020F0502020204030204" pitchFamily="34" charset="0"/>
              </a:rPr>
              <a:t> </a:t>
            </a:r>
            <a:r>
              <a:rPr lang="de-DE" sz="1800" dirty="0" err="1">
                <a:effectLst/>
                <a:latin typeface="Times New Roman" panose="02020603050405020304" pitchFamily="18" charset="0"/>
                <a:ea typeface="Calibri" panose="020F0502020204030204" pitchFamily="34" charset="0"/>
              </a:rPr>
              <a:t>belitilmemiştir</a:t>
            </a:r>
            <a:r>
              <a:rPr lang="de-DE" sz="1800" dirty="0">
                <a:effectLst/>
                <a:latin typeface="Times New Roman" panose="02020603050405020304" pitchFamily="18" charset="0"/>
                <a:ea typeface="Calibri" panose="020F0502020204030204" pitchFamily="34" charset="0"/>
              </a:rPr>
              <a:t>.</a:t>
            </a:r>
            <a:endParaRPr lang="tr-TR" sz="1800" dirty="0">
              <a:effectLst/>
              <a:latin typeface="Times New Roman" panose="02020603050405020304" pitchFamily="18" charset="0"/>
              <a:ea typeface="Calibri" panose="020F0502020204030204" pitchFamily="34" charset="0"/>
            </a:endParaRPr>
          </a:p>
          <a:p>
            <a:pPr algn="l">
              <a:lnSpc>
                <a:spcPct val="150000"/>
              </a:lnSpc>
              <a:spcBef>
                <a:spcPts val="1200"/>
              </a:spcBef>
              <a:tabLst>
                <a:tab pos="342900" algn="l"/>
              </a:tabLst>
            </a:pPr>
            <a:r>
              <a:rPr lang="de-DE" sz="1800" dirty="0">
                <a:effectLst/>
                <a:latin typeface="Times New Roman" panose="02020603050405020304" pitchFamily="18" charset="0"/>
                <a:ea typeface="Calibri" panose="020F0502020204030204" pitchFamily="34" charset="0"/>
              </a:rPr>
              <a:t>* Merkezimize yapılan ödemeler Döner Sermaye </a:t>
            </a:r>
            <a:r>
              <a:rPr lang="de-DE" sz="1800" dirty="0" err="1">
                <a:effectLst/>
                <a:latin typeface="Times New Roman" panose="02020603050405020304" pitchFamily="18" charset="0"/>
                <a:ea typeface="Calibri" panose="020F0502020204030204" pitchFamily="34" charset="0"/>
              </a:rPr>
              <a:t>işletme</a:t>
            </a:r>
            <a:r>
              <a:rPr lang="de-DE" sz="1800" dirty="0">
                <a:effectLst/>
                <a:latin typeface="Times New Roman" panose="02020603050405020304" pitchFamily="18" charset="0"/>
                <a:ea typeface="Calibri" panose="020F0502020204030204" pitchFamily="34" charset="0"/>
              </a:rPr>
              <a:t> Müdürlüğünden alınmıştır. (Hesaplamalar KDV dahil olarak yapılmıştır)</a:t>
            </a:r>
            <a:endParaRPr lang="tr-TR" sz="1800" dirty="0">
              <a:effectLst/>
              <a:latin typeface="Times New Roman" panose="02020603050405020304" pitchFamily="18"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800" dirty="0">
              <a:effectLst/>
              <a:latin typeface="Times New Roman" panose="02020603050405020304" pitchFamily="18"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800" dirty="0">
              <a:effectLst/>
              <a:latin typeface="Times New Roman" panose="02020603050405020304" pitchFamily="18" charset="0"/>
              <a:ea typeface="Calibri" panose="020F0502020204030204" pitchFamily="34" charset="0"/>
            </a:endParaRPr>
          </a:p>
          <a:p>
            <a:endParaRPr lang="tr-TR" dirty="0"/>
          </a:p>
        </p:txBody>
      </p:sp>
      <p:sp>
        <p:nvSpPr>
          <p:cNvPr id="4" name="Slayt Numarası Yer Tutucusu 3"/>
          <p:cNvSpPr>
            <a:spLocks noGrp="1"/>
          </p:cNvSpPr>
          <p:nvPr>
            <p:ph type="sldNum" sz="quarter" idx="5"/>
          </p:nvPr>
        </p:nvSpPr>
        <p:spPr/>
        <p:txBody>
          <a:bodyPr/>
          <a:lstStyle/>
          <a:p>
            <a:fld id="{C5AB5722-9ABC-4AA2-A9D9-7B830337A120}" type="slidenum">
              <a:rPr lang="tr-TR" smtClean="0"/>
              <a:t>4</a:t>
            </a:fld>
            <a:endParaRPr lang="tr-TR"/>
          </a:p>
        </p:txBody>
      </p:sp>
    </p:spTree>
    <p:extLst>
      <p:ext uri="{BB962C8B-B14F-4D97-AF65-F5344CB8AC3E}">
        <p14:creationId xmlns:p14="http://schemas.microsoft.com/office/powerpoint/2010/main" val="2570846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AB5722-9ABC-4AA2-A9D9-7B830337A120}"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66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AB5722-9ABC-4AA2-A9D9-7B830337A120}"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8837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AB5722-9ABC-4AA2-A9D9-7B830337A120}"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8224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dirty="0"/>
          </a:p>
        </p:txBody>
      </p:sp>
      <p:sp>
        <p:nvSpPr>
          <p:cNvPr id="4" name="Slide Number Placeholder 3"/>
          <p:cNvSpPr>
            <a:spLocks noGrp="1"/>
          </p:cNvSpPr>
          <p:nvPr>
            <p:ph type="sldNum" sz="quarter" idx="5"/>
          </p:nvPr>
        </p:nvSpPr>
        <p:spPr/>
        <p:txBody>
          <a:bodyPr/>
          <a:lstStyle/>
          <a:p>
            <a:fld id="{C5AB5722-9ABC-4AA2-A9D9-7B830337A120}" type="slidenum">
              <a:rPr lang="tr-TR" smtClean="0"/>
              <a:t>8</a:t>
            </a:fld>
            <a:endParaRPr lang="tr-TR"/>
          </a:p>
        </p:txBody>
      </p:sp>
    </p:spTree>
    <p:extLst>
      <p:ext uri="{BB962C8B-B14F-4D97-AF65-F5344CB8AC3E}">
        <p14:creationId xmlns:p14="http://schemas.microsoft.com/office/powerpoint/2010/main" val="33375058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027C87C-8BC0-5A50-3624-D23D97AAAA39}"/>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07C041CA-223C-6A69-6F17-C3C73BEDED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3DC70F06-EFF2-EAA7-5F18-783B4DFE4AF9}"/>
              </a:ext>
            </a:extLst>
          </p:cNvPr>
          <p:cNvSpPr>
            <a:spLocks noGrp="1"/>
          </p:cNvSpPr>
          <p:nvPr>
            <p:ph type="dt" sz="half" idx="10"/>
          </p:nvPr>
        </p:nvSpPr>
        <p:spPr/>
        <p:txBody>
          <a:bodyPr/>
          <a:lstStyle/>
          <a:p>
            <a:fld id="{3F1F7598-207B-4EF4-ACF7-1DA737BCFC82}" type="datetimeFigureOut">
              <a:rPr lang="tr-TR" smtClean="0"/>
              <a:t>17.03.2023</a:t>
            </a:fld>
            <a:endParaRPr lang="tr-TR"/>
          </a:p>
        </p:txBody>
      </p:sp>
      <p:sp>
        <p:nvSpPr>
          <p:cNvPr id="5" name="Alt Bilgi Yer Tutucusu 4">
            <a:extLst>
              <a:ext uri="{FF2B5EF4-FFF2-40B4-BE49-F238E27FC236}">
                <a16:creationId xmlns:a16="http://schemas.microsoft.com/office/drawing/2014/main" id="{C23E1146-0E75-4C59-38F9-1E50C922D797}"/>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BAFC2DFB-C195-02A5-2667-7533F81D9135}"/>
              </a:ext>
            </a:extLst>
          </p:cNvPr>
          <p:cNvSpPr>
            <a:spLocks noGrp="1"/>
          </p:cNvSpPr>
          <p:nvPr>
            <p:ph type="sldNum" sz="quarter" idx="12"/>
          </p:nvPr>
        </p:nvSpPr>
        <p:spPr/>
        <p:txBody>
          <a:bodyPr/>
          <a:lstStyle/>
          <a:p>
            <a:fld id="{F9C9136D-87D5-43B2-BFE9-5D1F583B25B7}" type="slidenum">
              <a:rPr lang="tr-TR" smtClean="0"/>
              <a:t>‹#›</a:t>
            </a:fld>
            <a:endParaRPr lang="tr-TR"/>
          </a:p>
        </p:txBody>
      </p:sp>
    </p:spTree>
    <p:extLst>
      <p:ext uri="{BB962C8B-B14F-4D97-AF65-F5344CB8AC3E}">
        <p14:creationId xmlns:p14="http://schemas.microsoft.com/office/powerpoint/2010/main" val="2443295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EA3C6C8-E352-0441-6A14-86959238F45C}"/>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2B736F44-97B0-1DDE-2F9C-DCC028365EDB}"/>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106833CE-390F-3F49-90EF-2C96800E6CF6}"/>
              </a:ext>
            </a:extLst>
          </p:cNvPr>
          <p:cNvSpPr>
            <a:spLocks noGrp="1"/>
          </p:cNvSpPr>
          <p:nvPr>
            <p:ph type="dt" sz="half" idx="10"/>
          </p:nvPr>
        </p:nvSpPr>
        <p:spPr/>
        <p:txBody>
          <a:bodyPr/>
          <a:lstStyle/>
          <a:p>
            <a:fld id="{3F1F7598-207B-4EF4-ACF7-1DA737BCFC82}" type="datetimeFigureOut">
              <a:rPr lang="tr-TR" smtClean="0"/>
              <a:t>17.03.2023</a:t>
            </a:fld>
            <a:endParaRPr lang="tr-TR"/>
          </a:p>
        </p:txBody>
      </p:sp>
      <p:sp>
        <p:nvSpPr>
          <p:cNvPr id="5" name="Alt Bilgi Yer Tutucusu 4">
            <a:extLst>
              <a:ext uri="{FF2B5EF4-FFF2-40B4-BE49-F238E27FC236}">
                <a16:creationId xmlns:a16="http://schemas.microsoft.com/office/drawing/2014/main" id="{2B1B3295-DE4A-DC99-C1FC-19739F3A0FC4}"/>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FA6D1436-CA55-71BB-9865-DDA3D6700BF5}"/>
              </a:ext>
            </a:extLst>
          </p:cNvPr>
          <p:cNvSpPr>
            <a:spLocks noGrp="1"/>
          </p:cNvSpPr>
          <p:nvPr>
            <p:ph type="sldNum" sz="quarter" idx="12"/>
          </p:nvPr>
        </p:nvSpPr>
        <p:spPr/>
        <p:txBody>
          <a:bodyPr/>
          <a:lstStyle/>
          <a:p>
            <a:fld id="{F9C9136D-87D5-43B2-BFE9-5D1F583B25B7}" type="slidenum">
              <a:rPr lang="tr-TR" smtClean="0"/>
              <a:t>‹#›</a:t>
            </a:fld>
            <a:endParaRPr lang="tr-TR"/>
          </a:p>
        </p:txBody>
      </p:sp>
    </p:spTree>
    <p:extLst>
      <p:ext uri="{BB962C8B-B14F-4D97-AF65-F5344CB8AC3E}">
        <p14:creationId xmlns:p14="http://schemas.microsoft.com/office/powerpoint/2010/main" val="2286711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16F53E7E-394E-B0FF-12AE-E1260EE9A163}"/>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79106FE3-6DF3-10D4-F1DE-3BB818DB3C0F}"/>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30289CE6-8E11-2BEA-0C98-1DEC1B301B5E}"/>
              </a:ext>
            </a:extLst>
          </p:cNvPr>
          <p:cNvSpPr>
            <a:spLocks noGrp="1"/>
          </p:cNvSpPr>
          <p:nvPr>
            <p:ph type="dt" sz="half" idx="10"/>
          </p:nvPr>
        </p:nvSpPr>
        <p:spPr/>
        <p:txBody>
          <a:bodyPr/>
          <a:lstStyle/>
          <a:p>
            <a:fld id="{3F1F7598-207B-4EF4-ACF7-1DA737BCFC82}" type="datetimeFigureOut">
              <a:rPr lang="tr-TR" smtClean="0"/>
              <a:t>17.03.2023</a:t>
            </a:fld>
            <a:endParaRPr lang="tr-TR"/>
          </a:p>
        </p:txBody>
      </p:sp>
      <p:sp>
        <p:nvSpPr>
          <p:cNvPr id="5" name="Alt Bilgi Yer Tutucusu 4">
            <a:extLst>
              <a:ext uri="{FF2B5EF4-FFF2-40B4-BE49-F238E27FC236}">
                <a16:creationId xmlns:a16="http://schemas.microsoft.com/office/drawing/2014/main" id="{1A694626-25CC-F2A9-927B-1DDB6E28116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040C8666-3C30-D20A-FFCD-893BEBF24531}"/>
              </a:ext>
            </a:extLst>
          </p:cNvPr>
          <p:cNvSpPr>
            <a:spLocks noGrp="1"/>
          </p:cNvSpPr>
          <p:nvPr>
            <p:ph type="sldNum" sz="quarter" idx="12"/>
          </p:nvPr>
        </p:nvSpPr>
        <p:spPr/>
        <p:txBody>
          <a:bodyPr/>
          <a:lstStyle/>
          <a:p>
            <a:fld id="{F9C9136D-87D5-43B2-BFE9-5D1F583B25B7}" type="slidenum">
              <a:rPr lang="tr-TR" smtClean="0"/>
              <a:t>‹#›</a:t>
            </a:fld>
            <a:endParaRPr lang="tr-TR"/>
          </a:p>
        </p:txBody>
      </p:sp>
    </p:spTree>
    <p:extLst>
      <p:ext uri="{BB962C8B-B14F-4D97-AF65-F5344CB8AC3E}">
        <p14:creationId xmlns:p14="http://schemas.microsoft.com/office/powerpoint/2010/main" val="3945871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03B51F2-6034-B569-5EFB-FD086CCDE09D}"/>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F1129A26-3C8F-27B1-49D8-EBC28BF79F63}"/>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AC85246D-95A5-4007-2C3F-291FDC22FD8A}"/>
              </a:ext>
            </a:extLst>
          </p:cNvPr>
          <p:cNvSpPr>
            <a:spLocks noGrp="1"/>
          </p:cNvSpPr>
          <p:nvPr>
            <p:ph type="dt" sz="half" idx="10"/>
          </p:nvPr>
        </p:nvSpPr>
        <p:spPr/>
        <p:txBody>
          <a:bodyPr/>
          <a:lstStyle/>
          <a:p>
            <a:fld id="{3F1F7598-207B-4EF4-ACF7-1DA737BCFC82}" type="datetimeFigureOut">
              <a:rPr lang="tr-TR" smtClean="0"/>
              <a:t>17.03.2023</a:t>
            </a:fld>
            <a:endParaRPr lang="tr-TR"/>
          </a:p>
        </p:txBody>
      </p:sp>
      <p:sp>
        <p:nvSpPr>
          <p:cNvPr id="5" name="Alt Bilgi Yer Tutucusu 4">
            <a:extLst>
              <a:ext uri="{FF2B5EF4-FFF2-40B4-BE49-F238E27FC236}">
                <a16:creationId xmlns:a16="http://schemas.microsoft.com/office/drawing/2014/main" id="{C53CDC7F-1756-258B-FDEF-BA80922AC91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2CA77F49-8FB1-A040-766B-17F1F5A2B20E}"/>
              </a:ext>
            </a:extLst>
          </p:cNvPr>
          <p:cNvSpPr>
            <a:spLocks noGrp="1"/>
          </p:cNvSpPr>
          <p:nvPr>
            <p:ph type="sldNum" sz="quarter" idx="12"/>
          </p:nvPr>
        </p:nvSpPr>
        <p:spPr/>
        <p:txBody>
          <a:bodyPr/>
          <a:lstStyle/>
          <a:p>
            <a:fld id="{F9C9136D-87D5-43B2-BFE9-5D1F583B25B7}" type="slidenum">
              <a:rPr lang="tr-TR" smtClean="0"/>
              <a:t>‹#›</a:t>
            </a:fld>
            <a:endParaRPr lang="tr-TR"/>
          </a:p>
        </p:txBody>
      </p:sp>
    </p:spTree>
    <p:extLst>
      <p:ext uri="{BB962C8B-B14F-4D97-AF65-F5344CB8AC3E}">
        <p14:creationId xmlns:p14="http://schemas.microsoft.com/office/powerpoint/2010/main" val="4129589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9913488-1EBC-A5BD-EB9F-A9206B10D82F}"/>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568794F6-F481-C904-15F0-1C35FEE4C4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AB3A04B8-AA04-E481-D870-AA511F52FF88}"/>
              </a:ext>
            </a:extLst>
          </p:cNvPr>
          <p:cNvSpPr>
            <a:spLocks noGrp="1"/>
          </p:cNvSpPr>
          <p:nvPr>
            <p:ph type="dt" sz="half" idx="10"/>
          </p:nvPr>
        </p:nvSpPr>
        <p:spPr/>
        <p:txBody>
          <a:bodyPr/>
          <a:lstStyle/>
          <a:p>
            <a:fld id="{3F1F7598-207B-4EF4-ACF7-1DA737BCFC82}" type="datetimeFigureOut">
              <a:rPr lang="tr-TR" smtClean="0"/>
              <a:t>17.03.2023</a:t>
            </a:fld>
            <a:endParaRPr lang="tr-TR"/>
          </a:p>
        </p:txBody>
      </p:sp>
      <p:sp>
        <p:nvSpPr>
          <p:cNvPr id="5" name="Alt Bilgi Yer Tutucusu 4">
            <a:extLst>
              <a:ext uri="{FF2B5EF4-FFF2-40B4-BE49-F238E27FC236}">
                <a16:creationId xmlns:a16="http://schemas.microsoft.com/office/drawing/2014/main" id="{B91B7152-A4E2-A070-23F2-E0C1134FD6D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4B4632A4-E113-6807-83D6-34ED2214140F}"/>
              </a:ext>
            </a:extLst>
          </p:cNvPr>
          <p:cNvSpPr>
            <a:spLocks noGrp="1"/>
          </p:cNvSpPr>
          <p:nvPr>
            <p:ph type="sldNum" sz="quarter" idx="12"/>
          </p:nvPr>
        </p:nvSpPr>
        <p:spPr/>
        <p:txBody>
          <a:bodyPr/>
          <a:lstStyle/>
          <a:p>
            <a:fld id="{F9C9136D-87D5-43B2-BFE9-5D1F583B25B7}" type="slidenum">
              <a:rPr lang="tr-TR" smtClean="0"/>
              <a:t>‹#›</a:t>
            </a:fld>
            <a:endParaRPr lang="tr-TR"/>
          </a:p>
        </p:txBody>
      </p:sp>
    </p:spTree>
    <p:extLst>
      <p:ext uri="{BB962C8B-B14F-4D97-AF65-F5344CB8AC3E}">
        <p14:creationId xmlns:p14="http://schemas.microsoft.com/office/powerpoint/2010/main" val="806961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44CD500-87C8-D1CE-C930-B6324D29163F}"/>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96A433CC-C38F-CC07-FB5C-4F5C6144DDDA}"/>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D62848EE-ABEE-D159-8B92-A11FF3E086CD}"/>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A1AFD40A-BC49-CEAE-CE47-01788FB94D74}"/>
              </a:ext>
            </a:extLst>
          </p:cNvPr>
          <p:cNvSpPr>
            <a:spLocks noGrp="1"/>
          </p:cNvSpPr>
          <p:nvPr>
            <p:ph type="dt" sz="half" idx="10"/>
          </p:nvPr>
        </p:nvSpPr>
        <p:spPr/>
        <p:txBody>
          <a:bodyPr/>
          <a:lstStyle/>
          <a:p>
            <a:fld id="{3F1F7598-207B-4EF4-ACF7-1DA737BCFC82}" type="datetimeFigureOut">
              <a:rPr lang="tr-TR" smtClean="0"/>
              <a:t>17.03.2023</a:t>
            </a:fld>
            <a:endParaRPr lang="tr-TR"/>
          </a:p>
        </p:txBody>
      </p:sp>
      <p:sp>
        <p:nvSpPr>
          <p:cNvPr id="6" name="Alt Bilgi Yer Tutucusu 5">
            <a:extLst>
              <a:ext uri="{FF2B5EF4-FFF2-40B4-BE49-F238E27FC236}">
                <a16:creationId xmlns:a16="http://schemas.microsoft.com/office/drawing/2014/main" id="{7020661D-AB71-44F8-EED6-2C934FE8516B}"/>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14745CBF-523D-5A04-F242-C9BF316DECE5}"/>
              </a:ext>
            </a:extLst>
          </p:cNvPr>
          <p:cNvSpPr>
            <a:spLocks noGrp="1"/>
          </p:cNvSpPr>
          <p:nvPr>
            <p:ph type="sldNum" sz="quarter" idx="12"/>
          </p:nvPr>
        </p:nvSpPr>
        <p:spPr/>
        <p:txBody>
          <a:bodyPr/>
          <a:lstStyle/>
          <a:p>
            <a:fld id="{F9C9136D-87D5-43B2-BFE9-5D1F583B25B7}" type="slidenum">
              <a:rPr lang="tr-TR" smtClean="0"/>
              <a:t>‹#›</a:t>
            </a:fld>
            <a:endParaRPr lang="tr-TR"/>
          </a:p>
        </p:txBody>
      </p:sp>
    </p:spTree>
    <p:extLst>
      <p:ext uri="{BB962C8B-B14F-4D97-AF65-F5344CB8AC3E}">
        <p14:creationId xmlns:p14="http://schemas.microsoft.com/office/powerpoint/2010/main" val="3511918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1D01F0F-422E-F2AB-D639-0F331A24EB2E}"/>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2ABD0252-FC1C-B809-A76D-04A44A9FB2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8E17FED6-594B-9F94-8AB5-33AF0AB1BBA0}"/>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27BCCEBE-DFA5-DD6C-81E7-C4384C22D9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65F898E4-F091-D0B6-55EE-F03C36481B62}"/>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459080B0-057A-39EC-3140-EB1C48A244FE}"/>
              </a:ext>
            </a:extLst>
          </p:cNvPr>
          <p:cNvSpPr>
            <a:spLocks noGrp="1"/>
          </p:cNvSpPr>
          <p:nvPr>
            <p:ph type="dt" sz="half" idx="10"/>
          </p:nvPr>
        </p:nvSpPr>
        <p:spPr/>
        <p:txBody>
          <a:bodyPr/>
          <a:lstStyle/>
          <a:p>
            <a:fld id="{3F1F7598-207B-4EF4-ACF7-1DA737BCFC82}" type="datetimeFigureOut">
              <a:rPr lang="tr-TR" smtClean="0"/>
              <a:t>17.03.2023</a:t>
            </a:fld>
            <a:endParaRPr lang="tr-TR"/>
          </a:p>
        </p:txBody>
      </p:sp>
      <p:sp>
        <p:nvSpPr>
          <p:cNvPr id="8" name="Alt Bilgi Yer Tutucusu 7">
            <a:extLst>
              <a:ext uri="{FF2B5EF4-FFF2-40B4-BE49-F238E27FC236}">
                <a16:creationId xmlns:a16="http://schemas.microsoft.com/office/drawing/2014/main" id="{8A6B27E6-429E-B22C-E40E-67FE0F356B74}"/>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195E5AFC-544D-143C-B5AE-7D4C1C78DE90}"/>
              </a:ext>
            </a:extLst>
          </p:cNvPr>
          <p:cNvSpPr>
            <a:spLocks noGrp="1"/>
          </p:cNvSpPr>
          <p:nvPr>
            <p:ph type="sldNum" sz="quarter" idx="12"/>
          </p:nvPr>
        </p:nvSpPr>
        <p:spPr/>
        <p:txBody>
          <a:bodyPr/>
          <a:lstStyle/>
          <a:p>
            <a:fld id="{F9C9136D-87D5-43B2-BFE9-5D1F583B25B7}" type="slidenum">
              <a:rPr lang="tr-TR" smtClean="0"/>
              <a:t>‹#›</a:t>
            </a:fld>
            <a:endParaRPr lang="tr-TR"/>
          </a:p>
        </p:txBody>
      </p:sp>
    </p:spTree>
    <p:extLst>
      <p:ext uri="{BB962C8B-B14F-4D97-AF65-F5344CB8AC3E}">
        <p14:creationId xmlns:p14="http://schemas.microsoft.com/office/powerpoint/2010/main" val="2465234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2892959-0E4C-A9D8-8BD8-3C115F471B3C}"/>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5857A73D-2FCC-B383-1266-3DF2ADDDD044}"/>
              </a:ext>
            </a:extLst>
          </p:cNvPr>
          <p:cNvSpPr>
            <a:spLocks noGrp="1"/>
          </p:cNvSpPr>
          <p:nvPr>
            <p:ph type="dt" sz="half" idx="10"/>
          </p:nvPr>
        </p:nvSpPr>
        <p:spPr/>
        <p:txBody>
          <a:bodyPr/>
          <a:lstStyle/>
          <a:p>
            <a:fld id="{3F1F7598-207B-4EF4-ACF7-1DA737BCFC82}" type="datetimeFigureOut">
              <a:rPr lang="tr-TR" smtClean="0"/>
              <a:t>17.03.2023</a:t>
            </a:fld>
            <a:endParaRPr lang="tr-TR"/>
          </a:p>
        </p:txBody>
      </p:sp>
      <p:sp>
        <p:nvSpPr>
          <p:cNvPr id="4" name="Alt Bilgi Yer Tutucusu 3">
            <a:extLst>
              <a:ext uri="{FF2B5EF4-FFF2-40B4-BE49-F238E27FC236}">
                <a16:creationId xmlns:a16="http://schemas.microsoft.com/office/drawing/2014/main" id="{FD345418-7F6F-31DC-E80B-5E41946AD3EE}"/>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7AD33510-6BD2-9884-3B41-414487C3B0B6}"/>
              </a:ext>
            </a:extLst>
          </p:cNvPr>
          <p:cNvSpPr>
            <a:spLocks noGrp="1"/>
          </p:cNvSpPr>
          <p:nvPr>
            <p:ph type="sldNum" sz="quarter" idx="12"/>
          </p:nvPr>
        </p:nvSpPr>
        <p:spPr/>
        <p:txBody>
          <a:bodyPr/>
          <a:lstStyle/>
          <a:p>
            <a:fld id="{F9C9136D-87D5-43B2-BFE9-5D1F583B25B7}" type="slidenum">
              <a:rPr lang="tr-TR" smtClean="0"/>
              <a:t>‹#›</a:t>
            </a:fld>
            <a:endParaRPr lang="tr-TR"/>
          </a:p>
        </p:txBody>
      </p:sp>
    </p:spTree>
    <p:extLst>
      <p:ext uri="{BB962C8B-B14F-4D97-AF65-F5344CB8AC3E}">
        <p14:creationId xmlns:p14="http://schemas.microsoft.com/office/powerpoint/2010/main" val="2955619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3E160EEC-896E-FCEF-9645-8693F82D4263}"/>
              </a:ext>
            </a:extLst>
          </p:cNvPr>
          <p:cNvSpPr>
            <a:spLocks noGrp="1"/>
          </p:cNvSpPr>
          <p:nvPr>
            <p:ph type="dt" sz="half" idx="10"/>
          </p:nvPr>
        </p:nvSpPr>
        <p:spPr/>
        <p:txBody>
          <a:bodyPr/>
          <a:lstStyle/>
          <a:p>
            <a:fld id="{3F1F7598-207B-4EF4-ACF7-1DA737BCFC82}" type="datetimeFigureOut">
              <a:rPr lang="tr-TR" smtClean="0"/>
              <a:t>17.03.2023</a:t>
            </a:fld>
            <a:endParaRPr lang="tr-TR"/>
          </a:p>
        </p:txBody>
      </p:sp>
      <p:sp>
        <p:nvSpPr>
          <p:cNvPr id="3" name="Alt Bilgi Yer Tutucusu 2">
            <a:extLst>
              <a:ext uri="{FF2B5EF4-FFF2-40B4-BE49-F238E27FC236}">
                <a16:creationId xmlns:a16="http://schemas.microsoft.com/office/drawing/2014/main" id="{37A7F95D-A833-1F9F-83BD-F55EDB01E153}"/>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EF3A0BE5-2AE8-10F8-A9CD-E4FA82D231F5}"/>
              </a:ext>
            </a:extLst>
          </p:cNvPr>
          <p:cNvSpPr>
            <a:spLocks noGrp="1"/>
          </p:cNvSpPr>
          <p:nvPr>
            <p:ph type="sldNum" sz="quarter" idx="12"/>
          </p:nvPr>
        </p:nvSpPr>
        <p:spPr/>
        <p:txBody>
          <a:bodyPr/>
          <a:lstStyle/>
          <a:p>
            <a:fld id="{F9C9136D-87D5-43B2-BFE9-5D1F583B25B7}" type="slidenum">
              <a:rPr lang="tr-TR" smtClean="0"/>
              <a:t>‹#›</a:t>
            </a:fld>
            <a:endParaRPr lang="tr-TR"/>
          </a:p>
        </p:txBody>
      </p:sp>
    </p:spTree>
    <p:extLst>
      <p:ext uri="{BB962C8B-B14F-4D97-AF65-F5344CB8AC3E}">
        <p14:creationId xmlns:p14="http://schemas.microsoft.com/office/powerpoint/2010/main" val="1227968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A583675-BC98-99C8-3A04-4678D0F05EB6}"/>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8562AABB-B0A8-EE91-F63C-05DD1E2E97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25830B65-CBEA-AEBB-1734-E6359DBDE7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EF908877-0E96-DF36-970F-A10C83C0DC04}"/>
              </a:ext>
            </a:extLst>
          </p:cNvPr>
          <p:cNvSpPr>
            <a:spLocks noGrp="1"/>
          </p:cNvSpPr>
          <p:nvPr>
            <p:ph type="dt" sz="half" idx="10"/>
          </p:nvPr>
        </p:nvSpPr>
        <p:spPr/>
        <p:txBody>
          <a:bodyPr/>
          <a:lstStyle/>
          <a:p>
            <a:fld id="{3F1F7598-207B-4EF4-ACF7-1DA737BCFC82}" type="datetimeFigureOut">
              <a:rPr lang="tr-TR" smtClean="0"/>
              <a:t>17.03.2023</a:t>
            </a:fld>
            <a:endParaRPr lang="tr-TR"/>
          </a:p>
        </p:txBody>
      </p:sp>
      <p:sp>
        <p:nvSpPr>
          <p:cNvPr id="6" name="Alt Bilgi Yer Tutucusu 5">
            <a:extLst>
              <a:ext uri="{FF2B5EF4-FFF2-40B4-BE49-F238E27FC236}">
                <a16:creationId xmlns:a16="http://schemas.microsoft.com/office/drawing/2014/main" id="{9B506903-FFDD-9FC1-04D9-E1C0BF39632F}"/>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32484EB2-39B3-DC05-2BD3-3A305EA80A3B}"/>
              </a:ext>
            </a:extLst>
          </p:cNvPr>
          <p:cNvSpPr>
            <a:spLocks noGrp="1"/>
          </p:cNvSpPr>
          <p:nvPr>
            <p:ph type="sldNum" sz="quarter" idx="12"/>
          </p:nvPr>
        </p:nvSpPr>
        <p:spPr/>
        <p:txBody>
          <a:bodyPr/>
          <a:lstStyle/>
          <a:p>
            <a:fld id="{F9C9136D-87D5-43B2-BFE9-5D1F583B25B7}" type="slidenum">
              <a:rPr lang="tr-TR" smtClean="0"/>
              <a:t>‹#›</a:t>
            </a:fld>
            <a:endParaRPr lang="tr-TR"/>
          </a:p>
        </p:txBody>
      </p:sp>
    </p:spTree>
    <p:extLst>
      <p:ext uri="{BB962C8B-B14F-4D97-AF65-F5344CB8AC3E}">
        <p14:creationId xmlns:p14="http://schemas.microsoft.com/office/powerpoint/2010/main" val="709576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826712C-F6B3-90E8-8199-2066042FDD76}"/>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2CD69587-9BD6-5DB4-710B-F5F03B2D50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64324B35-DCFC-EF43-CBA4-9F6C9038EB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C1FF2B03-A34A-44F6-B1E5-391704A13E9E}"/>
              </a:ext>
            </a:extLst>
          </p:cNvPr>
          <p:cNvSpPr>
            <a:spLocks noGrp="1"/>
          </p:cNvSpPr>
          <p:nvPr>
            <p:ph type="dt" sz="half" idx="10"/>
          </p:nvPr>
        </p:nvSpPr>
        <p:spPr/>
        <p:txBody>
          <a:bodyPr/>
          <a:lstStyle/>
          <a:p>
            <a:fld id="{3F1F7598-207B-4EF4-ACF7-1DA737BCFC82}" type="datetimeFigureOut">
              <a:rPr lang="tr-TR" smtClean="0"/>
              <a:t>17.03.2023</a:t>
            </a:fld>
            <a:endParaRPr lang="tr-TR"/>
          </a:p>
        </p:txBody>
      </p:sp>
      <p:sp>
        <p:nvSpPr>
          <p:cNvPr id="6" name="Alt Bilgi Yer Tutucusu 5">
            <a:extLst>
              <a:ext uri="{FF2B5EF4-FFF2-40B4-BE49-F238E27FC236}">
                <a16:creationId xmlns:a16="http://schemas.microsoft.com/office/drawing/2014/main" id="{B72D64DD-A9BD-8D77-F8B0-031D865AAD9E}"/>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6113947A-4EDF-E8E6-B4B5-47E9DD6990D4}"/>
              </a:ext>
            </a:extLst>
          </p:cNvPr>
          <p:cNvSpPr>
            <a:spLocks noGrp="1"/>
          </p:cNvSpPr>
          <p:nvPr>
            <p:ph type="sldNum" sz="quarter" idx="12"/>
          </p:nvPr>
        </p:nvSpPr>
        <p:spPr/>
        <p:txBody>
          <a:bodyPr/>
          <a:lstStyle/>
          <a:p>
            <a:fld id="{F9C9136D-87D5-43B2-BFE9-5D1F583B25B7}" type="slidenum">
              <a:rPr lang="tr-TR" smtClean="0"/>
              <a:t>‹#›</a:t>
            </a:fld>
            <a:endParaRPr lang="tr-TR"/>
          </a:p>
        </p:txBody>
      </p:sp>
    </p:spTree>
    <p:extLst>
      <p:ext uri="{BB962C8B-B14F-4D97-AF65-F5344CB8AC3E}">
        <p14:creationId xmlns:p14="http://schemas.microsoft.com/office/powerpoint/2010/main" val="29194571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44166008-06E6-E3E1-B390-483F027101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BFB8F056-B70A-BF6E-910C-D08830576C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78F856D5-05DA-7209-A78B-3D4CE42365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1F7598-207B-4EF4-ACF7-1DA737BCFC82}" type="datetimeFigureOut">
              <a:rPr lang="tr-TR" smtClean="0"/>
              <a:t>17.03.2023</a:t>
            </a:fld>
            <a:endParaRPr lang="tr-TR"/>
          </a:p>
        </p:txBody>
      </p:sp>
      <p:sp>
        <p:nvSpPr>
          <p:cNvPr id="5" name="Alt Bilgi Yer Tutucusu 4">
            <a:extLst>
              <a:ext uri="{FF2B5EF4-FFF2-40B4-BE49-F238E27FC236}">
                <a16:creationId xmlns:a16="http://schemas.microsoft.com/office/drawing/2014/main" id="{7E4A9844-9D03-3A2C-274B-B18775A33E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9FC0D193-EC8A-4B6F-0C91-EEC489DA45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9136D-87D5-43B2-BFE9-5D1F583B25B7}" type="slidenum">
              <a:rPr lang="tr-TR" smtClean="0"/>
              <a:t>‹#›</a:t>
            </a:fld>
            <a:endParaRPr lang="tr-TR"/>
          </a:p>
        </p:txBody>
      </p:sp>
    </p:spTree>
    <p:extLst>
      <p:ext uri="{BB962C8B-B14F-4D97-AF65-F5344CB8AC3E}">
        <p14:creationId xmlns:p14="http://schemas.microsoft.com/office/powerpoint/2010/main" val="3158817021"/>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gif"/></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26A56BDA-D831-949B-8403-65F65E816A08}"/>
              </a:ext>
            </a:extLst>
          </p:cNvPr>
          <p:cNvSpPr>
            <a:spLocks noGrp="1"/>
          </p:cNvSpPr>
          <p:nvPr>
            <p:ph type="ctrTitle"/>
          </p:nvPr>
        </p:nvSpPr>
        <p:spPr>
          <a:xfrm>
            <a:off x="6746628" y="1783959"/>
            <a:ext cx="4645250" cy="3690566"/>
          </a:xfrm>
        </p:spPr>
        <p:txBody>
          <a:bodyPr anchor="b">
            <a:normAutofit fontScale="90000"/>
          </a:bodyPr>
          <a:lstStyle/>
          <a:p>
            <a:pPr algn="l"/>
            <a:r>
              <a:rPr lang="tr-TR" dirty="0">
                <a:solidFill>
                  <a:schemeClr val="bg1"/>
                </a:solidFill>
              </a:rPr>
              <a:t>MERKEZİ ARAŞTIRMA LABORATUVARI UYGULAMA VE ARAŞTIRMA MERKEZİ</a:t>
            </a:r>
          </a:p>
        </p:txBody>
      </p:sp>
      <p:sp>
        <p:nvSpPr>
          <p:cNvPr id="12" name="Freeform: Shape 11">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Resim 4">
            <a:extLst>
              <a:ext uri="{FF2B5EF4-FFF2-40B4-BE49-F238E27FC236}">
                <a16:creationId xmlns:a16="http://schemas.microsoft.com/office/drawing/2014/main" id="{5EB33A69-8AB2-8A63-76CA-4651051967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783" y="489204"/>
            <a:ext cx="3623041" cy="4511421"/>
          </a:xfrm>
          <a:prstGeom prst="rect">
            <a:avLst/>
          </a:prstGeom>
        </p:spPr>
      </p:pic>
    </p:spTree>
    <p:extLst>
      <p:ext uri="{BB962C8B-B14F-4D97-AF65-F5344CB8AC3E}">
        <p14:creationId xmlns:p14="http://schemas.microsoft.com/office/powerpoint/2010/main" val="1871644803"/>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Resim 14">
            <a:extLst>
              <a:ext uri="{FF2B5EF4-FFF2-40B4-BE49-F238E27FC236}">
                <a16:creationId xmlns:a16="http://schemas.microsoft.com/office/drawing/2014/main" id="{AE41F54C-A748-E9C8-AF43-E80E16D3AD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5775" y="152077"/>
            <a:ext cx="1196050" cy="1538611"/>
          </a:xfrm>
          <a:prstGeom prst="rect">
            <a:avLst/>
          </a:prstGeom>
        </p:spPr>
      </p:pic>
      <p:pic>
        <p:nvPicPr>
          <p:cNvPr id="6" name="Picture 5">
            <a:extLst>
              <a:ext uri="{FF2B5EF4-FFF2-40B4-BE49-F238E27FC236}">
                <a16:creationId xmlns:a16="http://schemas.microsoft.com/office/drawing/2014/main" id="{A628FBEB-FD46-FA48-8595-835E69795676}"/>
              </a:ext>
            </a:extLst>
          </p:cNvPr>
          <p:cNvPicPr>
            <a:picLocks noChangeAspect="1"/>
          </p:cNvPicPr>
          <p:nvPr/>
        </p:nvPicPr>
        <p:blipFill>
          <a:blip r:embed="rId3"/>
          <a:stretch>
            <a:fillRect/>
          </a:stretch>
        </p:blipFill>
        <p:spPr>
          <a:xfrm>
            <a:off x="9226847" y="2048495"/>
            <a:ext cx="2399412" cy="42656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2">
            <a:extLst>
              <a:ext uri="{FF2B5EF4-FFF2-40B4-BE49-F238E27FC236}">
                <a16:creationId xmlns:a16="http://schemas.microsoft.com/office/drawing/2014/main" id="{322174B9-D5D5-8A48-84AA-C681DF4E24F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343" t="25780" r="774"/>
          <a:stretch/>
        </p:blipFill>
        <p:spPr bwMode="auto">
          <a:xfrm>
            <a:off x="0" y="113975"/>
            <a:ext cx="3643312" cy="21503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1851177-BB93-DD4C-9509-A780EE6DCB84}"/>
              </a:ext>
            </a:extLst>
          </p:cNvPr>
          <p:cNvSpPr txBox="1"/>
          <p:nvPr/>
        </p:nvSpPr>
        <p:spPr>
          <a:xfrm>
            <a:off x="3907630" y="242565"/>
            <a:ext cx="7179469" cy="1077218"/>
          </a:xfrm>
          <a:prstGeom prst="rect">
            <a:avLst/>
          </a:prstGeom>
          <a:noFill/>
        </p:spPr>
        <p:txBody>
          <a:bodyPr wrap="square">
            <a:spAutoFit/>
          </a:bodyPr>
          <a:lstStyle/>
          <a:p>
            <a:r>
              <a:rPr lang="en-US" sz="3200" dirty="0"/>
              <a:t>MERKEZİ ARAŞTIRMA LABORATUVARI UYGULAMA VE ARAŞTIRMA MERKEZİ</a:t>
            </a:r>
            <a:endParaRPr lang="en-TR" sz="3200" dirty="0"/>
          </a:p>
        </p:txBody>
      </p:sp>
      <p:pic>
        <p:nvPicPr>
          <p:cNvPr id="9" name="Picture 8">
            <a:extLst>
              <a:ext uri="{FF2B5EF4-FFF2-40B4-BE49-F238E27FC236}">
                <a16:creationId xmlns:a16="http://schemas.microsoft.com/office/drawing/2014/main" id="{608B586D-E4ED-F24D-B8D7-234F3A06C9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6975" y="2354763"/>
            <a:ext cx="5448300" cy="40862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074779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Resim 14">
            <a:extLst>
              <a:ext uri="{FF2B5EF4-FFF2-40B4-BE49-F238E27FC236}">
                <a16:creationId xmlns:a16="http://schemas.microsoft.com/office/drawing/2014/main" id="{AE41F54C-A748-E9C8-AF43-E80E16D3AD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5775" y="152077"/>
            <a:ext cx="1196050" cy="1538611"/>
          </a:xfrm>
          <a:prstGeom prst="rect">
            <a:avLst/>
          </a:prstGeom>
        </p:spPr>
      </p:pic>
      <p:sp>
        <p:nvSpPr>
          <p:cNvPr id="34" name="Başlık 33">
            <a:extLst>
              <a:ext uri="{FF2B5EF4-FFF2-40B4-BE49-F238E27FC236}">
                <a16:creationId xmlns:a16="http://schemas.microsoft.com/office/drawing/2014/main" id="{364B516C-0739-5999-2DD0-32FC9595DE2F}"/>
              </a:ext>
            </a:extLst>
          </p:cNvPr>
          <p:cNvSpPr>
            <a:spLocks noGrp="1"/>
          </p:cNvSpPr>
          <p:nvPr>
            <p:ph type="title"/>
          </p:nvPr>
        </p:nvSpPr>
        <p:spPr>
          <a:xfrm>
            <a:off x="2294467" y="692502"/>
            <a:ext cx="6454422" cy="650875"/>
          </a:xfrm>
        </p:spPr>
        <p:txBody>
          <a:bodyPr>
            <a:normAutofit/>
          </a:bodyPr>
          <a:lstStyle/>
          <a:p>
            <a:pPr algn="ctr"/>
            <a:r>
              <a:rPr lang="tr-TR" sz="3000" b="1" dirty="0">
                <a:latin typeface="Cambria" panose="02040503050406030204" pitchFamily="18" charset="0"/>
                <a:ea typeface="Cambria" panose="02040503050406030204" pitchFamily="18" charset="0"/>
              </a:rPr>
              <a:t>PERSONEL BİLGİLERİ</a:t>
            </a:r>
          </a:p>
        </p:txBody>
      </p:sp>
      <p:graphicFrame>
        <p:nvGraphicFramePr>
          <p:cNvPr id="36" name="Tablo 35">
            <a:extLst>
              <a:ext uri="{FF2B5EF4-FFF2-40B4-BE49-F238E27FC236}">
                <a16:creationId xmlns:a16="http://schemas.microsoft.com/office/drawing/2014/main" id="{A3623F6C-3492-7484-A946-42DCE8FE3329}"/>
              </a:ext>
            </a:extLst>
          </p:cNvPr>
          <p:cNvGraphicFramePr>
            <a:graphicFrameLocks noGrp="1"/>
          </p:cNvGraphicFramePr>
          <p:nvPr/>
        </p:nvGraphicFramePr>
        <p:xfrm>
          <a:off x="1779411" y="2032945"/>
          <a:ext cx="7484534" cy="1301129"/>
        </p:xfrm>
        <a:graphic>
          <a:graphicData uri="http://schemas.openxmlformats.org/drawingml/2006/table">
            <a:tbl>
              <a:tblPr firstRow="1" firstCol="1" bandRow="1" bandCol="1"/>
              <a:tblGrid>
                <a:gridCol w="5667023">
                  <a:extLst>
                    <a:ext uri="{9D8B030D-6E8A-4147-A177-3AD203B41FA5}">
                      <a16:colId xmlns:a16="http://schemas.microsoft.com/office/drawing/2014/main" val="918840969"/>
                    </a:ext>
                  </a:extLst>
                </a:gridCol>
                <a:gridCol w="1817511">
                  <a:extLst>
                    <a:ext uri="{9D8B030D-6E8A-4147-A177-3AD203B41FA5}">
                      <a16:colId xmlns:a16="http://schemas.microsoft.com/office/drawing/2014/main" val="1154607444"/>
                    </a:ext>
                  </a:extLst>
                </a:gridCol>
              </a:tblGrid>
              <a:tr h="248533">
                <a:tc gridSpan="2">
                  <a:txBody>
                    <a:bodyPr/>
                    <a:lstStyle/>
                    <a:p>
                      <a:pPr algn="ctr" rtl="0" fontAlgn="ctr"/>
                      <a:r>
                        <a:rPr lang="tr-TR" sz="1800" b="1" i="0" u="none" strike="noStrike" dirty="0">
                          <a:solidFill>
                            <a:srgbClr val="FFFFFF"/>
                          </a:solidFill>
                          <a:effectLst/>
                          <a:latin typeface="Cambria" panose="02040503050406030204" pitchFamily="18" charset="0"/>
                        </a:rPr>
                        <a:t>PERSONEL BİLGİLERİ</a:t>
                      </a:r>
                    </a:p>
                  </a:txBody>
                  <a:tcPr marL="9525" marR="9525" marT="9525"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4BACC6"/>
                    </a:solidFill>
                  </a:tcPr>
                </a:tc>
                <a:tc hMerge="1">
                  <a:txBody>
                    <a:bodyPr/>
                    <a:lstStyle/>
                    <a:p>
                      <a:endParaRPr lang="tr-TR"/>
                    </a:p>
                  </a:txBody>
                  <a:tcPr/>
                </a:tc>
                <a:extLst>
                  <a:ext uri="{0D108BD9-81ED-4DB2-BD59-A6C34878D82A}">
                    <a16:rowId xmlns:a16="http://schemas.microsoft.com/office/drawing/2014/main" val="2256479132"/>
                  </a:ext>
                </a:extLst>
              </a:tr>
              <a:tr h="288413">
                <a:tc>
                  <a:txBody>
                    <a:bodyPr/>
                    <a:lstStyle/>
                    <a:p>
                      <a:pPr algn="l" fontAlgn="b"/>
                      <a:r>
                        <a:rPr lang="tr-TR" sz="1800" b="0" i="0" u="none" strike="noStrike" dirty="0">
                          <a:solidFill>
                            <a:srgbClr val="000000"/>
                          </a:solidFill>
                          <a:effectLst/>
                          <a:latin typeface="Cambria" panose="02040503050406030204" pitchFamily="18" charset="0"/>
                        </a:rPr>
                        <a:t>Akademik Personel</a:t>
                      </a:r>
                    </a:p>
                  </a:txBody>
                  <a:tcPr marL="9525" marR="9525" marT="9525" marB="0" anchor="b">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algn="l" rtl="0" fontAlgn="ctr"/>
                      <a:r>
                        <a:rPr lang="tr-TR" sz="1800" b="0" i="0" u="none" strike="noStrike" dirty="0">
                          <a:solidFill>
                            <a:srgbClr val="000000"/>
                          </a:solidFill>
                          <a:effectLst/>
                          <a:latin typeface="Cambria" panose="02040503050406030204" pitchFamily="18" charset="0"/>
                        </a:rPr>
                        <a:t>5</a:t>
                      </a:r>
                    </a:p>
                  </a:txBody>
                  <a:tcPr marL="9525" marR="9525" marT="9525"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extLst>
                  <a:ext uri="{0D108BD9-81ED-4DB2-BD59-A6C34878D82A}">
                    <a16:rowId xmlns:a16="http://schemas.microsoft.com/office/drawing/2014/main" val="1128099144"/>
                  </a:ext>
                </a:extLst>
              </a:tr>
              <a:tr h="248533">
                <a:tc>
                  <a:txBody>
                    <a:bodyPr/>
                    <a:lstStyle/>
                    <a:p>
                      <a:pPr algn="l" fontAlgn="b"/>
                      <a:r>
                        <a:rPr lang="tr-TR" sz="1800" b="0" i="0" u="none" strike="noStrike" dirty="0">
                          <a:solidFill>
                            <a:srgbClr val="000000"/>
                          </a:solidFill>
                          <a:effectLst/>
                          <a:latin typeface="Cambria" panose="02040503050406030204" pitchFamily="18" charset="0"/>
                        </a:rPr>
                        <a:t>İdari Personel</a:t>
                      </a:r>
                    </a:p>
                  </a:txBody>
                  <a:tcPr marL="9525" marR="9525" marT="9525" marB="0" anchor="b">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algn="l" rtl="0" fontAlgn="ctr"/>
                      <a:r>
                        <a:rPr lang="tr-TR" sz="1800" b="0" i="0" u="none" strike="noStrike" dirty="0">
                          <a:solidFill>
                            <a:srgbClr val="000000"/>
                          </a:solidFill>
                          <a:effectLst/>
                          <a:latin typeface="Cambria" panose="02040503050406030204" pitchFamily="18" charset="0"/>
                        </a:rPr>
                        <a:t>3</a:t>
                      </a:r>
                    </a:p>
                  </a:txBody>
                  <a:tcPr marL="9525" marR="9525" marT="9525"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extLst>
                  <a:ext uri="{0D108BD9-81ED-4DB2-BD59-A6C34878D82A}">
                    <a16:rowId xmlns:a16="http://schemas.microsoft.com/office/drawing/2014/main" val="3133261833"/>
                  </a:ext>
                </a:extLst>
              </a:tr>
              <a:tr h="445026">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tr-TR" sz="1800" b="1" i="0" u="none" strike="noStrike" dirty="0">
                          <a:solidFill>
                            <a:srgbClr val="000000"/>
                          </a:solidFill>
                          <a:effectLst/>
                          <a:latin typeface="Cambria" panose="02040503050406030204" pitchFamily="18" charset="0"/>
                        </a:rPr>
                        <a:t>TOPLAM PERSONEL SAYISI</a:t>
                      </a:r>
                    </a:p>
                  </a:txBody>
                  <a:tcPr marL="9525" marR="9525" marT="9525"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algn="l" fontAlgn="b"/>
                      <a:r>
                        <a:rPr lang="tr-TR" sz="1800" b="1" i="0" u="none" strike="noStrike" dirty="0">
                          <a:solidFill>
                            <a:srgbClr val="000000"/>
                          </a:solidFill>
                          <a:effectLst/>
                          <a:latin typeface="Cambria" panose="02040503050406030204" pitchFamily="18" charset="0"/>
                        </a:rPr>
                        <a:t>8</a:t>
                      </a:r>
                    </a:p>
                  </a:txBody>
                  <a:tcPr marL="9525" marR="9525" marT="9525" marB="0" anchor="b">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extLst>
                  <a:ext uri="{0D108BD9-81ED-4DB2-BD59-A6C34878D82A}">
                    <a16:rowId xmlns:a16="http://schemas.microsoft.com/office/drawing/2014/main" val="2888389714"/>
                  </a:ext>
                </a:extLst>
              </a:tr>
            </a:tbl>
          </a:graphicData>
        </a:graphic>
      </p:graphicFrame>
    </p:spTree>
    <p:extLst>
      <p:ext uri="{BB962C8B-B14F-4D97-AF65-F5344CB8AC3E}">
        <p14:creationId xmlns:p14="http://schemas.microsoft.com/office/powerpoint/2010/main" val="33980709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9A58860-21E0-59E4-982F-D2043353DD8C}"/>
              </a:ext>
            </a:extLst>
          </p:cNvPr>
          <p:cNvSpPr>
            <a:spLocks noGrp="1"/>
          </p:cNvSpPr>
          <p:nvPr>
            <p:ph type="title"/>
          </p:nvPr>
        </p:nvSpPr>
        <p:spPr>
          <a:xfrm>
            <a:off x="130134" y="598735"/>
            <a:ext cx="10515600" cy="676284"/>
          </a:xfrm>
        </p:spPr>
        <p:txBody>
          <a:bodyPr>
            <a:normAutofit/>
          </a:bodyPr>
          <a:lstStyle/>
          <a:p>
            <a:pPr algn="ctr"/>
            <a:r>
              <a:rPr lang="tr-TR" sz="3000" b="1" dirty="0">
                <a:latin typeface="Cambria" panose="02040503050406030204" pitchFamily="18" charset="0"/>
                <a:ea typeface="Cambria" panose="02040503050406030204" pitchFamily="18" charset="0"/>
              </a:rPr>
              <a:t>PERFORMANS GÖSTERGELERİ</a:t>
            </a:r>
          </a:p>
        </p:txBody>
      </p:sp>
      <p:pic>
        <p:nvPicPr>
          <p:cNvPr id="8" name="Resim 7">
            <a:extLst>
              <a:ext uri="{FF2B5EF4-FFF2-40B4-BE49-F238E27FC236}">
                <a16:creationId xmlns:a16="http://schemas.microsoft.com/office/drawing/2014/main" id="{A6FD680B-3FFB-2ED7-E5AF-6BD911AB1D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7718" y="167572"/>
            <a:ext cx="1224148" cy="1538611"/>
          </a:xfrm>
          <a:prstGeom prst="rect">
            <a:avLst/>
          </a:prstGeom>
        </p:spPr>
      </p:pic>
      <p:sp>
        <p:nvSpPr>
          <p:cNvPr id="7" name="Metin kutusu 6">
            <a:extLst>
              <a:ext uri="{FF2B5EF4-FFF2-40B4-BE49-F238E27FC236}">
                <a16:creationId xmlns:a16="http://schemas.microsoft.com/office/drawing/2014/main" id="{509BC180-DF76-9F40-3FC0-759299E4C4EF}"/>
              </a:ext>
            </a:extLst>
          </p:cNvPr>
          <p:cNvSpPr txBox="1"/>
          <p:nvPr/>
        </p:nvSpPr>
        <p:spPr>
          <a:xfrm>
            <a:off x="2137559" y="4524499"/>
            <a:ext cx="7030192" cy="646331"/>
          </a:xfrm>
          <a:prstGeom prst="rect">
            <a:avLst/>
          </a:prstGeom>
          <a:noFill/>
        </p:spPr>
        <p:txBody>
          <a:bodyPr wrap="square" rtlCol="0">
            <a:spAutoFit/>
          </a:bodyPr>
          <a:lstStyle/>
          <a:p>
            <a:endParaRPr lang="tr-TR" dirty="0">
              <a:latin typeface="Times New Roman" panose="02020603050405020304" pitchFamily="18" charset="0"/>
            </a:endParaRPr>
          </a:p>
          <a:p>
            <a:endParaRPr lang="tr-TR" dirty="0"/>
          </a:p>
        </p:txBody>
      </p:sp>
      <p:graphicFrame>
        <p:nvGraphicFramePr>
          <p:cNvPr id="3" name="Tablo 2">
            <a:extLst>
              <a:ext uri="{FF2B5EF4-FFF2-40B4-BE49-F238E27FC236}">
                <a16:creationId xmlns:a16="http://schemas.microsoft.com/office/drawing/2014/main" id="{09BC70B9-1566-7282-D7C1-43AC33D73E13}"/>
              </a:ext>
            </a:extLst>
          </p:cNvPr>
          <p:cNvGraphicFramePr>
            <a:graphicFrameLocks noGrp="1"/>
          </p:cNvGraphicFramePr>
          <p:nvPr>
            <p:extLst>
              <p:ext uri="{D42A27DB-BD31-4B8C-83A1-F6EECF244321}">
                <p14:modId xmlns:p14="http://schemas.microsoft.com/office/powerpoint/2010/main" val="4161298939"/>
              </p:ext>
            </p:extLst>
          </p:nvPr>
        </p:nvGraphicFramePr>
        <p:xfrm>
          <a:off x="700646" y="1879666"/>
          <a:ext cx="9464632" cy="2659546"/>
        </p:xfrm>
        <a:graphic>
          <a:graphicData uri="http://schemas.openxmlformats.org/drawingml/2006/table">
            <a:tbl>
              <a:tblPr firstRow="1" firstCol="1" bandRow="1" bandCol="1"/>
              <a:tblGrid>
                <a:gridCol w="7766460">
                  <a:extLst>
                    <a:ext uri="{9D8B030D-6E8A-4147-A177-3AD203B41FA5}">
                      <a16:colId xmlns:a16="http://schemas.microsoft.com/office/drawing/2014/main" val="918840969"/>
                    </a:ext>
                  </a:extLst>
                </a:gridCol>
                <a:gridCol w="1698172">
                  <a:extLst>
                    <a:ext uri="{9D8B030D-6E8A-4147-A177-3AD203B41FA5}">
                      <a16:colId xmlns:a16="http://schemas.microsoft.com/office/drawing/2014/main" val="1154607444"/>
                    </a:ext>
                  </a:extLst>
                </a:gridCol>
              </a:tblGrid>
              <a:tr h="408117">
                <a:tc gridSpan="2">
                  <a:txBody>
                    <a:bodyPr/>
                    <a:lstStyle/>
                    <a:p>
                      <a:pPr algn="ctr" rtl="0" fontAlgn="ctr"/>
                      <a:r>
                        <a:rPr lang="tr-TR" sz="1800" b="1" i="0" u="none" strike="noStrike" dirty="0">
                          <a:solidFill>
                            <a:srgbClr val="FFFFFF"/>
                          </a:solidFill>
                          <a:effectLst/>
                          <a:latin typeface="Calibri" panose="020F0502020204030204" pitchFamily="34" charset="0"/>
                          <a:cs typeface="Calibri" panose="020F0502020204030204" pitchFamily="34" charset="0"/>
                        </a:rPr>
                        <a:t>PERFORMANS GÖSTERGELERİ</a:t>
                      </a:r>
                    </a:p>
                  </a:txBody>
                  <a:tcPr marL="9525" marR="9525" marT="9525"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4BACC6"/>
                    </a:solidFill>
                  </a:tcPr>
                </a:tc>
                <a:tc hMerge="1">
                  <a:txBody>
                    <a:bodyPr/>
                    <a:lstStyle/>
                    <a:p>
                      <a:endParaRPr lang="tr-TR"/>
                    </a:p>
                  </a:txBody>
                  <a:tcPr/>
                </a:tc>
                <a:extLst>
                  <a:ext uri="{0D108BD9-81ED-4DB2-BD59-A6C34878D82A}">
                    <a16:rowId xmlns:a16="http://schemas.microsoft.com/office/drawing/2014/main" val="2256479132"/>
                  </a:ext>
                </a:extLst>
              </a:tr>
              <a:tr h="414684">
                <a:tc>
                  <a:txBody>
                    <a:bodyPr/>
                    <a:lstStyle/>
                    <a:p>
                      <a:pPr algn="l" fontAlgn="b"/>
                      <a:r>
                        <a:rPr lang="tr-TR" sz="18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Merkezi araştırma</a:t>
                      </a:r>
                      <a:r>
                        <a:rPr lang="tr-TR"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tr-TR" sz="18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laboratuvarından</a:t>
                      </a:r>
                      <a:r>
                        <a:rPr lang="tr-TR"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tr-TR" sz="18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üniversite dışına verilen hizmet sayısı</a:t>
                      </a:r>
                      <a:endParaRPr lang="tr-TR" sz="18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algn="l" rtl="0" fontAlgn="ctr"/>
                      <a:r>
                        <a:rPr lang="tr-TR" sz="1800" b="0" i="0" u="none" strike="noStrike" dirty="0">
                          <a:solidFill>
                            <a:srgbClr val="000000"/>
                          </a:solidFill>
                          <a:effectLst/>
                          <a:latin typeface="Calibri" panose="020F0502020204030204" pitchFamily="34" charset="0"/>
                          <a:cs typeface="Calibri" panose="020F0502020204030204" pitchFamily="34" charset="0"/>
                        </a:rPr>
                        <a:t> 721</a:t>
                      </a:r>
                    </a:p>
                  </a:txBody>
                  <a:tcPr marL="9525" marR="9525" marT="9525"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extLst>
                  <a:ext uri="{0D108BD9-81ED-4DB2-BD59-A6C34878D82A}">
                    <a16:rowId xmlns:a16="http://schemas.microsoft.com/office/drawing/2014/main" val="1128099144"/>
                  </a:ext>
                </a:extLst>
              </a:tr>
              <a:tr h="40811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tr-TR" sz="18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Merkezi araştırma</a:t>
                      </a:r>
                      <a:r>
                        <a:rPr lang="tr-TR"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tr-TR" sz="18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laboratuvarından</a:t>
                      </a:r>
                      <a:r>
                        <a:rPr lang="tr-TR"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tr-TR" sz="18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kurum içine verilen hizmet sayısı</a:t>
                      </a:r>
                    </a:p>
                  </a:txBody>
                  <a:tcPr marL="9525" marR="9525" marT="9525"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algn="l" rtl="0" fontAlgn="ctr"/>
                      <a:r>
                        <a:rPr lang="tr-TR" sz="1800" b="0" i="0" u="none" strike="noStrike" dirty="0">
                          <a:solidFill>
                            <a:srgbClr val="000000"/>
                          </a:solidFill>
                          <a:effectLst/>
                          <a:latin typeface="Calibri" panose="020F0502020204030204" pitchFamily="34" charset="0"/>
                          <a:cs typeface="Calibri" panose="020F0502020204030204" pitchFamily="34" charset="0"/>
                        </a:rPr>
                        <a:t> 1051</a:t>
                      </a:r>
                    </a:p>
                  </a:txBody>
                  <a:tcPr marL="9525" marR="9525" marT="9525"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extLst>
                  <a:ext uri="{0D108BD9-81ED-4DB2-BD59-A6C34878D82A}">
                    <a16:rowId xmlns:a16="http://schemas.microsoft.com/office/drawing/2014/main" val="3133261833"/>
                  </a:ext>
                </a:extLst>
              </a:tr>
              <a:tr h="40811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tr-TR" sz="1800" dirty="0">
                          <a:effectLst/>
                          <a:latin typeface="Calibri" panose="020F0502020204030204" pitchFamily="34" charset="0"/>
                          <a:ea typeface="Cambria" panose="02040503050406030204" pitchFamily="18" charset="0"/>
                          <a:cs typeface="Calibri" panose="020F0502020204030204" pitchFamily="34" charset="0"/>
                        </a:rPr>
                        <a:t>Araştırma merkezi gelir miktarı (TL)*</a:t>
                      </a:r>
                    </a:p>
                  </a:txBody>
                  <a:tcPr marL="9525" marR="9525" marT="9525"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a:lnSpc>
                          <a:spcPct val="115000"/>
                        </a:lnSpc>
                        <a:spcAft>
                          <a:spcPts val="1000"/>
                        </a:spcAft>
                      </a:pPr>
                      <a:r>
                        <a:rPr lang="en-GB" sz="18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280.763,80 TL (KDV Dahil)</a:t>
                      </a:r>
                      <a:endParaRPr lang="tr-TR" sz="18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extLst>
                  <a:ext uri="{0D108BD9-81ED-4DB2-BD59-A6C34878D82A}">
                    <a16:rowId xmlns:a16="http://schemas.microsoft.com/office/drawing/2014/main" val="263439674"/>
                  </a:ext>
                </a:extLst>
              </a:tr>
              <a:tr h="40811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tr-TR" sz="1800" dirty="0">
                          <a:effectLst/>
                          <a:latin typeface="Calibri" panose="020F0502020204030204" pitchFamily="34" charset="0"/>
                          <a:ea typeface="Cambria" panose="02040503050406030204" pitchFamily="18" charset="0"/>
                          <a:cs typeface="Calibri" panose="020F0502020204030204" pitchFamily="34" charset="0"/>
                        </a:rPr>
                        <a:t>Araştırma merkezinin sanayi ile yaptığı proje sayısı</a:t>
                      </a:r>
                      <a:endParaRPr lang="tr-TR" dirty="0">
                        <a:latin typeface="Calibri" panose="020F0502020204030204" pitchFamily="34" charset="0"/>
                        <a:ea typeface="Cambria" panose="02040503050406030204" pitchFamily="18" charset="0"/>
                        <a:cs typeface="Calibri" panose="020F0502020204030204" pitchFamily="34" charset="0"/>
                      </a:endParaRPr>
                    </a:p>
                  </a:txBody>
                  <a:tcPr marL="9525" marR="9525" marT="9525"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algn="l" fontAlgn="ctr"/>
                      <a:r>
                        <a:rPr lang="tr-TR" sz="1800" b="0" i="0" u="none" strike="noStrike" dirty="0">
                          <a:solidFill>
                            <a:srgbClr val="000000"/>
                          </a:solidFill>
                          <a:effectLst/>
                          <a:latin typeface="Calibri" panose="020F0502020204030204" pitchFamily="34" charset="0"/>
                          <a:cs typeface="Calibri" panose="020F0502020204030204" pitchFamily="34" charset="0"/>
                        </a:rPr>
                        <a:t> 0</a:t>
                      </a:r>
                    </a:p>
                  </a:txBody>
                  <a:tcPr marL="9525" marR="9525" marT="9525"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extLst>
                  <a:ext uri="{0D108BD9-81ED-4DB2-BD59-A6C34878D82A}">
                    <a16:rowId xmlns:a16="http://schemas.microsoft.com/office/drawing/2014/main" val="1830943807"/>
                  </a:ext>
                </a:extLst>
              </a:tr>
              <a:tr h="40811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tr-TR" sz="18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Merkezi araştırma laboratuvarı envanterine kayıtlı cihaz sayısı</a:t>
                      </a:r>
                    </a:p>
                  </a:txBody>
                  <a:tcPr marL="9525" marR="9525" marT="9525"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algn="l" fontAlgn="ctr"/>
                      <a:r>
                        <a:rPr lang="tr-TR" sz="1800" b="0" i="0" u="none" strike="noStrike" dirty="0">
                          <a:solidFill>
                            <a:srgbClr val="000000"/>
                          </a:solidFill>
                          <a:effectLst/>
                          <a:latin typeface="Calibri" panose="020F0502020204030204" pitchFamily="34" charset="0"/>
                          <a:cs typeface="Calibri" panose="020F0502020204030204" pitchFamily="34" charset="0"/>
                        </a:rPr>
                        <a:t>159</a:t>
                      </a:r>
                    </a:p>
                  </a:txBody>
                  <a:tcPr marL="9525" marR="9525" marT="9525"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extLst>
                  <a:ext uri="{0D108BD9-81ED-4DB2-BD59-A6C34878D82A}">
                    <a16:rowId xmlns:a16="http://schemas.microsoft.com/office/drawing/2014/main" val="3514798606"/>
                  </a:ext>
                </a:extLst>
              </a:tr>
            </a:tbl>
          </a:graphicData>
        </a:graphic>
      </p:graphicFrame>
      <p:sp>
        <p:nvSpPr>
          <p:cNvPr id="9" name="TextBox 8">
            <a:extLst>
              <a:ext uri="{FF2B5EF4-FFF2-40B4-BE49-F238E27FC236}">
                <a16:creationId xmlns:a16="http://schemas.microsoft.com/office/drawing/2014/main" id="{663D77DE-FDB6-7949-80C5-F695EC5C9C0E}"/>
              </a:ext>
            </a:extLst>
          </p:cNvPr>
          <p:cNvSpPr txBox="1"/>
          <p:nvPr/>
        </p:nvSpPr>
        <p:spPr>
          <a:xfrm>
            <a:off x="552729" y="4539212"/>
            <a:ext cx="9834284" cy="792846"/>
          </a:xfrm>
          <a:prstGeom prst="rect">
            <a:avLst/>
          </a:prstGeom>
          <a:noFill/>
        </p:spPr>
        <p:txBody>
          <a:bodyPr wrap="square">
            <a:spAutoFit/>
          </a:bodyPr>
          <a:lstStyle/>
          <a:p>
            <a:pPr algn="l">
              <a:lnSpc>
                <a:spcPct val="150000"/>
              </a:lnSpc>
              <a:spcBef>
                <a:spcPts val="1200"/>
              </a:spcBef>
              <a:tabLst>
                <a:tab pos="342900" algn="l"/>
              </a:tabLst>
            </a:pPr>
            <a:r>
              <a:rPr lang="de-DE" sz="1600" dirty="0">
                <a:effectLst/>
                <a:latin typeface="Calibri" panose="020F0502020204030204" pitchFamily="34" charset="0"/>
                <a:ea typeface="Calibri" panose="020F0502020204030204" pitchFamily="34" charset="0"/>
                <a:cs typeface="Calibri" panose="020F0502020204030204" pitchFamily="34" charset="0"/>
              </a:rPr>
              <a:t>* Merkezimize yapılan ödemeler Döner Sermaye </a:t>
            </a:r>
            <a:r>
              <a:rPr lang="de-DE" sz="1600" dirty="0">
                <a:latin typeface="Calibri" panose="020F0502020204030204" pitchFamily="34" charset="0"/>
                <a:ea typeface="Calibri" panose="020F0502020204030204" pitchFamily="34" charset="0"/>
                <a:cs typeface="Calibri" panose="020F0502020204030204" pitchFamily="34" charset="0"/>
              </a:rPr>
              <a:t>İ</a:t>
            </a:r>
            <a:r>
              <a:rPr lang="de-DE" sz="1600" dirty="0">
                <a:effectLst/>
                <a:latin typeface="Calibri" panose="020F0502020204030204" pitchFamily="34" charset="0"/>
                <a:ea typeface="Calibri" panose="020F0502020204030204" pitchFamily="34" charset="0"/>
                <a:cs typeface="Calibri" panose="020F0502020204030204" pitchFamily="34" charset="0"/>
              </a:rPr>
              <a:t>şletme Müdürlüğünden alınmıştır. (Hesaplamalar KDV dahil olarak yapılmıştır)</a:t>
            </a:r>
            <a:endParaRPr lang="tr-TR" sz="16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EC5292A3-F97F-034A-89EC-E419244520C1}"/>
              </a:ext>
            </a:extLst>
          </p:cNvPr>
          <p:cNvSpPr txBox="1"/>
          <p:nvPr/>
        </p:nvSpPr>
        <p:spPr>
          <a:xfrm>
            <a:off x="552729" y="5450444"/>
            <a:ext cx="9834284" cy="1200329"/>
          </a:xfrm>
          <a:prstGeom prst="rect">
            <a:avLst/>
          </a:prstGeom>
          <a:noFill/>
        </p:spPr>
        <p:txBody>
          <a:bodyPr wrap="square">
            <a:spAutoFit/>
          </a:bodyPr>
          <a:lstStyle/>
          <a:p>
            <a:r>
              <a:rPr lang="en-GB" sz="1800" dirty="0">
                <a:effectLst/>
                <a:latin typeface="Calibri" panose="020F0502020204030204" pitchFamily="34" charset="0"/>
                <a:ea typeface="Calibri" panose="020F0502020204030204" pitchFamily="34" charset="0"/>
                <a:cs typeface="Calibri" panose="020F0502020204030204" pitchFamily="34" charset="0"/>
              </a:rPr>
              <a:t>40 </a:t>
            </a:r>
            <a:r>
              <a:rPr lang="en-GB" sz="1800" dirty="0" err="1">
                <a:effectLst/>
                <a:latin typeface="Calibri" panose="020F0502020204030204" pitchFamily="34" charset="0"/>
                <a:ea typeface="Calibri" panose="020F0502020204030204" pitchFamily="34" charset="0"/>
                <a:cs typeface="Calibri" panose="020F0502020204030204" pitchFamily="34" charset="0"/>
              </a:rPr>
              <a:t>kurum</a:t>
            </a:r>
            <a:r>
              <a:rPr lang="en-GB" sz="1800" dirty="0">
                <a:effectLst/>
                <a:latin typeface="Calibri" panose="020F0502020204030204" pitchFamily="34" charset="0"/>
                <a:ea typeface="Calibri" panose="020F0502020204030204" pitchFamily="34" charset="0"/>
                <a:cs typeface="Calibri" panose="020F0502020204030204" pitchFamily="34" charset="0"/>
              </a:rPr>
              <a:t> </a:t>
            </a:r>
            <a:r>
              <a:rPr lang="en-GB" sz="1800" dirty="0" err="1">
                <a:effectLst/>
                <a:latin typeface="Calibri" panose="020F0502020204030204" pitchFamily="34" charset="0"/>
                <a:ea typeface="Calibri" panose="020F0502020204030204" pitchFamily="34" charset="0"/>
                <a:cs typeface="Calibri" panose="020F0502020204030204" pitchFamily="34" charset="0"/>
              </a:rPr>
              <a:t>dışı</a:t>
            </a:r>
            <a:r>
              <a:rPr lang="en-GB" sz="1800" dirty="0">
                <a:effectLst/>
                <a:latin typeface="Calibri" panose="020F0502020204030204" pitchFamily="34" charset="0"/>
                <a:ea typeface="Calibri" panose="020F0502020204030204" pitchFamily="34" charset="0"/>
                <a:cs typeface="Calibri" panose="020F0502020204030204" pitchFamily="34" charset="0"/>
              </a:rPr>
              <a:t>, 16 </a:t>
            </a:r>
            <a:r>
              <a:rPr lang="en-GB" sz="1800" dirty="0" err="1">
                <a:effectLst/>
                <a:latin typeface="Calibri" panose="020F0502020204030204" pitchFamily="34" charset="0"/>
                <a:ea typeface="Calibri" panose="020F0502020204030204" pitchFamily="34" charset="0"/>
                <a:cs typeface="Calibri" panose="020F0502020204030204" pitchFamily="34" charset="0"/>
              </a:rPr>
              <a:t>kamu</a:t>
            </a:r>
            <a:r>
              <a:rPr lang="en-GB" sz="1800" dirty="0">
                <a:effectLst/>
                <a:latin typeface="Calibri" panose="020F0502020204030204" pitchFamily="34" charset="0"/>
                <a:ea typeface="Calibri" panose="020F0502020204030204" pitchFamily="34" charset="0"/>
                <a:cs typeface="Calibri" panose="020F0502020204030204" pitchFamily="34" charset="0"/>
              </a:rPr>
              <a:t> </a:t>
            </a:r>
            <a:r>
              <a:rPr lang="en-GB" sz="1800" dirty="0" err="1">
                <a:effectLst/>
                <a:latin typeface="Calibri" panose="020F0502020204030204" pitchFamily="34" charset="0"/>
                <a:ea typeface="Calibri" panose="020F0502020204030204" pitchFamily="34" charset="0"/>
                <a:cs typeface="Calibri" panose="020F0502020204030204" pitchFamily="34" charset="0"/>
              </a:rPr>
              <a:t>kurumu</a:t>
            </a:r>
            <a:r>
              <a:rPr lang="en-GB" sz="1800" dirty="0">
                <a:effectLst/>
                <a:latin typeface="Calibri" panose="020F0502020204030204" pitchFamily="34" charset="0"/>
                <a:ea typeface="Calibri" panose="020F0502020204030204" pitchFamily="34" charset="0"/>
                <a:cs typeface="Calibri" panose="020F0502020204030204" pitchFamily="34" charset="0"/>
              </a:rPr>
              <a:t> </a:t>
            </a:r>
            <a:r>
              <a:rPr lang="en-GB" sz="1800" dirty="0" err="1">
                <a:effectLst/>
                <a:latin typeface="Calibri" panose="020F0502020204030204" pitchFamily="34" charset="0"/>
                <a:ea typeface="Calibri" panose="020F0502020204030204" pitchFamily="34" charset="0"/>
                <a:cs typeface="Calibri" panose="020F0502020204030204" pitchFamily="34" charset="0"/>
              </a:rPr>
              <a:t>olmak</a:t>
            </a:r>
            <a:r>
              <a:rPr lang="en-GB" sz="1800" dirty="0">
                <a:effectLst/>
                <a:latin typeface="Calibri" panose="020F0502020204030204" pitchFamily="34" charset="0"/>
                <a:ea typeface="Calibri" panose="020F0502020204030204" pitchFamily="34" charset="0"/>
                <a:cs typeface="Calibri" panose="020F0502020204030204" pitchFamily="34" charset="0"/>
              </a:rPr>
              <a:t> </a:t>
            </a:r>
            <a:r>
              <a:rPr lang="en-GB" sz="1800" dirty="0" err="1">
                <a:effectLst/>
                <a:latin typeface="Calibri" panose="020F0502020204030204" pitchFamily="34" charset="0"/>
                <a:ea typeface="Calibri" panose="020F0502020204030204" pitchFamily="34" charset="0"/>
                <a:cs typeface="Calibri" panose="020F0502020204030204" pitchFamily="34" charset="0"/>
              </a:rPr>
              <a:t>üzere</a:t>
            </a:r>
            <a:r>
              <a:rPr lang="en-GB" sz="1800" dirty="0">
                <a:effectLst/>
                <a:latin typeface="Calibri" panose="020F0502020204030204" pitchFamily="34" charset="0"/>
                <a:ea typeface="Calibri" panose="020F0502020204030204" pitchFamily="34" charset="0"/>
                <a:cs typeface="Calibri" panose="020F0502020204030204" pitchFamily="34" charset="0"/>
              </a:rPr>
              <a:t> </a:t>
            </a:r>
            <a:r>
              <a:rPr lang="en-GB" sz="1800" dirty="0" err="1">
                <a:effectLst/>
                <a:latin typeface="Calibri" panose="020F0502020204030204" pitchFamily="34" charset="0"/>
                <a:ea typeface="Calibri" panose="020F0502020204030204" pitchFamily="34" charset="0"/>
                <a:cs typeface="Calibri" panose="020F0502020204030204" pitchFamily="34" charset="0"/>
              </a:rPr>
              <a:t>toplam</a:t>
            </a:r>
            <a:r>
              <a:rPr lang="en-GB" sz="1800" dirty="0">
                <a:effectLst/>
                <a:latin typeface="Calibri" panose="020F0502020204030204" pitchFamily="34" charset="0"/>
                <a:ea typeface="Calibri" panose="020F0502020204030204" pitchFamily="34" charset="0"/>
                <a:cs typeface="Calibri" panose="020F0502020204030204" pitchFamily="34" charset="0"/>
              </a:rPr>
              <a:t> da 56 </a:t>
            </a:r>
            <a:r>
              <a:rPr lang="en-GB" sz="1800" dirty="0" err="1">
                <a:effectLst/>
                <a:latin typeface="Calibri" panose="020F0502020204030204" pitchFamily="34" charset="0"/>
                <a:ea typeface="Calibri" panose="020F0502020204030204" pitchFamily="34" charset="0"/>
                <a:cs typeface="Calibri" panose="020F0502020204030204" pitchFamily="34" charset="0"/>
              </a:rPr>
              <a:t>farklı</a:t>
            </a:r>
            <a:r>
              <a:rPr lang="en-GB" sz="1800" dirty="0">
                <a:effectLst/>
                <a:latin typeface="Calibri" panose="020F0502020204030204" pitchFamily="34" charset="0"/>
                <a:ea typeface="Calibri" panose="020F0502020204030204" pitchFamily="34" charset="0"/>
                <a:cs typeface="Calibri" panose="020F0502020204030204" pitchFamily="34" charset="0"/>
              </a:rPr>
              <a:t> </a:t>
            </a:r>
            <a:r>
              <a:rPr lang="en-GB" sz="1800" dirty="0" err="1">
                <a:effectLst/>
                <a:latin typeface="Calibri" panose="020F0502020204030204" pitchFamily="34" charset="0"/>
                <a:ea typeface="Calibri" panose="020F0502020204030204" pitchFamily="34" charset="0"/>
                <a:cs typeface="Calibri" panose="020F0502020204030204" pitchFamily="34" charset="0"/>
              </a:rPr>
              <a:t>kişi</a:t>
            </a:r>
            <a:r>
              <a:rPr lang="en-GB" sz="1800" dirty="0">
                <a:effectLst/>
                <a:latin typeface="Calibri" panose="020F0502020204030204" pitchFamily="34" charset="0"/>
                <a:ea typeface="Calibri" panose="020F0502020204030204" pitchFamily="34" charset="0"/>
                <a:cs typeface="Calibri" panose="020F0502020204030204" pitchFamily="34" charset="0"/>
              </a:rPr>
              <a:t> </a:t>
            </a:r>
            <a:r>
              <a:rPr lang="en-GB" sz="1800" dirty="0" err="1">
                <a:effectLst/>
                <a:latin typeface="Calibri" panose="020F0502020204030204" pitchFamily="34" charset="0"/>
                <a:ea typeface="Calibri" panose="020F0502020204030204" pitchFamily="34" charset="0"/>
                <a:cs typeface="Calibri" panose="020F0502020204030204" pitchFamily="34" charset="0"/>
              </a:rPr>
              <a:t>ve</a:t>
            </a:r>
            <a:r>
              <a:rPr lang="en-GB" sz="1800" dirty="0">
                <a:effectLst/>
                <a:latin typeface="Calibri" panose="020F0502020204030204" pitchFamily="34" charset="0"/>
                <a:ea typeface="Calibri" panose="020F0502020204030204" pitchFamily="34" charset="0"/>
                <a:cs typeface="Calibri" panose="020F0502020204030204" pitchFamily="34" charset="0"/>
              </a:rPr>
              <a:t>/</a:t>
            </a:r>
            <a:r>
              <a:rPr lang="en-GB" sz="1800" dirty="0" err="1">
                <a:effectLst/>
                <a:latin typeface="Calibri" panose="020F0502020204030204" pitchFamily="34" charset="0"/>
                <a:ea typeface="Calibri" panose="020F0502020204030204" pitchFamily="34" charset="0"/>
                <a:cs typeface="Calibri" panose="020F0502020204030204" pitchFamily="34" charset="0"/>
              </a:rPr>
              <a:t>veya</a:t>
            </a:r>
            <a:r>
              <a:rPr lang="en-GB" sz="1800" dirty="0">
                <a:effectLst/>
                <a:latin typeface="Calibri" panose="020F0502020204030204" pitchFamily="34" charset="0"/>
                <a:ea typeface="Calibri" panose="020F0502020204030204" pitchFamily="34" charset="0"/>
                <a:cs typeface="Calibri" panose="020F0502020204030204" pitchFamily="34" charset="0"/>
              </a:rPr>
              <a:t> </a:t>
            </a:r>
            <a:r>
              <a:rPr lang="en-GB" sz="1800" dirty="0" err="1">
                <a:effectLst/>
                <a:latin typeface="Calibri" panose="020F0502020204030204" pitchFamily="34" charset="0"/>
                <a:ea typeface="Calibri" panose="020F0502020204030204" pitchFamily="34" charset="0"/>
                <a:cs typeface="Calibri" panose="020F0502020204030204" pitchFamily="34" charset="0"/>
              </a:rPr>
              <a:t>firmaya</a:t>
            </a:r>
            <a:r>
              <a:rPr lang="en-GB" sz="1800" dirty="0">
                <a:effectLst/>
                <a:latin typeface="Calibri" panose="020F0502020204030204" pitchFamily="34" charset="0"/>
                <a:ea typeface="Calibri" panose="020F0502020204030204" pitchFamily="34" charset="0"/>
                <a:cs typeface="Calibri" panose="020F0502020204030204" pitchFamily="34" charset="0"/>
              </a:rPr>
              <a:t> </a:t>
            </a:r>
            <a:r>
              <a:rPr lang="en-GB" sz="1800" dirty="0" err="1">
                <a:effectLst/>
                <a:latin typeface="Calibri" panose="020F0502020204030204" pitchFamily="34" charset="0"/>
                <a:ea typeface="Calibri" panose="020F0502020204030204" pitchFamily="34" charset="0"/>
                <a:cs typeface="Calibri" panose="020F0502020204030204" pitchFamily="34" charset="0"/>
              </a:rPr>
              <a:t>hizmet</a:t>
            </a:r>
            <a:r>
              <a:rPr lang="en-GB" sz="1800" dirty="0">
                <a:effectLst/>
                <a:latin typeface="Calibri" panose="020F0502020204030204" pitchFamily="34" charset="0"/>
                <a:ea typeface="Calibri" panose="020F0502020204030204" pitchFamily="34" charset="0"/>
                <a:cs typeface="Calibri" panose="020F0502020204030204" pitchFamily="34" charset="0"/>
              </a:rPr>
              <a:t> </a:t>
            </a:r>
            <a:r>
              <a:rPr lang="tr-TR" sz="1800" dirty="0">
                <a:effectLst/>
                <a:latin typeface="Calibri" panose="020F0502020204030204" pitchFamily="34" charset="0"/>
                <a:ea typeface="Calibri" panose="020F0502020204030204" pitchFamily="34" charset="0"/>
                <a:cs typeface="Calibri" panose="020F0502020204030204" pitchFamily="34" charset="0"/>
              </a:rPr>
              <a:t>verilmiştir</a:t>
            </a:r>
            <a:r>
              <a:rPr lang="en-GB" sz="1800" dirty="0">
                <a:effectLst/>
                <a:latin typeface="Calibri" panose="020F0502020204030204" pitchFamily="34" charset="0"/>
                <a:ea typeface="Calibri" panose="020F0502020204030204" pitchFamily="34" charset="0"/>
                <a:cs typeface="Calibri" panose="020F0502020204030204" pitchFamily="34" charset="0"/>
              </a:rPr>
              <a:t>.</a:t>
            </a:r>
          </a:p>
          <a:p>
            <a:endParaRPr lang="en-GB" sz="1800" dirty="0">
              <a:effectLst/>
              <a:latin typeface="Calibri" panose="020F0502020204030204" pitchFamily="34" charset="0"/>
              <a:ea typeface="Calibri" panose="020F0502020204030204" pitchFamily="34" charset="0"/>
              <a:cs typeface="Calibri" panose="020F0502020204030204" pitchFamily="34"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37 </a:t>
            </a:r>
            <a:r>
              <a:rPr lang="en-GB" sz="1800" dirty="0" err="1">
                <a:effectLst/>
                <a:latin typeface="Calibri" panose="020F0502020204030204" pitchFamily="34" charset="0"/>
                <a:ea typeface="Calibri" panose="020F0502020204030204" pitchFamily="34" charset="0"/>
                <a:cs typeface="Calibri" panose="020F0502020204030204" pitchFamily="34" charset="0"/>
              </a:rPr>
              <a:t>farklı</a:t>
            </a:r>
            <a:r>
              <a:rPr lang="en-GB" sz="1800" dirty="0">
                <a:effectLst/>
                <a:latin typeface="Calibri" panose="020F0502020204030204" pitchFamily="34" charset="0"/>
                <a:ea typeface="Calibri" panose="020F0502020204030204" pitchFamily="34" charset="0"/>
                <a:cs typeface="Calibri" panose="020F0502020204030204" pitchFamily="34" charset="0"/>
              </a:rPr>
              <a:t> </a:t>
            </a:r>
            <a:r>
              <a:rPr lang="en-GB" sz="1800" dirty="0" err="1">
                <a:effectLst/>
                <a:latin typeface="Calibri" panose="020F0502020204030204" pitchFamily="34" charset="0"/>
                <a:ea typeface="Calibri" panose="020F0502020204030204" pitchFamily="34" charset="0"/>
                <a:cs typeface="Calibri" panose="020F0502020204030204" pitchFamily="34" charset="0"/>
              </a:rPr>
              <a:t>üniversite</a:t>
            </a:r>
            <a:r>
              <a:rPr lang="en-GB" sz="1800" dirty="0">
                <a:effectLst/>
                <a:latin typeface="Calibri" panose="020F0502020204030204" pitchFamily="34" charset="0"/>
                <a:ea typeface="Calibri" panose="020F0502020204030204" pitchFamily="34" charset="0"/>
                <a:cs typeface="Calibri" panose="020F0502020204030204" pitchFamily="34" charset="0"/>
              </a:rPr>
              <a:t> </a:t>
            </a:r>
            <a:r>
              <a:rPr lang="en-GB" sz="1800" dirty="0" err="1">
                <a:effectLst/>
                <a:latin typeface="Calibri" panose="020F0502020204030204" pitchFamily="34" charset="0"/>
                <a:ea typeface="Calibri" panose="020F0502020204030204" pitchFamily="34" charset="0"/>
                <a:cs typeface="Calibri" panose="020F0502020204030204" pitchFamily="34" charset="0"/>
              </a:rPr>
              <a:t>personelimize</a:t>
            </a:r>
            <a:r>
              <a:rPr lang="en-GB" sz="1800" dirty="0">
                <a:effectLst/>
                <a:latin typeface="Calibri" panose="020F0502020204030204" pitchFamily="34" charset="0"/>
                <a:ea typeface="Calibri" panose="020F0502020204030204" pitchFamily="34" charset="0"/>
                <a:cs typeface="Calibri" panose="020F0502020204030204" pitchFamily="34" charset="0"/>
              </a:rPr>
              <a:t> (</a:t>
            </a:r>
            <a:r>
              <a:rPr lang="en-GB" sz="1800" dirty="0" err="1">
                <a:effectLst/>
                <a:latin typeface="Calibri" panose="020F0502020204030204" pitchFamily="34" charset="0"/>
                <a:ea typeface="Calibri" panose="020F0502020204030204" pitchFamily="34" charset="0"/>
                <a:cs typeface="Calibri" panose="020F0502020204030204" pitchFamily="34" charset="0"/>
              </a:rPr>
              <a:t>akademik</a:t>
            </a:r>
            <a:r>
              <a:rPr lang="en-GB" sz="1800" dirty="0">
                <a:effectLst/>
                <a:latin typeface="Calibri" panose="020F0502020204030204" pitchFamily="34" charset="0"/>
                <a:ea typeface="Calibri" panose="020F0502020204030204" pitchFamily="34" charset="0"/>
                <a:cs typeface="Calibri" panose="020F0502020204030204" pitchFamily="34" charset="0"/>
              </a:rPr>
              <a:t>/</a:t>
            </a:r>
            <a:r>
              <a:rPr lang="en-GB" sz="1800" dirty="0" err="1">
                <a:effectLst/>
                <a:latin typeface="Calibri" panose="020F0502020204030204" pitchFamily="34" charset="0"/>
                <a:ea typeface="Calibri" panose="020F0502020204030204" pitchFamily="34" charset="0"/>
                <a:cs typeface="Calibri" panose="020F0502020204030204" pitchFamily="34" charset="0"/>
              </a:rPr>
              <a:t>öğrenci</a:t>
            </a:r>
            <a:r>
              <a:rPr lang="en-GB" sz="1800" dirty="0">
                <a:effectLst/>
                <a:latin typeface="Calibri" panose="020F0502020204030204" pitchFamily="34" charset="0"/>
                <a:ea typeface="Calibri" panose="020F0502020204030204" pitchFamily="34" charset="0"/>
                <a:cs typeface="Calibri" panose="020F0502020204030204" pitchFamily="34" charset="0"/>
              </a:rPr>
              <a:t>) </a:t>
            </a:r>
            <a:r>
              <a:rPr lang="en-GB" sz="1800" dirty="0" err="1">
                <a:effectLst/>
                <a:latin typeface="Calibri" panose="020F0502020204030204" pitchFamily="34" charset="0"/>
                <a:ea typeface="Calibri" panose="020F0502020204030204" pitchFamily="34" charset="0"/>
                <a:cs typeface="Calibri" panose="020F0502020204030204" pitchFamily="34" charset="0"/>
              </a:rPr>
              <a:t>analiz</a:t>
            </a:r>
            <a:r>
              <a:rPr lang="en-GB" sz="1800" dirty="0">
                <a:effectLst/>
                <a:latin typeface="Calibri" panose="020F0502020204030204" pitchFamily="34" charset="0"/>
                <a:ea typeface="Calibri" panose="020F0502020204030204" pitchFamily="34" charset="0"/>
                <a:cs typeface="Calibri" panose="020F0502020204030204" pitchFamily="34" charset="0"/>
              </a:rPr>
              <a:t>/test </a:t>
            </a:r>
            <a:r>
              <a:rPr lang="en-GB" sz="1800" dirty="0" err="1">
                <a:effectLst/>
                <a:latin typeface="Calibri" panose="020F0502020204030204" pitchFamily="34" charset="0"/>
                <a:ea typeface="Calibri" panose="020F0502020204030204" pitchFamily="34" charset="0"/>
                <a:cs typeface="Calibri" panose="020F0502020204030204" pitchFamily="34" charset="0"/>
              </a:rPr>
              <a:t>hizmeti</a:t>
            </a:r>
            <a:r>
              <a:rPr lang="en-GB" sz="1800" dirty="0">
                <a:effectLst/>
                <a:latin typeface="Calibri" panose="020F0502020204030204" pitchFamily="34" charset="0"/>
                <a:ea typeface="Calibri" panose="020F0502020204030204" pitchFamily="34" charset="0"/>
                <a:cs typeface="Calibri" panose="020F0502020204030204" pitchFamily="34" charset="0"/>
              </a:rPr>
              <a:t> </a:t>
            </a:r>
            <a:r>
              <a:rPr lang="en-GB" sz="1800" dirty="0" err="1">
                <a:effectLst/>
                <a:latin typeface="Calibri" panose="020F0502020204030204" pitchFamily="34" charset="0"/>
                <a:ea typeface="Calibri" panose="020F0502020204030204" pitchFamily="34" charset="0"/>
                <a:cs typeface="Calibri" panose="020F0502020204030204" pitchFamily="34" charset="0"/>
              </a:rPr>
              <a:t>verilmiştir</a:t>
            </a:r>
            <a:r>
              <a:rPr lang="en-GB" sz="1800" dirty="0">
                <a:effectLst/>
                <a:latin typeface="Calibri" panose="020F0502020204030204" pitchFamily="34" charset="0"/>
                <a:ea typeface="Calibri" panose="020F0502020204030204" pitchFamily="34" charset="0"/>
                <a:cs typeface="Calibri" panose="020F0502020204030204" pitchFamily="34" charset="0"/>
              </a:rPr>
              <a:t>.</a:t>
            </a:r>
          </a:p>
          <a:p>
            <a:r>
              <a:rPr lang="en-GB" sz="1800" dirty="0">
                <a:effectLst/>
                <a:latin typeface="Calibri" panose="020F0502020204030204" pitchFamily="34" charset="0"/>
                <a:ea typeface="Calibri" panose="020F0502020204030204" pitchFamily="34" charset="0"/>
                <a:cs typeface="Calibri" panose="020F0502020204030204" pitchFamily="34" charset="0"/>
              </a:rPr>
              <a:t> </a:t>
            </a:r>
            <a:endParaRPr lang="en-T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881350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9A58860-21E0-59E4-982F-D2043353DD8C}"/>
              </a:ext>
            </a:extLst>
          </p:cNvPr>
          <p:cNvSpPr>
            <a:spLocks noGrp="1"/>
          </p:cNvSpPr>
          <p:nvPr>
            <p:ph type="title"/>
          </p:nvPr>
        </p:nvSpPr>
        <p:spPr>
          <a:xfrm>
            <a:off x="130134" y="598735"/>
            <a:ext cx="10515600" cy="676284"/>
          </a:xfrm>
        </p:spPr>
        <p:txBody>
          <a:bodyPr>
            <a:normAutofit/>
          </a:bodyPr>
          <a:lstStyle/>
          <a:p>
            <a:pPr algn="ctr"/>
            <a:r>
              <a:rPr lang="tr-TR" sz="3000" b="1" dirty="0">
                <a:latin typeface="Cambria" panose="02040503050406030204" pitchFamily="18" charset="0"/>
                <a:ea typeface="Cambria" panose="02040503050406030204" pitchFamily="18" charset="0"/>
              </a:rPr>
              <a:t>GELİŞTİRİCİ FAALİYETLER</a:t>
            </a:r>
          </a:p>
        </p:txBody>
      </p:sp>
      <p:pic>
        <p:nvPicPr>
          <p:cNvPr id="8" name="Resim 7">
            <a:extLst>
              <a:ext uri="{FF2B5EF4-FFF2-40B4-BE49-F238E27FC236}">
                <a16:creationId xmlns:a16="http://schemas.microsoft.com/office/drawing/2014/main" id="{A6FD680B-3FFB-2ED7-E5AF-6BD911AB1D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7718" y="167572"/>
            <a:ext cx="1224148" cy="1538611"/>
          </a:xfrm>
          <a:prstGeom prst="rect">
            <a:avLst/>
          </a:prstGeom>
        </p:spPr>
      </p:pic>
      <p:sp>
        <p:nvSpPr>
          <p:cNvPr id="7" name="Metin kutusu 6">
            <a:extLst>
              <a:ext uri="{FF2B5EF4-FFF2-40B4-BE49-F238E27FC236}">
                <a16:creationId xmlns:a16="http://schemas.microsoft.com/office/drawing/2014/main" id="{509BC180-DF76-9F40-3FC0-759299E4C4EF}"/>
              </a:ext>
            </a:extLst>
          </p:cNvPr>
          <p:cNvSpPr txBox="1"/>
          <p:nvPr/>
        </p:nvSpPr>
        <p:spPr>
          <a:xfrm>
            <a:off x="2137559" y="4524499"/>
            <a:ext cx="703019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Metin kutusu 3">
            <a:extLst>
              <a:ext uri="{FF2B5EF4-FFF2-40B4-BE49-F238E27FC236}">
                <a16:creationId xmlns:a16="http://schemas.microsoft.com/office/drawing/2014/main" id="{40955992-558B-ED14-05D6-D23450F52AAD}"/>
              </a:ext>
            </a:extLst>
          </p:cNvPr>
          <p:cNvSpPr txBox="1"/>
          <p:nvPr/>
        </p:nvSpPr>
        <p:spPr>
          <a:xfrm>
            <a:off x="838200" y="1845556"/>
            <a:ext cx="10515600" cy="3477875"/>
          </a:xfrm>
          <a:prstGeom prst="rect">
            <a:avLst/>
          </a:prstGeom>
          <a:noFill/>
        </p:spPr>
        <p:txBody>
          <a:bodyPr wrap="square" rtlCol="0">
            <a:spAutoFit/>
          </a:bodyPr>
          <a:lstStyle/>
          <a:p>
            <a:pPr algn="just">
              <a:defRPr/>
            </a:pPr>
            <a:r>
              <a:rPr lang="tr-TR" sz="2000" dirty="0">
                <a:effectLst/>
                <a:latin typeface="Calibri" panose="020F0502020204030204" pitchFamily="34" charset="0"/>
                <a:ea typeface="Calibri" panose="020F0502020204030204" pitchFamily="34" charset="0"/>
                <a:cs typeface="Calibri" panose="020F0502020204030204" pitchFamily="34" charset="0"/>
              </a:rPr>
              <a:t>Yalova Üniversitesi Merkezi Araştırma Laboratuvarı Uygulama ve Araştırma Merkezi Yönetmeliği 13 Ekim 2019 tarih ve 30917 sayılı </a:t>
            </a:r>
            <a:r>
              <a:rPr lang="tr-TR" sz="2000" dirty="0" err="1">
                <a:effectLst/>
                <a:latin typeface="Calibri" panose="020F0502020204030204" pitchFamily="34" charset="0"/>
                <a:ea typeface="Calibri" panose="020F0502020204030204" pitchFamily="34" charset="0"/>
                <a:cs typeface="Calibri" panose="020F0502020204030204" pitchFamily="34" charset="0"/>
              </a:rPr>
              <a:t>RG’de</a:t>
            </a:r>
            <a:r>
              <a:rPr lang="tr-TR" sz="2000" dirty="0">
                <a:effectLst/>
                <a:latin typeface="Calibri" panose="020F0502020204030204" pitchFamily="34" charset="0"/>
                <a:ea typeface="Calibri" panose="020F0502020204030204" pitchFamily="34" charset="0"/>
                <a:cs typeface="Calibri" panose="020F0502020204030204" pitchFamily="34" charset="0"/>
              </a:rPr>
              <a:t> yayımlanarak yürürlüğe girmiş olup, herhangi bir yönerge çalışması yapılmamaktadır.</a:t>
            </a:r>
          </a:p>
          <a:p>
            <a:pPr algn="just">
              <a:defRPr/>
            </a:pPr>
            <a:endParaRPr lang="tr-TR" sz="20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Merkez olarak laboratuvar otomasyon sistemi kullanılmaktadır. Bu nedenle </a:t>
            </a:r>
            <a:r>
              <a:rPr lang="tr-TR" sz="2000" dirty="0">
                <a:solidFill>
                  <a:prstClr val="black"/>
                </a:solidFill>
                <a:latin typeface="Calibri" panose="020F0502020204030204" pitchFamily="34" charset="0"/>
                <a:cs typeface="Calibri" panose="020F0502020204030204" pitchFamily="34" charset="0"/>
              </a:rPr>
              <a:t> otomasyon sistemimizde s</a:t>
            </a:r>
            <a:r>
              <a:rPr kumimoji="0" lang="tr-TR" sz="2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üreçler</a:t>
            </a:r>
            <a:r>
              <a:rPr kumimoji="0" lang="tr-TR" sz="2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ve dokümanlar oluşturulmaya devam etmektedir. Otomasyon sistemimizin kullanılmasıyla birlikte kırtasiye masrafları en düşük seviyeye indirilmiştir. Kullanıcı dostu olan otomasyon sistemimiz sağlayıcı firma ile görüşmelerimiz sayesinde  her geçen gün geliştirilmeye devam etmektedir.</a:t>
            </a:r>
            <a:r>
              <a:rPr lang="tr-TR" sz="2000" dirty="0">
                <a:solidFill>
                  <a:prstClr val="black"/>
                </a:solidFill>
                <a:latin typeface="Calibri" panose="020F0502020204030204" pitchFamily="34" charset="0"/>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tr-TR" sz="2000" dirty="0">
              <a:solidFill>
                <a:prstClr val="black"/>
              </a:solidFill>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tr-TR" sz="2000"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311672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9A58860-21E0-59E4-982F-D2043353DD8C}"/>
              </a:ext>
            </a:extLst>
          </p:cNvPr>
          <p:cNvSpPr>
            <a:spLocks noGrp="1"/>
          </p:cNvSpPr>
          <p:nvPr>
            <p:ph type="title"/>
          </p:nvPr>
        </p:nvSpPr>
        <p:spPr>
          <a:xfrm>
            <a:off x="130134" y="167572"/>
            <a:ext cx="10515600" cy="676284"/>
          </a:xfrm>
        </p:spPr>
        <p:txBody>
          <a:bodyPr>
            <a:normAutofit/>
          </a:bodyPr>
          <a:lstStyle/>
          <a:p>
            <a:pPr algn="ctr"/>
            <a:r>
              <a:rPr lang="tr-TR" sz="3000" b="1" dirty="0">
                <a:latin typeface="Cambria" panose="02040503050406030204" pitchFamily="18" charset="0"/>
                <a:ea typeface="Cambria" panose="02040503050406030204" pitchFamily="18" charset="0"/>
              </a:rPr>
              <a:t>GELİŞTİRİCİ FAALİYETLER</a:t>
            </a:r>
          </a:p>
        </p:txBody>
      </p:sp>
      <p:pic>
        <p:nvPicPr>
          <p:cNvPr id="8" name="Resim 7">
            <a:extLst>
              <a:ext uri="{FF2B5EF4-FFF2-40B4-BE49-F238E27FC236}">
                <a16:creationId xmlns:a16="http://schemas.microsoft.com/office/drawing/2014/main" id="{A6FD680B-3FFB-2ED7-E5AF-6BD911AB1D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7718" y="167572"/>
            <a:ext cx="1224148" cy="1538611"/>
          </a:xfrm>
          <a:prstGeom prst="rect">
            <a:avLst/>
          </a:prstGeom>
        </p:spPr>
      </p:pic>
      <p:sp>
        <p:nvSpPr>
          <p:cNvPr id="7" name="Metin kutusu 6">
            <a:extLst>
              <a:ext uri="{FF2B5EF4-FFF2-40B4-BE49-F238E27FC236}">
                <a16:creationId xmlns:a16="http://schemas.microsoft.com/office/drawing/2014/main" id="{509BC180-DF76-9F40-3FC0-759299E4C4EF}"/>
              </a:ext>
            </a:extLst>
          </p:cNvPr>
          <p:cNvSpPr txBox="1"/>
          <p:nvPr/>
        </p:nvSpPr>
        <p:spPr>
          <a:xfrm>
            <a:off x="2137559" y="4524499"/>
            <a:ext cx="703019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287EB236-4F4B-B746-ADDE-F99C1BDDAA95}"/>
              </a:ext>
            </a:extLst>
          </p:cNvPr>
          <p:cNvPicPr>
            <a:picLocks noChangeAspect="1"/>
          </p:cNvPicPr>
          <p:nvPr/>
        </p:nvPicPr>
        <p:blipFill>
          <a:blip r:embed="rId4"/>
          <a:stretch>
            <a:fillRect/>
          </a:stretch>
        </p:blipFill>
        <p:spPr>
          <a:xfrm>
            <a:off x="1023257" y="843856"/>
            <a:ext cx="9258796" cy="5208073"/>
          </a:xfrm>
          <a:prstGeom prst="rect">
            <a:avLst/>
          </a:prstGeom>
          <a:ln>
            <a:noFill/>
          </a:ln>
          <a:effectLst>
            <a:outerShdw blurRad="190500" algn="tl" rotWithShape="0">
              <a:srgbClr val="000000">
                <a:alpha val="70000"/>
              </a:srgbClr>
            </a:outerShdw>
          </a:effectLst>
        </p:spPr>
      </p:pic>
      <p:sp>
        <p:nvSpPr>
          <p:cNvPr id="3" name="TextBox 2">
            <a:extLst>
              <a:ext uri="{FF2B5EF4-FFF2-40B4-BE49-F238E27FC236}">
                <a16:creationId xmlns:a16="http://schemas.microsoft.com/office/drawing/2014/main" id="{A88DBABA-B04F-C74E-A9BE-516F4218830C}"/>
              </a:ext>
            </a:extLst>
          </p:cNvPr>
          <p:cNvSpPr txBox="1"/>
          <p:nvPr/>
        </p:nvSpPr>
        <p:spPr>
          <a:xfrm>
            <a:off x="4301208" y="6071316"/>
            <a:ext cx="3374385" cy="584775"/>
          </a:xfrm>
          <a:prstGeom prst="rect">
            <a:avLst/>
          </a:prstGeom>
          <a:noFill/>
        </p:spPr>
        <p:txBody>
          <a:bodyPr wrap="none" rtlCol="0">
            <a:spAutoFit/>
          </a:bodyPr>
          <a:lstStyle/>
          <a:p>
            <a:r>
              <a:rPr lang="en-US" sz="3200" dirty="0"/>
              <a:t>l</a:t>
            </a:r>
            <a:r>
              <a:rPr lang="en-TR" sz="3200" dirty="0"/>
              <a:t>absis.yalova.edu.tr</a:t>
            </a:r>
          </a:p>
        </p:txBody>
      </p:sp>
    </p:spTree>
    <p:extLst>
      <p:ext uri="{BB962C8B-B14F-4D97-AF65-F5344CB8AC3E}">
        <p14:creationId xmlns:p14="http://schemas.microsoft.com/office/powerpoint/2010/main" val="1839232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9A58860-21E0-59E4-982F-D2043353DD8C}"/>
              </a:ext>
            </a:extLst>
          </p:cNvPr>
          <p:cNvSpPr>
            <a:spLocks noGrp="1"/>
          </p:cNvSpPr>
          <p:nvPr>
            <p:ph type="title"/>
          </p:nvPr>
        </p:nvSpPr>
        <p:spPr>
          <a:xfrm>
            <a:off x="130134" y="167572"/>
            <a:ext cx="10515600" cy="676284"/>
          </a:xfrm>
        </p:spPr>
        <p:txBody>
          <a:bodyPr>
            <a:normAutofit/>
          </a:bodyPr>
          <a:lstStyle/>
          <a:p>
            <a:pPr algn="ctr"/>
            <a:r>
              <a:rPr lang="tr-TR" sz="3000" b="1" dirty="0">
                <a:latin typeface="Cambria" panose="02040503050406030204" pitchFamily="18" charset="0"/>
                <a:ea typeface="Cambria" panose="02040503050406030204" pitchFamily="18" charset="0"/>
              </a:rPr>
              <a:t>GELİŞTİRİCİ FAALİYETLER</a:t>
            </a:r>
          </a:p>
        </p:txBody>
      </p:sp>
      <p:pic>
        <p:nvPicPr>
          <p:cNvPr id="8" name="Resim 7">
            <a:extLst>
              <a:ext uri="{FF2B5EF4-FFF2-40B4-BE49-F238E27FC236}">
                <a16:creationId xmlns:a16="http://schemas.microsoft.com/office/drawing/2014/main" id="{A6FD680B-3FFB-2ED7-E5AF-6BD911AB1D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7718" y="167572"/>
            <a:ext cx="1224148" cy="1538611"/>
          </a:xfrm>
          <a:prstGeom prst="rect">
            <a:avLst/>
          </a:prstGeom>
        </p:spPr>
      </p:pic>
      <p:sp>
        <p:nvSpPr>
          <p:cNvPr id="7" name="Metin kutusu 6">
            <a:extLst>
              <a:ext uri="{FF2B5EF4-FFF2-40B4-BE49-F238E27FC236}">
                <a16:creationId xmlns:a16="http://schemas.microsoft.com/office/drawing/2014/main" id="{509BC180-DF76-9F40-3FC0-759299E4C4EF}"/>
              </a:ext>
            </a:extLst>
          </p:cNvPr>
          <p:cNvSpPr txBox="1"/>
          <p:nvPr/>
        </p:nvSpPr>
        <p:spPr>
          <a:xfrm>
            <a:off x="2137559" y="4524499"/>
            <a:ext cx="703019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A88DBABA-B04F-C74E-A9BE-516F4218830C}"/>
              </a:ext>
            </a:extLst>
          </p:cNvPr>
          <p:cNvSpPr txBox="1"/>
          <p:nvPr/>
        </p:nvSpPr>
        <p:spPr>
          <a:xfrm>
            <a:off x="4301208" y="6071316"/>
            <a:ext cx="3374385" cy="584775"/>
          </a:xfrm>
          <a:prstGeom prst="rect">
            <a:avLst/>
          </a:prstGeom>
          <a:noFill/>
        </p:spPr>
        <p:txBody>
          <a:bodyPr wrap="none" rtlCol="0">
            <a:spAutoFit/>
          </a:bodyPr>
          <a:lstStyle/>
          <a:p>
            <a:r>
              <a:rPr lang="en-US" sz="3200" dirty="0"/>
              <a:t>l</a:t>
            </a:r>
            <a:r>
              <a:rPr lang="en-TR" sz="3200" dirty="0"/>
              <a:t>absis.yalova.edu.tr</a:t>
            </a:r>
          </a:p>
        </p:txBody>
      </p:sp>
      <p:pic>
        <p:nvPicPr>
          <p:cNvPr id="5" name="Picture 4">
            <a:extLst>
              <a:ext uri="{FF2B5EF4-FFF2-40B4-BE49-F238E27FC236}">
                <a16:creationId xmlns:a16="http://schemas.microsoft.com/office/drawing/2014/main" id="{3C8429C2-CFBC-0A4F-9E80-2A208E106C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317" y="710753"/>
            <a:ext cx="9795409" cy="6858000"/>
          </a:xfrm>
          <a:prstGeom prst="rect">
            <a:avLst/>
          </a:prstGeom>
        </p:spPr>
      </p:pic>
    </p:spTree>
    <p:extLst>
      <p:ext uri="{BB962C8B-B14F-4D97-AF65-F5344CB8AC3E}">
        <p14:creationId xmlns:p14="http://schemas.microsoft.com/office/powerpoint/2010/main" val="37176924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4025B36-BAEB-F78C-9716-93351850667F}"/>
              </a:ext>
            </a:extLst>
          </p:cNvPr>
          <p:cNvSpPr>
            <a:spLocks noGrp="1"/>
          </p:cNvSpPr>
          <p:nvPr>
            <p:ph type="title"/>
          </p:nvPr>
        </p:nvSpPr>
        <p:spPr/>
        <p:txBody>
          <a:bodyPr/>
          <a:lstStyle/>
          <a:p>
            <a:pPr algn="ctr"/>
            <a:r>
              <a:rPr lang="tr-TR" dirty="0"/>
              <a:t>Görev Tanımları</a:t>
            </a:r>
          </a:p>
        </p:txBody>
      </p:sp>
      <p:sp>
        <p:nvSpPr>
          <p:cNvPr id="3" name="İçerik Yer Tutucusu 2">
            <a:extLst>
              <a:ext uri="{FF2B5EF4-FFF2-40B4-BE49-F238E27FC236}">
                <a16:creationId xmlns:a16="http://schemas.microsoft.com/office/drawing/2014/main" id="{5F94F960-6BE5-29D4-CF2A-57339D82A672}"/>
              </a:ext>
            </a:extLst>
          </p:cNvPr>
          <p:cNvSpPr>
            <a:spLocks noGrp="1"/>
          </p:cNvSpPr>
          <p:nvPr>
            <p:ph idx="1"/>
          </p:nvPr>
        </p:nvSpPr>
        <p:spPr>
          <a:xfrm>
            <a:off x="838199" y="1341912"/>
            <a:ext cx="11108377" cy="5379521"/>
          </a:xfrm>
        </p:spPr>
        <p:txBody>
          <a:bodyPr>
            <a:normAutofit fontScale="25000" lnSpcReduction="20000"/>
          </a:bodyPr>
          <a:lstStyle/>
          <a:p>
            <a:pPr algn="just"/>
            <a:r>
              <a:rPr lang="tr-TR" sz="5600" b="1" i="0" dirty="0">
                <a:solidFill>
                  <a:srgbClr val="555555"/>
                </a:solidFill>
                <a:effectLst/>
              </a:rPr>
              <a:t>Yönetim Kurulu: </a:t>
            </a:r>
            <a:r>
              <a:rPr lang="tr-TR" sz="5600" i="0" dirty="0" err="1">
                <a:solidFill>
                  <a:srgbClr val="666666"/>
                </a:solidFill>
                <a:effectLst/>
              </a:rPr>
              <a:t>YÜMERLAB’ın</a:t>
            </a:r>
            <a:r>
              <a:rPr lang="tr-TR" sz="5600" i="0" dirty="0">
                <a:solidFill>
                  <a:srgbClr val="666666"/>
                </a:solidFill>
                <a:effectLst/>
              </a:rPr>
              <a:t> çalışmaları ve yönetimi ile ilgili kararlar alır. Müdür tarafından hazırlanan yıllık çalışma raporunu, bir sonraki yılın çalışma programını ve bütçe önerisini Rektöre sunmak üzere onaylar. </a:t>
            </a:r>
            <a:r>
              <a:rPr lang="tr-TR" sz="5600" i="0" dirty="0" err="1">
                <a:solidFill>
                  <a:srgbClr val="666666"/>
                </a:solidFill>
                <a:effectLst/>
              </a:rPr>
              <a:t>YÜMERLAB’ın</a:t>
            </a:r>
            <a:r>
              <a:rPr lang="tr-TR" sz="5600" i="0" dirty="0">
                <a:solidFill>
                  <a:srgbClr val="666666"/>
                </a:solidFill>
                <a:effectLst/>
              </a:rPr>
              <a:t> faaliyetlerinin etkin ve düzenli yürütülmesini sağlamak amacıyla, Müdürün önerisi üzerine laboratuvar birimleri oluşturur. Yurt içi ve yurt dışı kuruluşlarla ortaklaşa yürütülecek çalışmaların temel ilkelerini belirlemek, süreçleri izlemek ve protokollerini hazırlar. YÜMERLAB tarafından düzenlenecek eğitim programlarına katılanlara verilecek belgelerin ilkelerini belirler. </a:t>
            </a:r>
            <a:r>
              <a:rPr lang="tr-TR" sz="5600" i="0" dirty="0" err="1">
                <a:solidFill>
                  <a:srgbClr val="666666"/>
                </a:solidFill>
                <a:effectLst/>
              </a:rPr>
              <a:t>YÜMERLAB’da</a:t>
            </a:r>
            <a:r>
              <a:rPr lang="tr-TR" sz="5600" i="0" dirty="0">
                <a:solidFill>
                  <a:srgbClr val="666666"/>
                </a:solidFill>
                <a:effectLst/>
              </a:rPr>
              <a:t> yapılacak analiz ücretlerini tespit ederek Üniversite Yönetim Kuruluna sunar. </a:t>
            </a:r>
            <a:r>
              <a:rPr lang="tr-TR" sz="5600" i="0" dirty="0" err="1">
                <a:solidFill>
                  <a:srgbClr val="666666"/>
                </a:solidFill>
                <a:effectLst/>
              </a:rPr>
              <a:t>YÜMERLAB’ın</a:t>
            </a:r>
            <a:r>
              <a:rPr lang="tr-TR" sz="5600" i="0" dirty="0">
                <a:solidFill>
                  <a:srgbClr val="666666"/>
                </a:solidFill>
                <a:effectLst/>
              </a:rPr>
              <a:t> çalışmaları için gerekli geçici çalışma gruplarının ve komisyonların oluşturulmasına yardımcı olur. İlgili mevzuatla kendisine verilen diğer görevleri yerine getirir.</a:t>
            </a:r>
          </a:p>
          <a:p>
            <a:pPr algn="just"/>
            <a:r>
              <a:rPr lang="tr-TR" sz="5600" b="1" i="0" dirty="0">
                <a:solidFill>
                  <a:srgbClr val="555555"/>
                </a:solidFill>
                <a:effectLst/>
              </a:rPr>
              <a:t>Müdür: </a:t>
            </a:r>
            <a:r>
              <a:rPr lang="tr-TR" sz="5600" i="0" dirty="0" err="1">
                <a:solidFill>
                  <a:srgbClr val="666666"/>
                </a:solidFill>
                <a:effectLst/>
              </a:rPr>
              <a:t>YÜMERLAB’ı</a:t>
            </a:r>
            <a:r>
              <a:rPr lang="tr-TR" sz="5600" i="0" dirty="0">
                <a:solidFill>
                  <a:srgbClr val="666666"/>
                </a:solidFill>
                <a:effectLst/>
              </a:rPr>
              <a:t> temsil eder, çalışmaların düzenli olarak yürütülmesini ve geliştirilmesini sağlar. Yönetim Kurulu başkanının talebi üzerine, Yönetim Kurulunu toplantıya çağırır ve gündemi hazırlar, Yönetim Kurulunca alınan kararların uygulanmasını sağlar. Yapılacak çalışmaların düzenli bir biçimde yürütülmesini sağlar. </a:t>
            </a:r>
            <a:r>
              <a:rPr lang="tr-TR" sz="5600" i="0" dirty="0" err="1">
                <a:solidFill>
                  <a:srgbClr val="666666"/>
                </a:solidFill>
                <a:effectLst/>
              </a:rPr>
              <a:t>YÜMERLAB’ın</a:t>
            </a:r>
            <a:r>
              <a:rPr lang="tr-TR" sz="5600" i="0" dirty="0">
                <a:solidFill>
                  <a:srgbClr val="666666"/>
                </a:solidFill>
                <a:effectLst/>
              </a:rPr>
              <a:t> faaliyet raporunu, bir sonraki yıla ait çalışma programını ve bütçe önerisini hazırlar ve Yönetim Kuruluna sunar. </a:t>
            </a:r>
            <a:r>
              <a:rPr lang="tr-TR" sz="5600" i="0" dirty="0" err="1">
                <a:solidFill>
                  <a:srgbClr val="666666"/>
                </a:solidFill>
                <a:effectLst/>
              </a:rPr>
              <a:t>YÜMERLAB’ın</a:t>
            </a:r>
            <a:r>
              <a:rPr lang="tr-TR" sz="5600" i="0" dirty="0">
                <a:solidFill>
                  <a:srgbClr val="666666"/>
                </a:solidFill>
                <a:effectLst/>
              </a:rPr>
              <a:t> finans kaynaklarının geliştirilmesi ve bunların en uygun biçimde kullanımı amacıyla girişimlerde bulunur. </a:t>
            </a:r>
            <a:r>
              <a:rPr lang="tr-TR" sz="5600" i="0" dirty="0" err="1">
                <a:solidFill>
                  <a:srgbClr val="666666"/>
                </a:solidFill>
                <a:effectLst/>
              </a:rPr>
              <a:t>YÜMERLAB’a</a:t>
            </a:r>
            <a:r>
              <a:rPr lang="tr-TR" sz="5600" i="0" dirty="0">
                <a:solidFill>
                  <a:srgbClr val="666666"/>
                </a:solidFill>
                <a:effectLst/>
              </a:rPr>
              <a:t> bağlı araştırma geliştirme birimlerinde araç ve gereçlerin maksimum verimle kullanımı ile sağlıklı işleyiş ve çalışması yönünde her türlü tedbiri alır ve uygular.</a:t>
            </a:r>
          </a:p>
          <a:p>
            <a:pPr algn="just"/>
            <a:r>
              <a:rPr lang="tr-TR" sz="5600" b="1" i="0" dirty="0">
                <a:solidFill>
                  <a:srgbClr val="555555"/>
                </a:solidFill>
                <a:effectLst/>
              </a:rPr>
              <a:t>Müdür Yardımcıları:</a:t>
            </a:r>
            <a:r>
              <a:rPr lang="tr-TR" sz="5600" i="0" dirty="0">
                <a:solidFill>
                  <a:srgbClr val="666666"/>
                </a:solidFill>
                <a:effectLst/>
              </a:rPr>
              <a:t> Müdürün çalışmalarında yardımcı olur. Kendisine bağlı birimlerdeki çalışmaların düzenli olarak yürütülmesi ve geliştirilmesini sağlar. Müdür tarafından verilen diğer görevleri yürütür.</a:t>
            </a:r>
          </a:p>
          <a:p>
            <a:pPr algn="just"/>
            <a:r>
              <a:rPr lang="tr-TR" sz="5600" b="1" i="0" dirty="0">
                <a:solidFill>
                  <a:srgbClr val="555555"/>
                </a:solidFill>
                <a:effectLst/>
              </a:rPr>
              <a:t>Numune Kabul Yetkilisi: </a:t>
            </a:r>
            <a:r>
              <a:rPr lang="tr-TR" sz="5600" i="0" dirty="0">
                <a:solidFill>
                  <a:srgbClr val="666666"/>
                </a:solidFill>
                <a:effectLst/>
              </a:rPr>
              <a:t>Analize gelen numunelerin kabulü ve ilgili laboratuvara yönlendirilmesi arasındaki iş ve işlemleri yürütür. Analizi yapılan numunelere ait sonuçların müşteriye ulaştırılması ile ilgili işlemleri yürütür. Yapılan iş ve işlemler ile hizmetlere ait mali işlemlerin yürütülmesi ve takibini sağlar.</a:t>
            </a:r>
          </a:p>
          <a:p>
            <a:pPr algn="just"/>
            <a:r>
              <a:rPr lang="tr-TR" sz="5600" b="1" i="0" dirty="0">
                <a:solidFill>
                  <a:srgbClr val="555555"/>
                </a:solidFill>
                <a:effectLst/>
              </a:rPr>
              <a:t>Laboratuvar Sorumlusu:</a:t>
            </a:r>
            <a:r>
              <a:rPr lang="tr-TR" sz="5600" i="0" dirty="0">
                <a:solidFill>
                  <a:srgbClr val="666666"/>
                </a:solidFill>
                <a:effectLst/>
              </a:rPr>
              <a:t> Analiz işlemlerinin düzenli ve hızlı şekilde tamamlanabilmesi amacıyla laboratuvarların yönetim ve denetimini sağlar, çalışmaları planlar, sağlıklı bir biçimde yürütmek, diğer laboratuvarlarla işbirliğini sağlamak, aletlerin bakım ve onarımını yaparak veya yaptırarak, bunların çalışır durumda olmasını sağlar, ihtiyaç duyulan makina-teçhizat ve sarf malzemelerinin temini konusunda çalışmalar yapar.</a:t>
            </a:r>
          </a:p>
          <a:p>
            <a:pPr algn="just"/>
            <a:r>
              <a:rPr lang="tr-TR" sz="5600" b="1" i="0" dirty="0">
                <a:solidFill>
                  <a:srgbClr val="555555"/>
                </a:solidFill>
                <a:effectLst/>
              </a:rPr>
              <a:t>İş Sağlığı ve Güvenliği Sorumlusu: </a:t>
            </a:r>
            <a:r>
              <a:rPr lang="tr-TR" sz="5600" i="0" dirty="0">
                <a:solidFill>
                  <a:srgbClr val="666666"/>
                </a:solidFill>
                <a:effectLst/>
              </a:rPr>
              <a:t>Laboratuvardaki iş ve işlemlerin yürütülmesi ile ilgili, mevzuat uyarınca iş sağlığı ve güvenliği ile ilgili tedbirlerin alınmasını sağlar. Olası problemleri işyeri sağlık ve güvenlik birimine raporlar.</a:t>
            </a:r>
          </a:p>
          <a:p>
            <a:pPr algn="just"/>
            <a:r>
              <a:rPr lang="tr-TR" sz="5600" b="1" i="0" dirty="0">
                <a:solidFill>
                  <a:srgbClr val="555555"/>
                </a:solidFill>
                <a:effectLst/>
              </a:rPr>
              <a:t>Kalite Temsilcisi: </a:t>
            </a:r>
            <a:r>
              <a:rPr lang="tr-TR" sz="5600" i="0" dirty="0">
                <a:solidFill>
                  <a:srgbClr val="666666"/>
                </a:solidFill>
                <a:effectLst/>
              </a:rPr>
              <a:t>Kalite yönetim sisteminin oluşturulması, kontrolü ve sürekli iyileştirilmesi ile ilgili çalışmaları koordine eder, çalışmaları kalite kuruluna raporlar.</a:t>
            </a:r>
          </a:p>
          <a:p>
            <a:pPr algn="just"/>
            <a:r>
              <a:rPr lang="tr-TR" sz="5600" b="1" i="0" dirty="0">
                <a:solidFill>
                  <a:srgbClr val="555555"/>
                </a:solidFill>
                <a:effectLst/>
              </a:rPr>
              <a:t>Web Sorumlusu: </a:t>
            </a:r>
            <a:r>
              <a:rPr lang="tr-TR" sz="5600" i="0" dirty="0">
                <a:solidFill>
                  <a:srgbClr val="666666"/>
                </a:solidFill>
                <a:effectLst/>
              </a:rPr>
              <a:t>Üniversitemiz internet sitesi bünyesinde bulunan laboratuvarımıza ait web sayfasının düzenlenmesinden sorumludur.</a:t>
            </a:r>
          </a:p>
          <a:p>
            <a:endParaRPr lang="tr-TR" dirty="0"/>
          </a:p>
        </p:txBody>
      </p:sp>
    </p:spTree>
    <p:extLst>
      <p:ext uri="{BB962C8B-B14F-4D97-AF65-F5344CB8AC3E}">
        <p14:creationId xmlns:p14="http://schemas.microsoft.com/office/powerpoint/2010/main" val="2043255397"/>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47220D03-21FF-4588-B1FA-5ABA85B9C815}">
  <we:reference id="4b785c87-866c-4bad-85d8-5d1ae467ac9a" version="3.5.0.0" store="EXCatalog" storeType="EXCatalog"/>
  <we:alternateReferences>
    <we:reference id="WA104381909" version="3.5.0.0" store="tr-TR"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435</TotalTime>
  <Words>724</Words>
  <Application>Microsoft Office PowerPoint</Application>
  <PresentationFormat>Geniş ekran</PresentationFormat>
  <Paragraphs>54</Paragraphs>
  <Slides>8</Slides>
  <Notes>5</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8</vt:i4>
      </vt:variant>
    </vt:vector>
  </HeadingPairs>
  <TitlesOfParts>
    <vt:vector size="14" baseType="lpstr">
      <vt:lpstr>Arial</vt:lpstr>
      <vt:lpstr>Calibri</vt:lpstr>
      <vt:lpstr>Calibri Light</vt:lpstr>
      <vt:lpstr>Cambria</vt:lpstr>
      <vt:lpstr>Times New Roman</vt:lpstr>
      <vt:lpstr>Office Teması</vt:lpstr>
      <vt:lpstr>MERKEZİ ARAŞTIRMA LABORATUVARI UYGULAMA VE ARAŞTIRMA MERKEZİ</vt:lpstr>
      <vt:lpstr>PowerPoint Sunusu</vt:lpstr>
      <vt:lpstr>PERSONEL BİLGİLERİ</vt:lpstr>
      <vt:lpstr>PERFORMANS GÖSTERGELERİ</vt:lpstr>
      <vt:lpstr>GELİŞTİRİCİ FAALİYETLER</vt:lpstr>
      <vt:lpstr>GELİŞTİRİCİ FAALİYETLER</vt:lpstr>
      <vt:lpstr>GELİŞTİRİCİ FAALİYETLER</vt:lpstr>
      <vt:lpstr>Görev Tanımları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(AKADEMİK BİRİM ADI)</dc:title>
  <dc:creator>TANER TURAN</dc:creator>
  <cp:lastModifiedBy>Alp Eren Güney</cp:lastModifiedBy>
  <cp:revision>31</cp:revision>
  <dcterms:created xsi:type="dcterms:W3CDTF">2023-01-04T06:47:36Z</dcterms:created>
  <dcterms:modified xsi:type="dcterms:W3CDTF">2023-03-17T15:27:39Z</dcterms:modified>
</cp:coreProperties>
</file>