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23"/>
  </p:notesMasterIdLst>
  <p:sldIdLst>
    <p:sldId id="256" r:id="rId2"/>
    <p:sldId id="258" r:id="rId3"/>
    <p:sldId id="260" r:id="rId4"/>
    <p:sldId id="264" r:id="rId5"/>
    <p:sldId id="266" r:id="rId6"/>
    <p:sldId id="265" r:id="rId7"/>
    <p:sldId id="273" r:id="rId8"/>
    <p:sldId id="267" r:id="rId9"/>
    <p:sldId id="275" r:id="rId10"/>
    <p:sldId id="274" r:id="rId11"/>
    <p:sldId id="276" r:id="rId12"/>
    <p:sldId id="268" r:id="rId13"/>
    <p:sldId id="277" r:id="rId14"/>
    <p:sldId id="269" r:id="rId15"/>
    <p:sldId id="282" r:id="rId16"/>
    <p:sldId id="281" r:id="rId17"/>
    <p:sldId id="270" r:id="rId18"/>
    <p:sldId id="280" r:id="rId19"/>
    <p:sldId id="279" r:id="rId20"/>
    <p:sldId id="278" r:id="rId21"/>
    <p:sldId id="272" r:id="rId22"/>
  </p:sldIdLst>
  <p:sldSz cx="12192000" cy="6858000"/>
  <p:notesSz cx="6858000"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C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118" d="100"/>
          <a:sy n="118" d="100"/>
        </p:scale>
        <p:origin x="120"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2076A24B-31DF-471B-8A27-B6941C845AD5}" type="datetimeFigureOut">
              <a:rPr lang="tr-TR" smtClean="0"/>
              <a:t>9.03.2023</a:t>
            </a:fld>
            <a:endParaRPr lang="tr-TR"/>
          </a:p>
        </p:txBody>
      </p:sp>
      <p:sp>
        <p:nvSpPr>
          <p:cNvPr id="4" name="Slayt Resmi Yer Tutucusu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C5AB5722-9ABC-4AA2-A9D9-7B830337A120}" type="slidenum">
              <a:rPr lang="tr-TR" smtClean="0"/>
              <a:t>‹#›</a:t>
            </a:fld>
            <a:endParaRPr lang="tr-TR"/>
          </a:p>
        </p:txBody>
      </p:sp>
    </p:spTree>
    <p:extLst>
      <p:ext uri="{BB962C8B-B14F-4D97-AF65-F5344CB8AC3E}">
        <p14:creationId xmlns:p14="http://schemas.microsoft.com/office/powerpoint/2010/main" val="312225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C5AB5722-9ABC-4AA2-A9D9-7B830337A120}" type="slidenum">
              <a:rPr lang="tr-TR" smtClean="0"/>
              <a:t>3</a:t>
            </a:fld>
            <a:endParaRPr lang="tr-TR"/>
          </a:p>
        </p:txBody>
      </p:sp>
    </p:spTree>
    <p:extLst>
      <p:ext uri="{BB962C8B-B14F-4D97-AF65-F5344CB8AC3E}">
        <p14:creationId xmlns:p14="http://schemas.microsoft.com/office/powerpoint/2010/main" val="2570846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027C87C-8BC0-5A50-3624-D23D97AAAA3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07C041CA-223C-6A69-6F17-C3C73BEDED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3DC70F06-EFF2-EAA7-5F18-783B4DFE4AF9}"/>
              </a:ext>
            </a:extLst>
          </p:cNvPr>
          <p:cNvSpPr>
            <a:spLocks noGrp="1"/>
          </p:cNvSpPr>
          <p:nvPr>
            <p:ph type="dt" sz="half" idx="10"/>
          </p:nvPr>
        </p:nvSpPr>
        <p:spPr/>
        <p:txBody>
          <a:bodyPr/>
          <a:lstStyle/>
          <a:p>
            <a:fld id="{3F1F7598-207B-4EF4-ACF7-1DA737BCFC82}" type="datetimeFigureOut">
              <a:rPr lang="tr-TR" smtClean="0"/>
              <a:t>9.03.2023</a:t>
            </a:fld>
            <a:endParaRPr lang="tr-TR"/>
          </a:p>
        </p:txBody>
      </p:sp>
      <p:sp>
        <p:nvSpPr>
          <p:cNvPr id="5" name="Alt Bilgi Yer Tutucusu 4">
            <a:extLst>
              <a:ext uri="{FF2B5EF4-FFF2-40B4-BE49-F238E27FC236}">
                <a16:creationId xmlns:a16="http://schemas.microsoft.com/office/drawing/2014/main" id="{C23E1146-0E75-4C59-38F9-1E50C922D79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AFC2DFB-C195-02A5-2667-7533F81D9135}"/>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2443295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A3C6C8-E352-0441-6A14-86959238F45C}"/>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B736F44-97B0-1DDE-2F9C-DCC028365ED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06833CE-390F-3F49-90EF-2C96800E6CF6}"/>
              </a:ext>
            </a:extLst>
          </p:cNvPr>
          <p:cNvSpPr>
            <a:spLocks noGrp="1"/>
          </p:cNvSpPr>
          <p:nvPr>
            <p:ph type="dt" sz="half" idx="10"/>
          </p:nvPr>
        </p:nvSpPr>
        <p:spPr/>
        <p:txBody>
          <a:bodyPr/>
          <a:lstStyle/>
          <a:p>
            <a:fld id="{3F1F7598-207B-4EF4-ACF7-1DA737BCFC82}" type="datetimeFigureOut">
              <a:rPr lang="tr-TR" smtClean="0"/>
              <a:t>9.03.2023</a:t>
            </a:fld>
            <a:endParaRPr lang="tr-TR"/>
          </a:p>
        </p:txBody>
      </p:sp>
      <p:sp>
        <p:nvSpPr>
          <p:cNvPr id="5" name="Alt Bilgi Yer Tutucusu 4">
            <a:extLst>
              <a:ext uri="{FF2B5EF4-FFF2-40B4-BE49-F238E27FC236}">
                <a16:creationId xmlns:a16="http://schemas.microsoft.com/office/drawing/2014/main" id="{2B1B3295-DE4A-DC99-C1FC-19739F3A0FC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A6D1436-CA55-71BB-9865-DDA3D6700BF5}"/>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2286711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6F53E7E-394E-B0FF-12AE-E1260EE9A16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79106FE3-6DF3-10D4-F1DE-3BB818DB3C0F}"/>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0289CE6-8E11-2BEA-0C98-1DEC1B301B5E}"/>
              </a:ext>
            </a:extLst>
          </p:cNvPr>
          <p:cNvSpPr>
            <a:spLocks noGrp="1"/>
          </p:cNvSpPr>
          <p:nvPr>
            <p:ph type="dt" sz="half" idx="10"/>
          </p:nvPr>
        </p:nvSpPr>
        <p:spPr/>
        <p:txBody>
          <a:bodyPr/>
          <a:lstStyle/>
          <a:p>
            <a:fld id="{3F1F7598-207B-4EF4-ACF7-1DA737BCFC82}" type="datetimeFigureOut">
              <a:rPr lang="tr-TR" smtClean="0"/>
              <a:t>9.03.2023</a:t>
            </a:fld>
            <a:endParaRPr lang="tr-TR"/>
          </a:p>
        </p:txBody>
      </p:sp>
      <p:sp>
        <p:nvSpPr>
          <p:cNvPr id="5" name="Alt Bilgi Yer Tutucusu 4">
            <a:extLst>
              <a:ext uri="{FF2B5EF4-FFF2-40B4-BE49-F238E27FC236}">
                <a16:creationId xmlns:a16="http://schemas.microsoft.com/office/drawing/2014/main" id="{1A694626-25CC-F2A9-927B-1DDB6E28116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40C8666-3C30-D20A-FFCD-893BEBF24531}"/>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3945871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3B51F2-6034-B569-5EFB-FD086CCDE09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1129A26-3C8F-27B1-49D8-EBC28BF79F63}"/>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C85246D-95A5-4007-2C3F-291FDC22FD8A}"/>
              </a:ext>
            </a:extLst>
          </p:cNvPr>
          <p:cNvSpPr>
            <a:spLocks noGrp="1"/>
          </p:cNvSpPr>
          <p:nvPr>
            <p:ph type="dt" sz="half" idx="10"/>
          </p:nvPr>
        </p:nvSpPr>
        <p:spPr/>
        <p:txBody>
          <a:bodyPr/>
          <a:lstStyle/>
          <a:p>
            <a:fld id="{3F1F7598-207B-4EF4-ACF7-1DA737BCFC82}" type="datetimeFigureOut">
              <a:rPr lang="tr-TR" smtClean="0"/>
              <a:t>9.03.2023</a:t>
            </a:fld>
            <a:endParaRPr lang="tr-TR"/>
          </a:p>
        </p:txBody>
      </p:sp>
      <p:sp>
        <p:nvSpPr>
          <p:cNvPr id="5" name="Alt Bilgi Yer Tutucusu 4">
            <a:extLst>
              <a:ext uri="{FF2B5EF4-FFF2-40B4-BE49-F238E27FC236}">
                <a16:creationId xmlns:a16="http://schemas.microsoft.com/office/drawing/2014/main" id="{C53CDC7F-1756-258B-FDEF-BA80922AC91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CA77F49-8FB1-A040-766B-17F1F5A2B20E}"/>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4129589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9913488-1EBC-A5BD-EB9F-A9206B10D82F}"/>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68794F6-F481-C904-15F0-1C35FEE4C4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AB3A04B8-AA04-E481-D870-AA511F52FF88}"/>
              </a:ext>
            </a:extLst>
          </p:cNvPr>
          <p:cNvSpPr>
            <a:spLocks noGrp="1"/>
          </p:cNvSpPr>
          <p:nvPr>
            <p:ph type="dt" sz="half" idx="10"/>
          </p:nvPr>
        </p:nvSpPr>
        <p:spPr/>
        <p:txBody>
          <a:bodyPr/>
          <a:lstStyle/>
          <a:p>
            <a:fld id="{3F1F7598-207B-4EF4-ACF7-1DA737BCFC82}" type="datetimeFigureOut">
              <a:rPr lang="tr-TR" smtClean="0"/>
              <a:t>9.03.2023</a:t>
            </a:fld>
            <a:endParaRPr lang="tr-TR"/>
          </a:p>
        </p:txBody>
      </p:sp>
      <p:sp>
        <p:nvSpPr>
          <p:cNvPr id="5" name="Alt Bilgi Yer Tutucusu 4">
            <a:extLst>
              <a:ext uri="{FF2B5EF4-FFF2-40B4-BE49-F238E27FC236}">
                <a16:creationId xmlns:a16="http://schemas.microsoft.com/office/drawing/2014/main" id="{B91B7152-A4E2-A070-23F2-E0C1134FD6D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B4632A4-E113-6807-83D6-34ED2214140F}"/>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806961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4CD500-87C8-D1CE-C930-B6324D29163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6A433CC-C38F-CC07-FB5C-4F5C6144DDDA}"/>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D62848EE-ABEE-D159-8B92-A11FF3E086CD}"/>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A1AFD40A-BC49-CEAE-CE47-01788FB94D74}"/>
              </a:ext>
            </a:extLst>
          </p:cNvPr>
          <p:cNvSpPr>
            <a:spLocks noGrp="1"/>
          </p:cNvSpPr>
          <p:nvPr>
            <p:ph type="dt" sz="half" idx="10"/>
          </p:nvPr>
        </p:nvSpPr>
        <p:spPr/>
        <p:txBody>
          <a:bodyPr/>
          <a:lstStyle/>
          <a:p>
            <a:fld id="{3F1F7598-207B-4EF4-ACF7-1DA737BCFC82}" type="datetimeFigureOut">
              <a:rPr lang="tr-TR" smtClean="0"/>
              <a:t>9.03.2023</a:t>
            </a:fld>
            <a:endParaRPr lang="tr-TR"/>
          </a:p>
        </p:txBody>
      </p:sp>
      <p:sp>
        <p:nvSpPr>
          <p:cNvPr id="6" name="Alt Bilgi Yer Tutucusu 5">
            <a:extLst>
              <a:ext uri="{FF2B5EF4-FFF2-40B4-BE49-F238E27FC236}">
                <a16:creationId xmlns:a16="http://schemas.microsoft.com/office/drawing/2014/main" id="{7020661D-AB71-44F8-EED6-2C934FE8516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14745CBF-523D-5A04-F242-C9BF316DECE5}"/>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351191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D01F0F-422E-F2AB-D639-0F331A24EB2E}"/>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ABD0252-FC1C-B809-A76D-04A44A9FB2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8E17FED6-594B-9F94-8AB5-33AF0AB1BBA0}"/>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7BCCEBE-DFA5-DD6C-81E7-C4384C22D9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65F898E4-F091-D0B6-55EE-F03C36481B62}"/>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59080B0-057A-39EC-3140-EB1C48A244FE}"/>
              </a:ext>
            </a:extLst>
          </p:cNvPr>
          <p:cNvSpPr>
            <a:spLocks noGrp="1"/>
          </p:cNvSpPr>
          <p:nvPr>
            <p:ph type="dt" sz="half" idx="10"/>
          </p:nvPr>
        </p:nvSpPr>
        <p:spPr/>
        <p:txBody>
          <a:bodyPr/>
          <a:lstStyle/>
          <a:p>
            <a:fld id="{3F1F7598-207B-4EF4-ACF7-1DA737BCFC82}" type="datetimeFigureOut">
              <a:rPr lang="tr-TR" smtClean="0"/>
              <a:t>9.03.2023</a:t>
            </a:fld>
            <a:endParaRPr lang="tr-TR"/>
          </a:p>
        </p:txBody>
      </p:sp>
      <p:sp>
        <p:nvSpPr>
          <p:cNvPr id="8" name="Alt Bilgi Yer Tutucusu 7">
            <a:extLst>
              <a:ext uri="{FF2B5EF4-FFF2-40B4-BE49-F238E27FC236}">
                <a16:creationId xmlns:a16="http://schemas.microsoft.com/office/drawing/2014/main" id="{8A6B27E6-429E-B22C-E40E-67FE0F356B74}"/>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195E5AFC-544D-143C-B5AE-7D4C1C78DE90}"/>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2465234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2892959-0E4C-A9D8-8BD8-3C115F471B3C}"/>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5857A73D-2FCC-B383-1266-3DF2ADDDD044}"/>
              </a:ext>
            </a:extLst>
          </p:cNvPr>
          <p:cNvSpPr>
            <a:spLocks noGrp="1"/>
          </p:cNvSpPr>
          <p:nvPr>
            <p:ph type="dt" sz="half" idx="10"/>
          </p:nvPr>
        </p:nvSpPr>
        <p:spPr/>
        <p:txBody>
          <a:bodyPr/>
          <a:lstStyle/>
          <a:p>
            <a:fld id="{3F1F7598-207B-4EF4-ACF7-1DA737BCFC82}" type="datetimeFigureOut">
              <a:rPr lang="tr-TR" smtClean="0"/>
              <a:t>9.03.2023</a:t>
            </a:fld>
            <a:endParaRPr lang="tr-TR"/>
          </a:p>
        </p:txBody>
      </p:sp>
      <p:sp>
        <p:nvSpPr>
          <p:cNvPr id="4" name="Alt Bilgi Yer Tutucusu 3">
            <a:extLst>
              <a:ext uri="{FF2B5EF4-FFF2-40B4-BE49-F238E27FC236}">
                <a16:creationId xmlns:a16="http://schemas.microsoft.com/office/drawing/2014/main" id="{FD345418-7F6F-31DC-E80B-5E41946AD3EE}"/>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7AD33510-6BD2-9884-3B41-414487C3B0B6}"/>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2955619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3E160EEC-896E-FCEF-9645-8693F82D4263}"/>
              </a:ext>
            </a:extLst>
          </p:cNvPr>
          <p:cNvSpPr>
            <a:spLocks noGrp="1"/>
          </p:cNvSpPr>
          <p:nvPr>
            <p:ph type="dt" sz="half" idx="10"/>
          </p:nvPr>
        </p:nvSpPr>
        <p:spPr/>
        <p:txBody>
          <a:bodyPr/>
          <a:lstStyle/>
          <a:p>
            <a:fld id="{3F1F7598-207B-4EF4-ACF7-1DA737BCFC82}" type="datetimeFigureOut">
              <a:rPr lang="tr-TR" smtClean="0"/>
              <a:t>9.03.2023</a:t>
            </a:fld>
            <a:endParaRPr lang="tr-TR"/>
          </a:p>
        </p:txBody>
      </p:sp>
      <p:sp>
        <p:nvSpPr>
          <p:cNvPr id="3" name="Alt Bilgi Yer Tutucusu 2">
            <a:extLst>
              <a:ext uri="{FF2B5EF4-FFF2-40B4-BE49-F238E27FC236}">
                <a16:creationId xmlns:a16="http://schemas.microsoft.com/office/drawing/2014/main" id="{37A7F95D-A833-1F9F-83BD-F55EDB01E153}"/>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EF3A0BE5-2AE8-10F8-A9CD-E4FA82D231F5}"/>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1227968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583675-BC98-99C8-3A04-4678D0F05EB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8562AABB-B0A8-EE91-F63C-05DD1E2E97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25830B65-CBEA-AEBB-1734-E6359DBDE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F908877-0E96-DF36-970F-A10C83C0DC04}"/>
              </a:ext>
            </a:extLst>
          </p:cNvPr>
          <p:cNvSpPr>
            <a:spLocks noGrp="1"/>
          </p:cNvSpPr>
          <p:nvPr>
            <p:ph type="dt" sz="half" idx="10"/>
          </p:nvPr>
        </p:nvSpPr>
        <p:spPr/>
        <p:txBody>
          <a:bodyPr/>
          <a:lstStyle/>
          <a:p>
            <a:fld id="{3F1F7598-207B-4EF4-ACF7-1DA737BCFC82}" type="datetimeFigureOut">
              <a:rPr lang="tr-TR" smtClean="0"/>
              <a:t>9.03.2023</a:t>
            </a:fld>
            <a:endParaRPr lang="tr-TR"/>
          </a:p>
        </p:txBody>
      </p:sp>
      <p:sp>
        <p:nvSpPr>
          <p:cNvPr id="6" name="Alt Bilgi Yer Tutucusu 5">
            <a:extLst>
              <a:ext uri="{FF2B5EF4-FFF2-40B4-BE49-F238E27FC236}">
                <a16:creationId xmlns:a16="http://schemas.microsoft.com/office/drawing/2014/main" id="{9B506903-FFDD-9FC1-04D9-E1C0BF39632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2484EB2-39B3-DC05-2BD3-3A305EA80A3B}"/>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709576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826712C-F6B3-90E8-8199-2066042FDD7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CD69587-9BD6-5DB4-710B-F5F03B2D50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64324B35-DCFC-EF43-CBA4-9F6C9038E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1FF2B03-A34A-44F6-B1E5-391704A13E9E}"/>
              </a:ext>
            </a:extLst>
          </p:cNvPr>
          <p:cNvSpPr>
            <a:spLocks noGrp="1"/>
          </p:cNvSpPr>
          <p:nvPr>
            <p:ph type="dt" sz="half" idx="10"/>
          </p:nvPr>
        </p:nvSpPr>
        <p:spPr/>
        <p:txBody>
          <a:bodyPr/>
          <a:lstStyle/>
          <a:p>
            <a:fld id="{3F1F7598-207B-4EF4-ACF7-1DA737BCFC82}" type="datetimeFigureOut">
              <a:rPr lang="tr-TR" smtClean="0"/>
              <a:t>9.03.2023</a:t>
            </a:fld>
            <a:endParaRPr lang="tr-TR"/>
          </a:p>
        </p:txBody>
      </p:sp>
      <p:sp>
        <p:nvSpPr>
          <p:cNvPr id="6" name="Alt Bilgi Yer Tutucusu 5">
            <a:extLst>
              <a:ext uri="{FF2B5EF4-FFF2-40B4-BE49-F238E27FC236}">
                <a16:creationId xmlns:a16="http://schemas.microsoft.com/office/drawing/2014/main" id="{B72D64DD-A9BD-8D77-F8B0-031D865AAD9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113947A-4EDF-E8E6-B4B5-47E9DD6990D4}"/>
              </a:ext>
            </a:extLst>
          </p:cNvPr>
          <p:cNvSpPr>
            <a:spLocks noGrp="1"/>
          </p:cNvSpPr>
          <p:nvPr>
            <p:ph type="sldNum" sz="quarter" idx="12"/>
          </p:nvPr>
        </p:nvSpPr>
        <p:spPr/>
        <p:txBody>
          <a:bodyPr/>
          <a:lstStyle/>
          <a:p>
            <a:fld id="{F9C9136D-87D5-43B2-BFE9-5D1F583B25B7}" type="slidenum">
              <a:rPr lang="tr-TR" smtClean="0"/>
              <a:t>‹#›</a:t>
            </a:fld>
            <a:endParaRPr lang="tr-TR"/>
          </a:p>
        </p:txBody>
      </p:sp>
    </p:spTree>
    <p:extLst>
      <p:ext uri="{BB962C8B-B14F-4D97-AF65-F5344CB8AC3E}">
        <p14:creationId xmlns:p14="http://schemas.microsoft.com/office/powerpoint/2010/main" val="2919457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44166008-06E6-E3E1-B390-483F027101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FB8F056-B70A-BF6E-910C-D08830576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8F856D5-05DA-7209-A78B-3D4CE42365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1F7598-207B-4EF4-ACF7-1DA737BCFC82}" type="datetimeFigureOut">
              <a:rPr lang="tr-TR" smtClean="0"/>
              <a:t>9.03.2023</a:t>
            </a:fld>
            <a:endParaRPr lang="tr-TR"/>
          </a:p>
        </p:txBody>
      </p:sp>
      <p:sp>
        <p:nvSpPr>
          <p:cNvPr id="5" name="Alt Bilgi Yer Tutucusu 4">
            <a:extLst>
              <a:ext uri="{FF2B5EF4-FFF2-40B4-BE49-F238E27FC236}">
                <a16:creationId xmlns:a16="http://schemas.microsoft.com/office/drawing/2014/main" id="{7E4A9844-9D03-3A2C-274B-B18775A33E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9FC0D193-EC8A-4B6F-0C91-EEC489DA45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9136D-87D5-43B2-BFE9-5D1F583B25B7}" type="slidenum">
              <a:rPr lang="tr-TR" smtClean="0"/>
              <a:t>‹#›</a:t>
            </a:fld>
            <a:endParaRPr lang="tr-TR"/>
          </a:p>
        </p:txBody>
      </p:sp>
    </p:spTree>
    <p:extLst>
      <p:ext uri="{BB962C8B-B14F-4D97-AF65-F5344CB8AC3E}">
        <p14:creationId xmlns:p14="http://schemas.microsoft.com/office/powerpoint/2010/main" val="315881702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6A56BDA-D831-949B-8403-65F65E816A08}"/>
              </a:ext>
            </a:extLst>
          </p:cNvPr>
          <p:cNvSpPr>
            <a:spLocks noGrp="1"/>
          </p:cNvSpPr>
          <p:nvPr>
            <p:ph type="ctrTitle"/>
          </p:nvPr>
        </p:nvSpPr>
        <p:spPr>
          <a:xfrm>
            <a:off x="6352248" y="825388"/>
            <a:ext cx="5429756" cy="3847685"/>
          </a:xfrm>
        </p:spPr>
        <p:txBody>
          <a:bodyPr anchor="b">
            <a:normAutofit fontScale="90000"/>
          </a:bodyPr>
          <a:lstStyle/>
          <a:p>
            <a:pPr algn="l"/>
            <a:r>
              <a:rPr lang="tr-TR" dirty="0">
                <a:solidFill>
                  <a:schemeClr val="bg1"/>
                </a:solidFill>
              </a:rPr>
              <a:t>KADIN VE AİLE ARAŞTIRMALARI UYGULAMA VE ARAŞTIRMA MERKEZİ(YÜKAM)</a:t>
            </a:r>
          </a:p>
        </p:txBody>
      </p:sp>
      <p:sp>
        <p:nvSpPr>
          <p:cNvPr id="3" name="Alt Başlık 2">
            <a:extLst>
              <a:ext uri="{FF2B5EF4-FFF2-40B4-BE49-F238E27FC236}">
                <a16:creationId xmlns:a16="http://schemas.microsoft.com/office/drawing/2014/main" id="{A54C16F1-3B9C-A318-EA1F-58DCC5163AA3}"/>
              </a:ext>
            </a:extLst>
          </p:cNvPr>
          <p:cNvSpPr>
            <a:spLocks noGrp="1"/>
          </p:cNvSpPr>
          <p:nvPr>
            <p:ph type="subTitle" idx="1"/>
          </p:nvPr>
        </p:nvSpPr>
        <p:spPr>
          <a:xfrm>
            <a:off x="6746627" y="4750893"/>
            <a:ext cx="4645250" cy="1147863"/>
          </a:xfrm>
        </p:spPr>
        <p:txBody>
          <a:bodyPr anchor="t">
            <a:normAutofit/>
          </a:bodyPr>
          <a:lstStyle/>
          <a:p>
            <a:pPr algn="l"/>
            <a:r>
              <a:rPr lang="tr-TR" sz="2000">
                <a:solidFill>
                  <a:schemeClr val="bg1"/>
                </a:solidFill>
              </a:rPr>
              <a:t>2022 BİRİM FAALİYET RAPORU SUNUMU</a:t>
            </a:r>
          </a:p>
          <a:p>
            <a:pPr algn="l"/>
            <a:endParaRPr lang="tr-TR" sz="2000" dirty="0">
              <a:solidFill>
                <a:schemeClr val="bg1"/>
              </a:solidFill>
            </a:endParaRP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Resim 4">
            <a:extLst>
              <a:ext uri="{FF2B5EF4-FFF2-40B4-BE49-F238E27FC236}">
                <a16:creationId xmlns:a16="http://schemas.microsoft.com/office/drawing/2014/main" id="{5EB33A69-8AB2-8A63-76CA-465105196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783" y="489204"/>
            <a:ext cx="3623041" cy="4511421"/>
          </a:xfrm>
          <a:prstGeom prst="rect">
            <a:avLst/>
          </a:prstGeom>
        </p:spPr>
      </p:pic>
    </p:spTree>
    <p:extLst>
      <p:ext uri="{BB962C8B-B14F-4D97-AF65-F5344CB8AC3E}">
        <p14:creationId xmlns:p14="http://schemas.microsoft.com/office/powerpoint/2010/main" val="1871644803"/>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D8291D-F790-BDAC-4A22-3AAE8F68FA67}"/>
              </a:ext>
            </a:extLst>
          </p:cNvPr>
          <p:cNvSpPr>
            <a:spLocks noGrp="1"/>
          </p:cNvSpPr>
          <p:nvPr>
            <p:ph type="title"/>
          </p:nvPr>
        </p:nvSpPr>
        <p:spPr/>
        <p:txBody>
          <a:bodyPr>
            <a:normAutofit/>
          </a:bodyPr>
          <a:lstStyle/>
          <a:p>
            <a:r>
              <a:rPr lang="tr-TR" sz="40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Kadının Güçlenmesinde Kadın Kooperatiflerinin Önemi Paneli</a:t>
            </a:r>
            <a:endParaRPr lang="tr-TR" sz="4000" dirty="0">
              <a:solidFill>
                <a:schemeClr val="accent2">
                  <a:lumMod val="75000"/>
                </a:schemeClr>
              </a:solidFill>
            </a:endParaRPr>
          </a:p>
        </p:txBody>
      </p:sp>
      <p:pic>
        <p:nvPicPr>
          <p:cNvPr id="4" name="İçerik Yer Tutucusu 3">
            <a:extLst>
              <a:ext uri="{FF2B5EF4-FFF2-40B4-BE49-F238E27FC236}">
                <a16:creationId xmlns:a16="http://schemas.microsoft.com/office/drawing/2014/main" id="{EBCC1F08-F936-2A40-92C9-FE01788AF121}"/>
              </a:ext>
            </a:extLst>
          </p:cNvPr>
          <p:cNvPicPr>
            <a:picLocks noGrp="1" noChangeAspect="1"/>
          </p:cNvPicPr>
          <p:nvPr>
            <p:ph idx="1"/>
          </p:nvPr>
        </p:nvPicPr>
        <p:blipFill>
          <a:blip r:embed="rId2"/>
          <a:stretch>
            <a:fillRect/>
          </a:stretch>
        </p:blipFill>
        <p:spPr>
          <a:xfrm>
            <a:off x="4558074" y="1825625"/>
            <a:ext cx="3075852" cy="4351338"/>
          </a:xfrm>
          <a:prstGeom prst="rect">
            <a:avLst/>
          </a:prstGeom>
        </p:spPr>
      </p:pic>
    </p:spTree>
    <p:extLst>
      <p:ext uri="{BB962C8B-B14F-4D97-AF65-F5344CB8AC3E}">
        <p14:creationId xmlns:p14="http://schemas.microsoft.com/office/powerpoint/2010/main" val="2422919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F02AE86-2F88-AEA4-2BF4-DDD4A806182B}"/>
              </a:ext>
            </a:extLst>
          </p:cNvPr>
          <p:cNvSpPr>
            <a:spLocks noGrp="1"/>
          </p:cNvSpPr>
          <p:nvPr>
            <p:ph type="title"/>
          </p:nvPr>
        </p:nvSpPr>
        <p:spPr/>
        <p:txBody>
          <a:bodyPr/>
          <a:lstStyle/>
          <a:p>
            <a:r>
              <a:rPr lang="tr-TR" dirty="0">
                <a:solidFill>
                  <a:schemeClr val="accent2">
                    <a:lumMod val="75000"/>
                  </a:schemeClr>
                </a:solidFill>
              </a:rPr>
              <a:t>65 Yaş Üstü Huzurevi Sakinlerine Dijital Okuryazarlık Eğitimi</a:t>
            </a:r>
          </a:p>
        </p:txBody>
      </p:sp>
      <p:pic>
        <p:nvPicPr>
          <p:cNvPr id="4" name="İçerik Yer Tutucusu 3">
            <a:extLst>
              <a:ext uri="{FF2B5EF4-FFF2-40B4-BE49-F238E27FC236}">
                <a16:creationId xmlns:a16="http://schemas.microsoft.com/office/drawing/2014/main" id="{F9BFAB33-E0D4-0CDB-CB44-0FDF9634438C}"/>
              </a:ext>
            </a:extLst>
          </p:cNvPr>
          <p:cNvPicPr>
            <a:picLocks noGrp="1" noChangeAspect="1"/>
          </p:cNvPicPr>
          <p:nvPr>
            <p:ph idx="1"/>
          </p:nvPr>
        </p:nvPicPr>
        <p:blipFill>
          <a:blip r:embed="rId2"/>
          <a:stretch>
            <a:fillRect/>
          </a:stretch>
        </p:blipFill>
        <p:spPr>
          <a:xfrm>
            <a:off x="4462888" y="1825625"/>
            <a:ext cx="3266223" cy="4351338"/>
          </a:xfrm>
          <a:prstGeom prst="rect">
            <a:avLst/>
          </a:prstGeom>
        </p:spPr>
      </p:pic>
    </p:spTree>
    <p:extLst>
      <p:ext uri="{BB962C8B-B14F-4D97-AF65-F5344CB8AC3E}">
        <p14:creationId xmlns:p14="http://schemas.microsoft.com/office/powerpoint/2010/main" val="520417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29DD89-7A3E-4ED5-D9F0-A158E0163A99}"/>
              </a:ext>
            </a:extLst>
          </p:cNvPr>
          <p:cNvSpPr>
            <a:spLocks noGrp="1"/>
          </p:cNvSpPr>
          <p:nvPr>
            <p:ph type="title"/>
          </p:nvPr>
        </p:nvSpPr>
        <p:spPr/>
        <p:txBody>
          <a:bodyPr/>
          <a:lstStyle/>
          <a:p>
            <a:pPr algn="ctr"/>
            <a:r>
              <a:rPr lang="tr-TR" sz="4400" b="1" dirty="0">
                <a:effectLst/>
                <a:latin typeface="Calibri" panose="020F0502020204030204" pitchFamily="34" charset="0"/>
                <a:ea typeface="Calibri" panose="020F0502020204030204" pitchFamily="34" charset="0"/>
                <a:cs typeface="Times New Roman" panose="02020603050405020304" pitchFamily="18" charset="0"/>
              </a:rPr>
              <a:t>YÜKAM’IN 2022 FAALİYETLERİ</a:t>
            </a:r>
            <a:endParaRPr lang="tr-TR" dirty="0"/>
          </a:p>
        </p:txBody>
      </p:sp>
      <p:sp>
        <p:nvSpPr>
          <p:cNvPr id="3" name="İçerik Yer Tutucusu 2">
            <a:extLst>
              <a:ext uri="{FF2B5EF4-FFF2-40B4-BE49-F238E27FC236}">
                <a16:creationId xmlns:a16="http://schemas.microsoft.com/office/drawing/2014/main" id="{490B4BDE-7746-FE59-03DB-E6B6EC400FF7}"/>
              </a:ext>
            </a:extLst>
          </p:cNvPr>
          <p:cNvSpPr>
            <a:spLocks noGrp="1"/>
          </p:cNvSpPr>
          <p:nvPr>
            <p:ph idx="1"/>
          </p:nvPr>
        </p:nvSpPr>
        <p:spPr/>
        <p:txBody>
          <a:bodyPr>
            <a:normAutofit fontScale="92500" lnSpcReduction="10000"/>
          </a:bodyPr>
          <a:lstStyle/>
          <a:p>
            <a:pPr>
              <a:lnSpc>
                <a:spcPct val="115000"/>
              </a:lnSpc>
              <a:spcAft>
                <a:spcPts val="1000"/>
              </a:spcAft>
            </a:pPr>
            <a:r>
              <a:rPr lang="tr-TR" sz="1800" b="1" dirty="0">
                <a:effectLst/>
                <a:latin typeface="Calibri" panose="020F0502020204030204" pitchFamily="34" charset="0"/>
                <a:ea typeface="Calibri" panose="020F0502020204030204" pitchFamily="34" charset="0"/>
                <a:cs typeface="Times New Roman" panose="02020603050405020304" pitchFamily="18" charset="0"/>
              </a:rPr>
              <a:t>21.09.2022</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Doğu Marmara Kalkınma Ajansı (MARKA) ve Sanayi ve Teknoloji Bakanlığı Kalkınma Ajansları Genel Müdürlüğü koordinasyonunda düzenlenen “2024-2028 dönemi Bölge Planı Hazırlık </a:t>
            </a:r>
            <a:r>
              <a:rPr lang="tr-TR" sz="1800" dirty="0" err="1">
                <a:effectLst/>
                <a:latin typeface="Calibri" panose="020F0502020204030204" pitchFamily="34" charset="0"/>
                <a:ea typeface="Calibri" panose="020F0502020204030204" pitchFamily="34" charset="0"/>
                <a:cs typeface="Times New Roman" panose="02020603050405020304" pitchFamily="18" charset="0"/>
              </a:rPr>
              <a:t>Çalıştayı’na</a:t>
            </a:r>
            <a:r>
              <a:rPr lang="tr-TR" sz="1800" dirty="0">
                <a:effectLst/>
                <a:latin typeface="Calibri" panose="020F0502020204030204" pitchFamily="34" charset="0"/>
                <a:ea typeface="Calibri" panose="020F0502020204030204" pitchFamily="34" charset="0"/>
                <a:cs typeface="Times New Roman" panose="02020603050405020304" pitchFamily="18" charset="0"/>
              </a:rPr>
              <a:t>” Prof. Dr. Elif YÜKSEL OKTAY ve Dr. Öğr. Üyesi Abdullah Selim DOĞAN katılım sağladı.</a:t>
            </a:r>
          </a:p>
          <a:p>
            <a:pPr algn="just">
              <a:lnSpc>
                <a:spcPct val="115000"/>
              </a:lnSpc>
              <a:spcAft>
                <a:spcPts val="1000"/>
              </a:spcAft>
            </a:pPr>
            <a:r>
              <a:rPr lang="tr-TR" sz="1800" b="1" dirty="0">
                <a:effectLst/>
                <a:latin typeface="Calibri" panose="020F0502020204030204" pitchFamily="34" charset="0"/>
                <a:ea typeface="Calibri" panose="020F0502020204030204" pitchFamily="34" charset="0"/>
                <a:cs typeface="Times New Roman" panose="02020603050405020304" pitchFamily="18" charset="0"/>
              </a:rPr>
              <a:t>29.09.2022</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tr-TR" sz="1800" dirty="0" err="1">
                <a:effectLst/>
                <a:latin typeface="Calibri" panose="020F0502020204030204" pitchFamily="34" charset="0"/>
                <a:ea typeface="Calibri" panose="020F0502020204030204" pitchFamily="34" charset="0"/>
                <a:cs typeface="Times New Roman" panose="02020603050405020304" pitchFamily="18" charset="0"/>
              </a:rPr>
              <a:t>YÜKAM’a</a:t>
            </a:r>
            <a:r>
              <a:rPr lang="tr-TR" sz="1800" dirty="0">
                <a:effectLst/>
                <a:latin typeface="Calibri" panose="020F0502020204030204" pitchFamily="34" charset="0"/>
                <a:ea typeface="Calibri" panose="020F0502020204030204" pitchFamily="34" charset="0"/>
                <a:cs typeface="Times New Roman" panose="02020603050405020304" pitchFamily="18" charset="0"/>
              </a:rPr>
              <a:t> irtibatlandırılan araştırma görevlilerinden Dr. Hasan ÇÖLGEÇEN tarafından 60 yaş üstü Çınarcık Huzurevi sakinlerine YÜKAM adına “Dijital Okuryazarlık Eğitimi” verildi. </a:t>
            </a:r>
          </a:p>
          <a:p>
            <a:pPr>
              <a:lnSpc>
                <a:spcPct val="115000"/>
              </a:lnSpc>
              <a:spcAft>
                <a:spcPts val="1000"/>
              </a:spcAft>
            </a:pPr>
            <a:r>
              <a:rPr lang="tr-TR" sz="1800" b="1" dirty="0">
                <a:effectLst/>
                <a:latin typeface="Calibri" panose="020F0502020204030204" pitchFamily="34" charset="0"/>
                <a:ea typeface="Calibri" panose="020F0502020204030204" pitchFamily="34" charset="0"/>
                <a:cs typeface="Times New Roman" panose="02020603050405020304" pitchFamily="18" charset="0"/>
              </a:rPr>
              <a:t>26.10.2022</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tr-TR" sz="1800" dirty="0">
                <a:effectLst/>
                <a:latin typeface="Calibri" panose="020F0502020204030204" pitchFamily="34" charset="0"/>
                <a:ea typeface="Calibri" panose="020F0502020204030204" pitchFamily="34" charset="0"/>
                <a:cs typeface="Times New Roman" panose="02020603050405020304" pitchFamily="18" charset="0"/>
              </a:rPr>
              <a:t>Meme Kanseri Farkındalığı arttırmak üzere YÜKAM ve Çalışma Ekonomisi ve Endüstri İlişkileri Kulübü ortaklığıyla  “Pembe Kurdele Takma Etkinliği” gerçekleştirildi.</a:t>
            </a:r>
          </a:p>
          <a:p>
            <a:endParaRPr lang="tr-TR" dirty="0"/>
          </a:p>
        </p:txBody>
      </p:sp>
    </p:spTree>
    <p:extLst>
      <p:ext uri="{BB962C8B-B14F-4D97-AF65-F5344CB8AC3E}">
        <p14:creationId xmlns:p14="http://schemas.microsoft.com/office/powerpoint/2010/main" val="401575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9AF45F-914B-8FD4-C066-01BD98EA9225}"/>
              </a:ext>
            </a:extLst>
          </p:cNvPr>
          <p:cNvSpPr>
            <a:spLocks noGrp="1"/>
          </p:cNvSpPr>
          <p:nvPr>
            <p:ph type="title"/>
          </p:nvPr>
        </p:nvSpPr>
        <p:spPr/>
        <p:txBody>
          <a:bodyPr/>
          <a:lstStyle/>
          <a:p>
            <a:r>
              <a:rPr lang="tr-TR" sz="4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Meme Kanseri farkındalık Etkinliği (Pembe Kurdele Takma Etkinliği)</a:t>
            </a:r>
            <a:endParaRPr lang="tr-TR" dirty="0">
              <a:solidFill>
                <a:schemeClr val="accent2">
                  <a:lumMod val="75000"/>
                </a:schemeClr>
              </a:solidFill>
            </a:endParaRPr>
          </a:p>
        </p:txBody>
      </p:sp>
      <p:pic>
        <p:nvPicPr>
          <p:cNvPr id="4" name="İçerik Yer Tutucusu 3">
            <a:extLst>
              <a:ext uri="{FF2B5EF4-FFF2-40B4-BE49-F238E27FC236}">
                <a16:creationId xmlns:a16="http://schemas.microsoft.com/office/drawing/2014/main" id="{D8F70B0B-8570-21FA-6469-07CBE6D2F3C4}"/>
              </a:ext>
            </a:extLst>
          </p:cNvPr>
          <p:cNvPicPr>
            <a:picLocks noGrp="1" noChangeAspect="1"/>
          </p:cNvPicPr>
          <p:nvPr>
            <p:ph idx="1"/>
          </p:nvPr>
        </p:nvPicPr>
        <p:blipFill>
          <a:blip r:embed="rId2"/>
          <a:stretch>
            <a:fillRect/>
          </a:stretch>
        </p:blipFill>
        <p:spPr>
          <a:xfrm>
            <a:off x="3195108" y="1825625"/>
            <a:ext cx="5801784" cy="4351338"/>
          </a:xfrm>
          <a:prstGeom prst="rect">
            <a:avLst/>
          </a:prstGeom>
        </p:spPr>
      </p:pic>
    </p:spTree>
    <p:extLst>
      <p:ext uri="{BB962C8B-B14F-4D97-AF65-F5344CB8AC3E}">
        <p14:creationId xmlns:p14="http://schemas.microsoft.com/office/powerpoint/2010/main" val="3905841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19AF38D-79F3-52DD-77B2-C6C57FF822D7}"/>
              </a:ext>
            </a:extLst>
          </p:cNvPr>
          <p:cNvSpPr>
            <a:spLocks noGrp="1"/>
          </p:cNvSpPr>
          <p:nvPr>
            <p:ph type="title"/>
          </p:nvPr>
        </p:nvSpPr>
        <p:spPr/>
        <p:txBody>
          <a:bodyPr/>
          <a:lstStyle/>
          <a:p>
            <a:pPr algn="ctr"/>
            <a:r>
              <a:rPr lang="tr-TR" sz="4400" b="1" dirty="0">
                <a:effectLst/>
                <a:latin typeface="Calibri" panose="020F0502020204030204" pitchFamily="34" charset="0"/>
                <a:ea typeface="Calibri" panose="020F0502020204030204" pitchFamily="34" charset="0"/>
                <a:cs typeface="Times New Roman" panose="02020603050405020304" pitchFamily="18" charset="0"/>
              </a:rPr>
              <a:t>YÜKAM’IN 2022 FAALİYETLERİ</a:t>
            </a:r>
            <a:endParaRPr lang="tr-TR" dirty="0"/>
          </a:p>
        </p:txBody>
      </p:sp>
      <p:sp>
        <p:nvSpPr>
          <p:cNvPr id="3" name="İçerik Yer Tutucusu 2">
            <a:extLst>
              <a:ext uri="{FF2B5EF4-FFF2-40B4-BE49-F238E27FC236}">
                <a16:creationId xmlns:a16="http://schemas.microsoft.com/office/drawing/2014/main" id="{47595985-EEC7-1542-8FCD-7DB306EA54F6}"/>
              </a:ext>
            </a:extLst>
          </p:cNvPr>
          <p:cNvSpPr>
            <a:spLocks noGrp="1"/>
          </p:cNvSpPr>
          <p:nvPr>
            <p:ph idx="1"/>
          </p:nvPr>
        </p:nvSpPr>
        <p:spPr/>
        <p:txBody>
          <a:bodyPr>
            <a:normAutofit fontScale="25000" lnSpcReduction="20000"/>
          </a:bodyPr>
          <a:lstStyle/>
          <a:p>
            <a:pPr algn="just">
              <a:lnSpc>
                <a:spcPct val="115000"/>
              </a:lnSpc>
              <a:spcAft>
                <a:spcPts val="1000"/>
              </a:spcAft>
            </a:pPr>
            <a:r>
              <a:rPr lang="tr-TR" sz="6400" b="1" dirty="0">
                <a:effectLst/>
                <a:latin typeface="Calibri" panose="020F0502020204030204" pitchFamily="34" charset="0"/>
                <a:ea typeface="Calibri" panose="020F0502020204030204" pitchFamily="34" charset="0"/>
                <a:cs typeface="Times New Roman" panose="02020603050405020304" pitchFamily="18" charset="0"/>
              </a:rPr>
              <a:t>17.11.2022</a:t>
            </a:r>
            <a:r>
              <a:rPr lang="tr-TR" sz="64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gn="just">
              <a:lnSpc>
                <a:spcPct val="120000"/>
              </a:lnSpc>
              <a:spcBef>
                <a:spcPts val="0"/>
              </a:spcBef>
              <a:buNone/>
            </a:pPr>
            <a:r>
              <a:rPr lang="tr-TR" sz="6400" dirty="0">
                <a:effectLst/>
                <a:latin typeface="Calibri" panose="020F0502020204030204" pitchFamily="34" charset="0"/>
                <a:ea typeface="Calibri" panose="020F0502020204030204" pitchFamily="34" charset="0"/>
                <a:cs typeface="Times New Roman" panose="02020603050405020304" pitchFamily="18" charset="0"/>
              </a:rPr>
              <a:t>Çınarcık </a:t>
            </a:r>
            <a:r>
              <a:rPr lang="tr-TR" sz="6400" dirty="0" err="1">
                <a:effectLst/>
                <a:latin typeface="Calibri" panose="020F0502020204030204" pitchFamily="34" charset="0"/>
                <a:ea typeface="Calibri" panose="020F0502020204030204" pitchFamily="34" charset="0"/>
                <a:cs typeface="Times New Roman" panose="02020603050405020304" pitchFamily="18" charset="0"/>
              </a:rPr>
              <a:t>MYO’da</a:t>
            </a:r>
            <a:r>
              <a:rPr lang="tr-TR" sz="6400" dirty="0">
                <a:effectLst/>
                <a:latin typeface="Calibri" panose="020F0502020204030204" pitchFamily="34" charset="0"/>
                <a:ea typeface="Calibri" panose="020F0502020204030204" pitchFamily="34" charset="0"/>
                <a:cs typeface="Times New Roman" panose="02020603050405020304" pitchFamily="18" charset="0"/>
              </a:rPr>
              <a:t> Kadına Yönelik Şiddetle Mücadelede Toplumsal Dayanışma Paneli (konuşmacıydım) Aile ve Sosyal Hizmetler İl Müdürlüğü’nden Sosyolog Cennet Ertürk’le. Hem kadına şiddet hem de KADES eğitimi de verdim panel sırasında. (110 kadar talebe)</a:t>
            </a:r>
            <a:r>
              <a:rPr lang="tr-TR" sz="64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6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tr-TR" sz="6400" b="1" dirty="0">
                <a:effectLst/>
                <a:latin typeface="Calibri" panose="020F0502020204030204" pitchFamily="34" charset="0"/>
                <a:ea typeface="Calibri" panose="020F0502020204030204" pitchFamily="34" charset="0"/>
                <a:cs typeface="Times New Roman" panose="02020603050405020304" pitchFamily="18" charset="0"/>
              </a:rPr>
              <a:t>24.11.2022</a:t>
            </a:r>
            <a:r>
              <a:rPr lang="tr-TR" sz="64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15000"/>
              </a:lnSpc>
              <a:spcAft>
                <a:spcPts val="1000"/>
              </a:spcAft>
              <a:buNone/>
            </a:pPr>
            <a:r>
              <a:rPr lang="tr-TR" sz="6400" dirty="0">
                <a:effectLst/>
                <a:latin typeface="Calibri" panose="020F0502020204030204" pitchFamily="34" charset="0"/>
                <a:ea typeface="Calibri" panose="020F0502020204030204" pitchFamily="34" charset="0"/>
                <a:cs typeface="Times New Roman" panose="02020603050405020304" pitchFamily="18" charset="0"/>
              </a:rPr>
              <a:t>25 Kasım Kadına Yönelik Şiddetle Mücadele kapsamında “Rol Model Kadın” paneli.  YÜKAM müdürü olarak hem </a:t>
            </a:r>
            <a:r>
              <a:rPr lang="tr-TR" sz="6400" dirty="0" err="1">
                <a:effectLst/>
                <a:latin typeface="Calibri" panose="020F0502020204030204" pitchFamily="34" charset="0"/>
                <a:ea typeface="Calibri" panose="020F0502020204030204" pitchFamily="34" charset="0"/>
                <a:cs typeface="Times New Roman" panose="02020603050405020304" pitchFamily="18" charset="0"/>
              </a:rPr>
              <a:t>moderatör</a:t>
            </a:r>
            <a:r>
              <a:rPr lang="tr-TR" sz="6400" dirty="0">
                <a:effectLst/>
                <a:latin typeface="Calibri" panose="020F0502020204030204" pitchFamily="34" charset="0"/>
                <a:ea typeface="Calibri" panose="020F0502020204030204" pitchFamily="34" charset="0"/>
                <a:cs typeface="Times New Roman" panose="02020603050405020304" pitchFamily="18" charset="0"/>
              </a:rPr>
              <a:t>, hem de katılımcıydım. KAFTADER, YASED,  Aile   ve Sosyal Hizmetler İl  Müdürlüğü, Yalova Barosu, AK Parti kadın Kolları ortaklığıyla</a:t>
            </a:r>
          </a:p>
          <a:p>
            <a:pPr>
              <a:lnSpc>
                <a:spcPct val="120000"/>
              </a:lnSpc>
              <a:spcBef>
                <a:spcPts val="0"/>
              </a:spcBef>
            </a:pPr>
            <a:r>
              <a:rPr lang="tr-TR" sz="6400" b="1" dirty="0">
                <a:effectLst/>
                <a:latin typeface="Calibri" panose="020F0502020204030204" pitchFamily="34" charset="0"/>
                <a:ea typeface="Calibri" panose="020F0502020204030204" pitchFamily="34" charset="0"/>
                <a:cs typeface="Times New Roman" panose="02020603050405020304" pitchFamily="18" charset="0"/>
              </a:rPr>
              <a:t>10.12.2022</a:t>
            </a:r>
            <a:r>
              <a:rPr lang="tr-TR" sz="64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15000"/>
              </a:lnSpc>
              <a:spcAft>
                <a:spcPts val="1000"/>
              </a:spcAft>
              <a:buNone/>
            </a:pPr>
            <a:r>
              <a:rPr lang="tr-TR" sz="6400" dirty="0" err="1">
                <a:effectLst/>
                <a:latin typeface="Calibri" panose="020F0502020204030204" pitchFamily="34" charset="0"/>
                <a:ea typeface="Calibri" panose="020F0502020204030204" pitchFamily="34" charset="0"/>
                <a:cs typeface="Times New Roman" panose="02020603050405020304" pitchFamily="18" charset="0"/>
              </a:rPr>
              <a:t>Memursen’in</a:t>
            </a:r>
            <a:r>
              <a:rPr lang="tr-TR" sz="6400" dirty="0">
                <a:effectLst/>
                <a:latin typeface="Calibri" panose="020F0502020204030204" pitchFamily="34" charset="0"/>
                <a:ea typeface="Calibri" panose="020F0502020204030204" pitchFamily="34" charset="0"/>
                <a:cs typeface="Times New Roman" panose="02020603050405020304" pitchFamily="18" charset="0"/>
              </a:rPr>
              <a:t> Ankara’da düzenlediği “Akademide Kadına Yönelik Mobbing”  çalıştayına katıldım.</a:t>
            </a:r>
          </a:p>
          <a:p>
            <a:pPr>
              <a:lnSpc>
                <a:spcPct val="115000"/>
              </a:lnSpc>
              <a:spcAft>
                <a:spcPts val="1000"/>
              </a:spcAft>
            </a:pPr>
            <a:r>
              <a:rPr lang="tr-TR" sz="6400" b="1" dirty="0">
                <a:effectLst/>
                <a:latin typeface="Calibri" panose="020F0502020204030204" pitchFamily="34" charset="0"/>
                <a:ea typeface="Calibri" panose="020F0502020204030204" pitchFamily="34" charset="0"/>
                <a:cs typeface="Times New Roman" panose="02020603050405020304" pitchFamily="18" charset="0"/>
              </a:rPr>
              <a:t>13.12.2022</a:t>
            </a:r>
            <a:r>
              <a:rPr lang="tr-TR" sz="64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15000"/>
              </a:lnSpc>
              <a:spcAft>
                <a:spcPts val="1000"/>
              </a:spcAft>
              <a:buNone/>
            </a:pPr>
            <a:r>
              <a:rPr lang="tr-TR" sz="6400" dirty="0">
                <a:effectLst/>
                <a:latin typeface="Calibri" panose="020F0502020204030204" pitchFamily="34" charset="0"/>
                <a:ea typeface="Calibri" panose="020F0502020204030204" pitchFamily="34" charset="0"/>
                <a:cs typeface="Times New Roman" panose="02020603050405020304" pitchFamily="18" charset="0"/>
              </a:rPr>
              <a:t>YÜKAM Müdür Yrd. </a:t>
            </a:r>
            <a:r>
              <a:rPr lang="tr-TR" sz="6400" dirty="0" err="1">
                <a:effectLst/>
                <a:latin typeface="Calibri" panose="020F0502020204030204" pitchFamily="34" charset="0"/>
                <a:ea typeface="Calibri" panose="020F0502020204030204" pitchFamily="34" charset="0"/>
                <a:cs typeface="Times New Roman" panose="02020603050405020304" pitchFamily="18" charset="0"/>
              </a:rPr>
              <a:t>Doç</a:t>
            </a:r>
            <a:r>
              <a:rPr lang="tr-TR" sz="6400" dirty="0">
                <a:effectLst/>
                <a:latin typeface="Calibri" panose="020F0502020204030204" pitchFamily="34" charset="0"/>
                <a:ea typeface="Calibri" panose="020F0502020204030204" pitchFamily="34" charset="0"/>
                <a:cs typeface="Times New Roman" panose="02020603050405020304" pitchFamily="18" charset="0"/>
              </a:rPr>
              <a:t> Dr. Yasemin Çölgeçen tarafından Sosyal Hizmet talebelerine yönelik kadına şiddet ve </a:t>
            </a:r>
            <a:r>
              <a:rPr lang="tr-TR" sz="6400" dirty="0" err="1">
                <a:effectLst/>
                <a:latin typeface="Calibri" panose="020F0502020204030204" pitchFamily="34" charset="0"/>
                <a:ea typeface="Calibri" panose="020F0502020204030204" pitchFamily="34" charset="0"/>
                <a:cs typeface="Times New Roman" panose="02020603050405020304" pitchFamily="18" charset="0"/>
              </a:rPr>
              <a:t>Kades</a:t>
            </a:r>
            <a:r>
              <a:rPr lang="tr-TR" sz="6400" dirty="0">
                <a:effectLst/>
                <a:latin typeface="Calibri" panose="020F0502020204030204" pitchFamily="34" charset="0"/>
                <a:ea typeface="Calibri" panose="020F0502020204030204" pitchFamily="34" charset="0"/>
                <a:cs typeface="Times New Roman" panose="02020603050405020304" pitchFamily="18" charset="0"/>
              </a:rPr>
              <a:t> eğitimi </a:t>
            </a:r>
            <a:r>
              <a:rPr lang="tr-TR" sz="6400" dirty="0" err="1">
                <a:effectLst/>
                <a:latin typeface="Calibri" panose="020F0502020204030204" pitchFamily="34" charset="0"/>
                <a:ea typeface="Calibri" panose="020F0502020204030204" pitchFamily="34" charset="0"/>
                <a:cs typeface="Times New Roman" panose="02020603050405020304" pitchFamily="18" charset="0"/>
              </a:rPr>
              <a:t>verildi.İ.İ.B.F’de</a:t>
            </a:r>
            <a:r>
              <a:rPr lang="tr-TR" sz="6400" dirty="0">
                <a:effectLst/>
                <a:latin typeface="Calibri" panose="020F0502020204030204" pitchFamily="34" charset="0"/>
                <a:ea typeface="Calibri" panose="020F0502020204030204" pitchFamily="34" charset="0"/>
                <a:cs typeface="Times New Roman" panose="02020603050405020304" pitchFamily="18" charset="0"/>
              </a:rPr>
              <a:t> aynı eğitim Prof. Dr. Elif YÜKSEL OKTAY tarafından 40 kadar talebeye verildi.</a:t>
            </a:r>
          </a:p>
          <a:p>
            <a:pPr marL="450215" indent="450215">
              <a:lnSpc>
                <a:spcPct val="115000"/>
              </a:lnSpc>
              <a:spcAft>
                <a:spcPts val="10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tr-TR" dirty="0"/>
          </a:p>
        </p:txBody>
      </p:sp>
    </p:spTree>
    <p:extLst>
      <p:ext uri="{BB962C8B-B14F-4D97-AF65-F5344CB8AC3E}">
        <p14:creationId xmlns:p14="http://schemas.microsoft.com/office/powerpoint/2010/main" val="863638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0EE26B-DA7E-4F9F-0D2D-54B80DC4CEB1}"/>
              </a:ext>
            </a:extLst>
          </p:cNvPr>
          <p:cNvSpPr>
            <a:spLocks noGrp="1"/>
          </p:cNvSpPr>
          <p:nvPr>
            <p:ph type="title"/>
          </p:nvPr>
        </p:nvSpPr>
        <p:spPr/>
        <p:txBody>
          <a:bodyPr/>
          <a:lstStyle/>
          <a:p>
            <a:r>
              <a:rPr lang="tr-TR" sz="4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Çınarcık </a:t>
            </a:r>
            <a:r>
              <a:rPr lang="tr-TR" sz="4400" dirty="0" err="1">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MYO’da</a:t>
            </a:r>
            <a:r>
              <a:rPr lang="tr-TR" sz="4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Kadına Yönelik Şiddetle Mücadelede Toplumsal Dayanışma Paneli</a:t>
            </a:r>
            <a:endParaRPr lang="tr-TR" dirty="0">
              <a:solidFill>
                <a:schemeClr val="accent2">
                  <a:lumMod val="75000"/>
                </a:schemeClr>
              </a:solidFill>
            </a:endParaRPr>
          </a:p>
        </p:txBody>
      </p:sp>
      <p:pic>
        <p:nvPicPr>
          <p:cNvPr id="4" name="İçerik Yer Tutucusu 3">
            <a:extLst>
              <a:ext uri="{FF2B5EF4-FFF2-40B4-BE49-F238E27FC236}">
                <a16:creationId xmlns:a16="http://schemas.microsoft.com/office/drawing/2014/main" id="{CF069E5F-B087-9DC5-D435-68E27BDD9D4A}"/>
              </a:ext>
            </a:extLst>
          </p:cNvPr>
          <p:cNvPicPr>
            <a:picLocks noGrp="1" noChangeAspect="1"/>
          </p:cNvPicPr>
          <p:nvPr>
            <p:ph idx="1"/>
          </p:nvPr>
        </p:nvPicPr>
        <p:blipFill>
          <a:blip r:embed="rId2"/>
          <a:stretch>
            <a:fillRect/>
          </a:stretch>
        </p:blipFill>
        <p:spPr>
          <a:xfrm>
            <a:off x="4464248" y="1825625"/>
            <a:ext cx="3263503" cy="4351338"/>
          </a:xfrm>
          <a:prstGeom prst="rect">
            <a:avLst/>
          </a:prstGeom>
        </p:spPr>
      </p:pic>
    </p:spTree>
    <p:extLst>
      <p:ext uri="{BB962C8B-B14F-4D97-AF65-F5344CB8AC3E}">
        <p14:creationId xmlns:p14="http://schemas.microsoft.com/office/powerpoint/2010/main" val="2321962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E7305E-825D-3A5F-0853-D38766C19583}"/>
              </a:ext>
            </a:extLst>
          </p:cNvPr>
          <p:cNvSpPr>
            <a:spLocks noGrp="1"/>
          </p:cNvSpPr>
          <p:nvPr>
            <p:ph type="title"/>
          </p:nvPr>
        </p:nvSpPr>
        <p:spPr/>
        <p:txBody>
          <a:bodyPr/>
          <a:lstStyle/>
          <a:p>
            <a:r>
              <a:rPr lang="tr-TR" sz="4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«Akademide Kadına Yönelik Mobbing” Çalıştayı</a:t>
            </a:r>
            <a:endParaRPr lang="tr-TR" dirty="0">
              <a:solidFill>
                <a:schemeClr val="accent2">
                  <a:lumMod val="75000"/>
                </a:schemeClr>
              </a:solidFill>
            </a:endParaRPr>
          </a:p>
        </p:txBody>
      </p:sp>
      <p:pic>
        <p:nvPicPr>
          <p:cNvPr id="6" name="İçerik Yer Tutucusu 5">
            <a:extLst>
              <a:ext uri="{FF2B5EF4-FFF2-40B4-BE49-F238E27FC236}">
                <a16:creationId xmlns:a16="http://schemas.microsoft.com/office/drawing/2014/main" id="{7301AF6F-9F3F-B701-4E9E-D41B8EF5E6DA}"/>
              </a:ext>
            </a:extLst>
          </p:cNvPr>
          <p:cNvPicPr>
            <a:picLocks noGrp="1" noChangeAspect="1"/>
          </p:cNvPicPr>
          <p:nvPr>
            <p:ph idx="1"/>
          </p:nvPr>
        </p:nvPicPr>
        <p:blipFill>
          <a:blip r:embed="rId2"/>
          <a:stretch>
            <a:fillRect/>
          </a:stretch>
        </p:blipFill>
        <p:spPr>
          <a:xfrm>
            <a:off x="4464248" y="1825625"/>
            <a:ext cx="3263503" cy="4351338"/>
          </a:xfrm>
          <a:prstGeom prst="rect">
            <a:avLst/>
          </a:prstGeom>
        </p:spPr>
      </p:pic>
    </p:spTree>
    <p:extLst>
      <p:ext uri="{BB962C8B-B14F-4D97-AF65-F5344CB8AC3E}">
        <p14:creationId xmlns:p14="http://schemas.microsoft.com/office/powerpoint/2010/main" val="432444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F31C9D-9C90-C62A-9F69-20F9C437B3CB}"/>
              </a:ext>
            </a:extLst>
          </p:cNvPr>
          <p:cNvSpPr>
            <a:spLocks noGrp="1"/>
          </p:cNvSpPr>
          <p:nvPr>
            <p:ph type="title"/>
          </p:nvPr>
        </p:nvSpPr>
        <p:spPr/>
        <p:txBody>
          <a:bodyPr/>
          <a:lstStyle/>
          <a:p>
            <a:pPr algn="ctr"/>
            <a:r>
              <a:rPr lang="tr-TR" sz="4400" b="1" dirty="0">
                <a:effectLst/>
                <a:latin typeface="Calibri" panose="020F0502020204030204" pitchFamily="34" charset="0"/>
                <a:ea typeface="Calibri" panose="020F0502020204030204" pitchFamily="34" charset="0"/>
                <a:cs typeface="Times New Roman" panose="02020603050405020304" pitchFamily="18" charset="0"/>
              </a:rPr>
              <a:t>YÜKAM’IN 2022 FAALİYETLERİ</a:t>
            </a:r>
            <a:endParaRPr lang="tr-TR" dirty="0"/>
          </a:p>
        </p:txBody>
      </p:sp>
      <p:sp>
        <p:nvSpPr>
          <p:cNvPr id="3" name="İçerik Yer Tutucusu 2">
            <a:extLst>
              <a:ext uri="{FF2B5EF4-FFF2-40B4-BE49-F238E27FC236}">
                <a16:creationId xmlns:a16="http://schemas.microsoft.com/office/drawing/2014/main" id="{ACB384CC-1ADA-A0E4-4794-8251D3738957}"/>
              </a:ext>
            </a:extLst>
          </p:cNvPr>
          <p:cNvSpPr>
            <a:spLocks noGrp="1"/>
          </p:cNvSpPr>
          <p:nvPr>
            <p:ph idx="1"/>
          </p:nvPr>
        </p:nvSpPr>
        <p:spPr/>
        <p:txBody>
          <a:bodyPr/>
          <a:lstStyle/>
          <a:p>
            <a:pPr>
              <a:lnSpc>
                <a:spcPct val="115000"/>
              </a:lnSpc>
              <a:spcAft>
                <a:spcPts val="1000"/>
              </a:spcAft>
            </a:pPr>
            <a:r>
              <a:rPr lang="tr-TR" sz="1800" b="1" dirty="0">
                <a:effectLst/>
                <a:latin typeface="Calibri" panose="020F0502020204030204" pitchFamily="34" charset="0"/>
                <a:ea typeface="Calibri" panose="020F0502020204030204" pitchFamily="34" charset="0"/>
                <a:cs typeface="Times New Roman" panose="02020603050405020304" pitchFamily="18" charset="0"/>
              </a:rPr>
              <a:t>12.12.2022</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tr-TR" sz="1800" dirty="0">
                <a:effectLst/>
                <a:latin typeface="Calibri" panose="020F0502020204030204" pitchFamily="34" charset="0"/>
                <a:ea typeface="Calibri" panose="020F0502020204030204" pitchFamily="34" charset="0"/>
                <a:cs typeface="Times New Roman" panose="02020603050405020304" pitchFamily="18" charset="0"/>
              </a:rPr>
              <a:t>5 Aralık Dünya Kadın Hakları Günü bağlamında “Yalova’nın kadın Muhtarları Konuşuyor” (panel)</a:t>
            </a:r>
          </a:p>
          <a:p>
            <a:pPr>
              <a:lnSpc>
                <a:spcPct val="115000"/>
              </a:lnSpc>
              <a:spcAft>
                <a:spcPts val="1000"/>
              </a:spcAft>
            </a:pPr>
            <a:r>
              <a:rPr lang="tr-TR" sz="1800" b="1" dirty="0">
                <a:effectLst/>
                <a:latin typeface="Calibri" panose="020F0502020204030204" pitchFamily="34" charset="0"/>
                <a:ea typeface="Calibri" panose="020F0502020204030204" pitchFamily="34" charset="0"/>
                <a:cs typeface="Times New Roman" panose="02020603050405020304" pitchFamily="18" charset="0"/>
              </a:rPr>
              <a:t>22.12.2022</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15000"/>
              </a:lnSpc>
              <a:spcAft>
                <a:spcPts val="1000"/>
              </a:spcAft>
              <a:buNone/>
            </a:pPr>
            <a:r>
              <a:rPr lang="tr-TR" sz="1800" dirty="0">
                <a:effectLst/>
                <a:latin typeface="Calibri" panose="020F0502020204030204" pitchFamily="34" charset="0"/>
                <a:ea typeface="Calibri" panose="020F0502020204030204" pitchFamily="34" charset="0"/>
                <a:cs typeface="Times New Roman" panose="02020603050405020304" pitchFamily="18" charset="0"/>
              </a:rPr>
              <a:t>Prof. Dr. Türkkan Evrensel konuşmacı olduğu Akciğer Kanseri Farkındalık Konferansı (</a:t>
            </a:r>
            <a:r>
              <a:rPr lang="tr-TR" sz="1200" dirty="0"/>
              <a:t>Birlikte Kanserle Mücadele Derneği (BİKAMDER) işbirliğiyle)</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tr-TR" sz="1800" b="1" dirty="0">
                <a:effectLst/>
                <a:latin typeface="Calibri" panose="020F0502020204030204" pitchFamily="34" charset="0"/>
                <a:ea typeface="Calibri" panose="020F0502020204030204" pitchFamily="34" charset="0"/>
                <a:cs typeface="Times New Roman" panose="02020603050405020304" pitchFamily="18" charset="0"/>
              </a:rPr>
              <a:t>28.12.2022</a:t>
            </a:r>
            <a:r>
              <a:rPr lang="tr-TR" sz="1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15000"/>
              </a:lnSpc>
              <a:spcAft>
                <a:spcPts val="1000"/>
              </a:spcAft>
              <a:buNone/>
            </a:pPr>
            <a:r>
              <a:rPr lang="tr-TR" sz="1800" dirty="0">
                <a:effectLst/>
                <a:latin typeface="Calibri" panose="020F0502020204030204" pitchFamily="34" charset="0"/>
                <a:ea typeface="Calibri" panose="020F0502020204030204" pitchFamily="34" charset="0"/>
                <a:cs typeface="Times New Roman" panose="02020603050405020304" pitchFamily="18" charset="0"/>
              </a:rPr>
              <a:t>Siyasi Parti Kadın Kolları Başkanları Yalova’da Kadın ev Aile Projelerini konuşuyor (Panel)</a:t>
            </a:r>
          </a:p>
          <a:p>
            <a:pPr marL="0" indent="0">
              <a:buNone/>
            </a:pPr>
            <a:endParaRPr lang="tr-TR" dirty="0"/>
          </a:p>
        </p:txBody>
      </p:sp>
    </p:spTree>
    <p:extLst>
      <p:ext uri="{BB962C8B-B14F-4D97-AF65-F5344CB8AC3E}">
        <p14:creationId xmlns:p14="http://schemas.microsoft.com/office/powerpoint/2010/main" val="138443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6EBDE9-E8B9-6770-684C-E6C7A06B4AAE}"/>
              </a:ext>
            </a:extLst>
          </p:cNvPr>
          <p:cNvSpPr>
            <a:spLocks noGrp="1"/>
          </p:cNvSpPr>
          <p:nvPr>
            <p:ph type="title"/>
          </p:nvPr>
        </p:nvSpPr>
        <p:spPr/>
        <p:txBody>
          <a:bodyPr>
            <a:normAutofit fontScale="90000"/>
          </a:bodyPr>
          <a:lstStyle/>
          <a:p>
            <a:r>
              <a:rPr lang="tr-TR" sz="4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5 Aralık Dünya Kadın Hakları Günü bağlamında “Yalova’nın Kadın Muhtarları Konuşuyor”</a:t>
            </a:r>
            <a:endParaRPr lang="tr-TR" dirty="0">
              <a:solidFill>
                <a:schemeClr val="accent2">
                  <a:lumMod val="75000"/>
                </a:schemeClr>
              </a:solidFill>
            </a:endParaRPr>
          </a:p>
        </p:txBody>
      </p:sp>
      <p:pic>
        <p:nvPicPr>
          <p:cNvPr id="4" name="İçerik Yer Tutucusu 3">
            <a:extLst>
              <a:ext uri="{FF2B5EF4-FFF2-40B4-BE49-F238E27FC236}">
                <a16:creationId xmlns:a16="http://schemas.microsoft.com/office/drawing/2014/main" id="{FB62AA55-1094-1F8A-9BE4-684DCD11B4AC}"/>
              </a:ext>
            </a:extLst>
          </p:cNvPr>
          <p:cNvPicPr>
            <a:picLocks noGrp="1" noChangeAspect="1"/>
          </p:cNvPicPr>
          <p:nvPr>
            <p:ph idx="1"/>
          </p:nvPr>
        </p:nvPicPr>
        <p:blipFill>
          <a:blip r:embed="rId2"/>
          <a:stretch>
            <a:fillRect/>
          </a:stretch>
        </p:blipFill>
        <p:spPr>
          <a:xfrm>
            <a:off x="3536389" y="1825625"/>
            <a:ext cx="5119221" cy="4351338"/>
          </a:xfrm>
          <a:prstGeom prst="rect">
            <a:avLst/>
          </a:prstGeom>
        </p:spPr>
      </p:pic>
    </p:spTree>
    <p:extLst>
      <p:ext uri="{BB962C8B-B14F-4D97-AF65-F5344CB8AC3E}">
        <p14:creationId xmlns:p14="http://schemas.microsoft.com/office/powerpoint/2010/main" val="1589305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062F1C-1517-3A5C-E606-1C566480910A}"/>
              </a:ext>
            </a:extLst>
          </p:cNvPr>
          <p:cNvSpPr>
            <a:spLocks noGrp="1"/>
          </p:cNvSpPr>
          <p:nvPr>
            <p:ph type="title"/>
          </p:nvPr>
        </p:nvSpPr>
        <p:spPr/>
        <p:txBody>
          <a:bodyPr/>
          <a:lstStyle/>
          <a:p>
            <a:pPr algn="ctr"/>
            <a:r>
              <a:rPr lang="tr-TR" sz="4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Akciğer Kanseri Farkındalık Konferansı</a:t>
            </a:r>
            <a:br>
              <a:rPr lang="tr-TR" sz="4400" dirty="0">
                <a:effectLst/>
                <a:latin typeface="Calibri" panose="020F0502020204030204" pitchFamily="34" charset="0"/>
                <a:ea typeface="Calibri" panose="020F0502020204030204" pitchFamily="34" charset="0"/>
                <a:cs typeface="Times New Roman" panose="02020603050405020304" pitchFamily="18" charset="0"/>
              </a:rPr>
            </a:br>
            <a:endParaRPr lang="tr-TR" dirty="0"/>
          </a:p>
        </p:txBody>
      </p:sp>
      <p:pic>
        <p:nvPicPr>
          <p:cNvPr id="4" name="İçerik Yer Tutucusu 3">
            <a:extLst>
              <a:ext uri="{FF2B5EF4-FFF2-40B4-BE49-F238E27FC236}">
                <a16:creationId xmlns:a16="http://schemas.microsoft.com/office/drawing/2014/main" id="{59D6EBAD-E118-9380-1AE6-E04CAFC2158B}"/>
              </a:ext>
            </a:extLst>
          </p:cNvPr>
          <p:cNvPicPr>
            <a:picLocks noGrp="1" noChangeAspect="1"/>
          </p:cNvPicPr>
          <p:nvPr>
            <p:ph idx="1"/>
          </p:nvPr>
        </p:nvPicPr>
        <p:blipFill>
          <a:blip r:embed="rId2"/>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477707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Resim 14">
            <a:extLst>
              <a:ext uri="{FF2B5EF4-FFF2-40B4-BE49-F238E27FC236}">
                <a16:creationId xmlns:a16="http://schemas.microsoft.com/office/drawing/2014/main" id="{AE41F54C-A748-E9C8-AF43-E80E16D3A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5775" y="152077"/>
            <a:ext cx="1196050" cy="1538611"/>
          </a:xfrm>
          <a:prstGeom prst="rect">
            <a:avLst/>
          </a:prstGeom>
        </p:spPr>
      </p:pic>
      <p:sp>
        <p:nvSpPr>
          <p:cNvPr id="34" name="Başlık 33">
            <a:extLst>
              <a:ext uri="{FF2B5EF4-FFF2-40B4-BE49-F238E27FC236}">
                <a16:creationId xmlns:a16="http://schemas.microsoft.com/office/drawing/2014/main" id="{364B516C-0739-5999-2DD0-32FC9595DE2F}"/>
              </a:ext>
            </a:extLst>
          </p:cNvPr>
          <p:cNvSpPr>
            <a:spLocks noGrp="1"/>
          </p:cNvSpPr>
          <p:nvPr>
            <p:ph type="title"/>
          </p:nvPr>
        </p:nvSpPr>
        <p:spPr>
          <a:xfrm>
            <a:off x="2246966" y="592009"/>
            <a:ext cx="6454422" cy="650875"/>
          </a:xfrm>
        </p:spPr>
        <p:txBody>
          <a:bodyPr>
            <a:normAutofit/>
          </a:bodyPr>
          <a:lstStyle/>
          <a:p>
            <a:pPr algn="ctr"/>
            <a:r>
              <a:rPr lang="tr-TR" sz="3000" b="1" dirty="0">
                <a:latin typeface="Cambria" panose="02040503050406030204" pitchFamily="18" charset="0"/>
                <a:ea typeface="Cambria" panose="02040503050406030204" pitchFamily="18" charset="0"/>
              </a:rPr>
              <a:t>PERSONEL BİLGİLERİ</a:t>
            </a:r>
          </a:p>
        </p:txBody>
      </p:sp>
      <p:graphicFrame>
        <p:nvGraphicFramePr>
          <p:cNvPr id="36" name="Tablo 35">
            <a:extLst>
              <a:ext uri="{FF2B5EF4-FFF2-40B4-BE49-F238E27FC236}">
                <a16:creationId xmlns:a16="http://schemas.microsoft.com/office/drawing/2014/main" id="{A3623F6C-3492-7484-A946-42DCE8FE3329}"/>
              </a:ext>
            </a:extLst>
          </p:cNvPr>
          <p:cNvGraphicFramePr>
            <a:graphicFrameLocks noGrp="1"/>
          </p:cNvGraphicFramePr>
          <p:nvPr>
            <p:extLst>
              <p:ext uri="{D42A27DB-BD31-4B8C-83A1-F6EECF244321}">
                <p14:modId xmlns:p14="http://schemas.microsoft.com/office/powerpoint/2010/main" val="4182445684"/>
              </p:ext>
            </p:extLst>
          </p:nvPr>
        </p:nvGraphicFramePr>
        <p:xfrm>
          <a:off x="1920870" y="1690688"/>
          <a:ext cx="7484534" cy="3533789"/>
        </p:xfrm>
        <a:graphic>
          <a:graphicData uri="http://schemas.openxmlformats.org/drawingml/2006/table">
            <a:tbl>
              <a:tblPr firstRow="1" firstCol="1" bandRow="1" bandCol="1"/>
              <a:tblGrid>
                <a:gridCol w="4318089">
                  <a:extLst>
                    <a:ext uri="{9D8B030D-6E8A-4147-A177-3AD203B41FA5}">
                      <a16:colId xmlns:a16="http://schemas.microsoft.com/office/drawing/2014/main" val="918840969"/>
                    </a:ext>
                  </a:extLst>
                </a:gridCol>
                <a:gridCol w="3166445">
                  <a:extLst>
                    <a:ext uri="{9D8B030D-6E8A-4147-A177-3AD203B41FA5}">
                      <a16:colId xmlns:a16="http://schemas.microsoft.com/office/drawing/2014/main" val="1154607444"/>
                    </a:ext>
                  </a:extLst>
                </a:gridCol>
              </a:tblGrid>
              <a:tr h="248533">
                <a:tc gridSpan="2">
                  <a:txBody>
                    <a:bodyPr/>
                    <a:lstStyle/>
                    <a:p>
                      <a:pPr algn="ctr" rtl="0" fontAlgn="ctr"/>
                      <a:r>
                        <a:rPr lang="tr-TR" sz="1800" b="1" i="0" u="none" strike="noStrike" dirty="0">
                          <a:solidFill>
                            <a:srgbClr val="FFFFFF"/>
                          </a:solidFill>
                          <a:effectLst/>
                          <a:latin typeface="Cambria" panose="02040503050406030204" pitchFamily="18" charset="0"/>
                        </a:rPr>
                        <a:t>PERSONEL</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c hMerge="1">
                  <a:txBody>
                    <a:bodyPr/>
                    <a:lstStyle/>
                    <a:p>
                      <a:endParaRPr lang="tr-TR"/>
                    </a:p>
                  </a:txBody>
                  <a:tcPr/>
                </a:tc>
                <a:extLst>
                  <a:ext uri="{0D108BD9-81ED-4DB2-BD59-A6C34878D82A}">
                    <a16:rowId xmlns:a16="http://schemas.microsoft.com/office/drawing/2014/main" val="2256479132"/>
                  </a:ext>
                </a:extLst>
              </a:tr>
              <a:tr h="288413">
                <a:tc>
                  <a:txBody>
                    <a:bodyPr/>
                    <a:lstStyle/>
                    <a:p>
                      <a:pPr algn="l" fontAlgn="b"/>
                      <a:r>
                        <a:rPr lang="tr-TR" sz="1800" b="0" i="0" u="none" strike="noStrike" dirty="0">
                          <a:solidFill>
                            <a:srgbClr val="000000"/>
                          </a:solidFill>
                          <a:effectLst/>
                          <a:latin typeface="Cambria" panose="02040503050406030204" pitchFamily="18" charset="0"/>
                        </a:rPr>
                        <a:t>Merkez Müdürü</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rtl="0" fontAlgn="ctr"/>
                      <a:r>
                        <a:rPr lang="tr-TR" sz="1800" b="0" i="0" u="none" strike="noStrike" dirty="0">
                          <a:solidFill>
                            <a:srgbClr val="000000"/>
                          </a:solidFill>
                          <a:effectLst/>
                          <a:latin typeface="Cambria" panose="02040503050406030204" pitchFamily="18" charset="0"/>
                        </a:rPr>
                        <a:t> Prof. Dr. Elif YÜKSEL OKTAY</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128099144"/>
                  </a:ext>
                </a:extLst>
              </a:tr>
              <a:tr h="24853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800" b="0" i="0" u="none" strike="noStrike" dirty="0">
                          <a:solidFill>
                            <a:srgbClr val="000000"/>
                          </a:solidFill>
                          <a:effectLst/>
                          <a:latin typeface="Cambria" panose="02040503050406030204" pitchFamily="18" charset="0"/>
                        </a:rPr>
                        <a:t>Merkez Müdür Yardımcısı</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rtl="0" fontAlgn="ctr"/>
                      <a:r>
                        <a:rPr lang="tr-TR" sz="1800" b="0" i="0" u="none" strike="noStrike" dirty="0">
                          <a:solidFill>
                            <a:srgbClr val="000000"/>
                          </a:solidFill>
                          <a:effectLst/>
                          <a:latin typeface="Cambria" panose="02040503050406030204" pitchFamily="18" charset="0"/>
                        </a:rPr>
                        <a:t> Doç. Dr. Yasemin ÇÖLGEÇEN</a:t>
                      </a:r>
                    </a:p>
                    <a:p>
                      <a:pPr algn="l" rtl="0" fontAlgn="ctr"/>
                      <a:r>
                        <a:rPr lang="tr-TR" sz="1800" b="0" i="0" u="none" strike="noStrike" dirty="0">
                          <a:solidFill>
                            <a:srgbClr val="000000"/>
                          </a:solidFill>
                          <a:effectLst/>
                          <a:latin typeface="Cambria" panose="02040503050406030204" pitchFamily="18" charset="0"/>
                        </a:rPr>
                        <a:t>Öğr. Gör. Enez DEMİRCİ</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3133261833"/>
                  </a:ext>
                </a:extLst>
              </a:tr>
              <a:tr h="248533">
                <a:tc>
                  <a:txBody>
                    <a:bodyPr/>
                    <a:lstStyle/>
                    <a:p>
                      <a:pPr algn="l" fontAlgn="b"/>
                      <a:r>
                        <a:rPr lang="tr-TR" sz="1800" b="0" i="0" u="none" strike="noStrike" dirty="0">
                          <a:solidFill>
                            <a:srgbClr val="000000"/>
                          </a:solidFill>
                          <a:effectLst/>
                          <a:latin typeface="Cambria" panose="02040503050406030204" pitchFamily="18" charset="0"/>
                        </a:rPr>
                        <a:t>Tekniker</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ctr" rtl="0" fontAlgn="ctr"/>
                      <a:r>
                        <a:rPr lang="tr-TR" sz="1800" b="0" i="0" u="none" strike="noStrike" dirty="0">
                          <a:solidFill>
                            <a:srgbClr val="000000"/>
                          </a:solidFill>
                          <a:effectLst/>
                          <a:latin typeface="Cambria" panose="02040503050406030204" pitchFamily="18" charset="0"/>
                        </a:rPr>
                        <a:t> -</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263439674"/>
                  </a:ext>
                </a:extLst>
              </a:tr>
              <a:tr h="248533">
                <a:tc>
                  <a:txBody>
                    <a:bodyPr/>
                    <a:lstStyle/>
                    <a:p>
                      <a:pPr algn="l" fontAlgn="b"/>
                      <a:r>
                        <a:rPr lang="tr-TR" sz="1800" b="0" i="0" u="none" strike="noStrike" dirty="0">
                          <a:solidFill>
                            <a:srgbClr val="000000"/>
                          </a:solidFill>
                          <a:effectLst/>
                          <a:latin typeface="Cambria" panose="02040503050406030204" pitchFamily="18" charset="0"/>
                        </a:rPr>
                        <a:t>Bilgisayar İşletmeni</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ctr" fontAlgn="ctr"/>
                      <a:r>
                        <a:rPr lang="tr-TR" sz="1800" b="0" i="0" u="none" strike="noStrike" dirty="0">
                          <a:solidFill>
                            <a:srgbClr val="000000"/>
                          </a:solidFill>
                          <a:effectLst/>
                          <a:latin typeface="Cambria" panose="02040503050406030204" pitchFamily="18" charset="0"/>
                        </a:rPr>
                        <a:t> -</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830943807"/>
                  </a:ext>
                </a:extLst>
              </a:tr>
              <a:tr h="248533">
                <a:tc>
                  <a:txBody>
                    <a:bodyPr/>
                    <a:lstStyle/>
                    <a:p>
                      <a:pPr algn="l" fontAlgn="b"/>
                      <a:r>
                        <a:rPr lang="tr-TR" sz="1800" b="0" i="0" u="none" strike="noStrike" dirty="0">
                          <a:solidFill>
                            <a:srgbClr val="000000"/>
                          </a:solidFill>
                          <a:effectLst/>
                          <a:latin typeface="Cambria" panose="02040503050406030204" pitchFamily="18" charset="0"/>
                        </a:rPr>
                        <a:t>Yönetim Kurulu</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fontAlgn="ctr"/>
                      <a:r>
                        <a:rPr lang="tr-TR" sz="1800" b="0" i="0" u="none" strike="noStrike" dirty="0">
                          <a:solidFill>
                            <a:srgbClr val="000000"/>
                          </a:solidFill>
                          <a:effectLst/>
                          <a:latin typeface="Cambria" panose="02040503050406030204" pitchFamily="18" charset="0"/>
                        </a:rPr>
                        <a:t>Prof. Dr. Murat AZALTUN</a:t>
                      </a:r>
                    </a:p>
                    <a:p>
                      <a:pPr algn="l" fontAlgn="ctr"/>
                      <a:r>
                        <a:rPr lang="tr-TR" sz="1800" b="0" i="0" u="none" strike="noStrike" dirty="0">
                          <a:solidFill>
                            <a:srgbClr val="000000"/>
                          </a:solidFill>
                          <a:effectLst/>
                          <a:latin typeface="Cambria" panose="02040503050406030204" pitchFamily="18" charset="0"/>
                        </a:rPr>
                        <a:t>Prof. Dr. Mine AKSOY KAVALCI</a:t>
                      </a:r>
                    </a:p>
                    <a:p>
                      <a:pPr algn="l" fontAlgn="ctr"/>
                      <a:r>
                        <a:rPr lang="tr-TR" sz="1800" b="0" i="0" u="none" strike="noStrike" dirty="0">
                          <a:solidFill>
                            <a:srgbClr val="000000"/>
                          </a:solidFill>
                          <a:effectLst/>
                          <a:latin typeface="Cambria" panose="02040503050406030204" pitchFamily="18" charset="0"/>
                        </a:rPr>
                        <a:t>Prof. Dr. Ersin KAVİ</a:t>
                      </a:r>
                    </a:p>
                    <a:p>
                      <a:pPr algn="l" fontAlgn="ctr"/>
                      <a:r>
                        <a:rPr lang="tr-TR" sz="1800" b="0" i="0" u="none" strike="noStrike" dirty="0">
                          <a:solidFill>
                            <a:srgbClr val="000000"/>
                          </a:solidFill>
                          <a:effectLst/>
                          <a:latin typeface="Cambria" panose="02040503050406030204" pitchFamily="18" charset="0"/>
                        </a:rPr>
                        <a:t>Doç. Dr. </a:t>
                      </a:r>
                      <a:r>
                        <a:rPr lang="tr-TR" sz="1800" b="0" i="0" u="none" strike="noStrike" dirty="0" err="1">
                          <a:solidFill>
                            <a:srgbClr val="000000"/>
                          </a:solidFill>
                          <a:effectLst/>
                          <a:latin typeface="Cambria" panose="02040503050406030204" pitchFamily="18" charset="0"/>
                        </a:rPr>
                        <a:t>Zelha</a:t>
                      </a:r>
                      <a:r>
                        <a:rPr lang="tr-TR" sz="1800" b="0" i="0" u="none" strike="noStrike" dirty="0">
                          <a:solidFill>
                            <a:srgbClr val="000000"/>
                          </a:solidFill>
                          <a:effectLst/>
                          <a:latin typeface="Cambria" panose="02040503050406030204" pitchFamily="18" charset="0"/>
                        </a:rPr>
                        <a:t> ALTINKAYA</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3514798606"/>
                  </a:ext>
                </a:extLst>
              </a:tr>
              <a:tr h="248533">
                <a:tc>
                  <a:txBody>
                    <a:bodyPr/>
                    <a:lstStyle/>
                    <a:p>
                      <a:pPr algn="l" fontAlgn="b"/>
                      <a:endParaRPr lang="tr-TR" sz="1800" b="0" i="0" u="none" strike="noStrike" dirty="0">
                        <a:solidFill>
                          <a:srgbClr val="000000"/>
                        </a:solidFill>
                        <a:effectLst/>
                        <a:latin typeface="Cambria" panose="02040503050406030204" pitchFamily="18" charset="0"/>
                      </a:endParaRP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fontAlgn="ctr"/>
                      <a:endParaRPr lang="tr-TR" sz="18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153470720"/>
                  </a:ext>
                </a:extLst>
              </a:tr>
              <a:tr h="44502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800" b="1" i="0" u="none" strike="noStrike" dirty="0">
                          <a:solidFill>
                            <a:srgbClr val="000000"/>
                          </a:solidFill>
                          <a:effectLst/>
                          <a:latin typeface="Cambria" panose="02040503050406030204" pitchFamily="18" charset="0"/>
                        </a:rPr>
                        <a:t>TOPLAM PERSONEL SAYISI</a:t>
                      </a:r>
                    </a:p>
                  </a:txBody>
                  <a:tcPr marL="9525" marR="9525" marT="9525" marB="0" anchor="ctr">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fontAlgn="b"/>
                      <a:r>
                        <a:rPr lang="tr-TR" sz="1800" b="1" i="0" u="none" strike="noStrike" dirty="0">
                          <a:solidFill>
                            <a:srgbClr val="000000"/>
                          </a:solidFill>
                          <a:effectLst/>
                          <a:latin typeface="Cambria" panose="02040503050406030204" pitchFamily="18" charset="0"/>
                        </a:rPr>
                        <a:t>3 </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2888389714"/>
                  </a:ext>
                </a:extLst>
              </a:tr>
            </a:tbl>
          </a:graphicData>
        </a:graphic>
      </p:graphicFrame>
      <p:sp>
        <p:nvSpPr>
          <p:cNvPr id="2" name="Metin kutusu 1">
            <a:extLst>
              <a:ext uri="{FF2B5EF4-FFF2-40B4-BE49-F238E27FC236}">
                <a16:creationId xmlns:a16="http://schemas.microsoft.com/office/drawing/2014/main" id="{6B12A29E-7A1C-0BD6-56AB-BCAC422935EC}"/>
              </a:ext>
            </a:extLst>
          </p:cNvPr>
          <p:cNvSpPr txBox="1"/>
          <p:nvPr/>
        </p:nvSpPr>
        <p:spPr>
          <a:xfrm>
            <a:off x="1920870" y="5159022"/>
            <a:ext cx="8182686" cy="369332"/>
          </a:xfrm>
          <a:prstGeom prst="rect">
            <a:avLst/>
          </a:prstGeom>
          <a:noFill/>
        </p:spPr>
        <p:txBody>
          <a:bodyPr wrap="square" rtlCol="0">
            <a:spAutoFit/>
          </a:bodyPr>
          <a:lstStyle/>
          <a:p>
            <a:r>
              <a:rPr lang="tr-TR" dirty="0"/>
              <a:t>(Tabloyu biriminizin  personel dağılımına göre doldurunuz)</a:t>
            </a:r>
          </a:p>
        </p:txBody>
      </p:sp>
    </p:spTree>
    <p:extLst>
      <p:ext uri="{BB962C8B-B14F-4D97-AF65-F5344CB8AC3E}">
        <p14:creationId xmlns:p14="http://schemas.microsoft.com/office/powerpoint/2010/main" val="1307477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010809-9D2E-678D-EF7F-857189E68AC8}"/>
              </a:ext>
            </a:extLst>
          </p:cNvPr>
          <p:cNvSpPr>
            <a:spLocks noGrp="1"/>
          </p:cNvSpPr>
          <p:nvPr>
            <p:ph type="title"/>
          </p:nvPr>
        </p:nvSpPr>
        <p:spPr/>
        <p:txBody>
          <a:bodyPr>
            <a:normAutofit fontScale="90000"/>
          </a:bodyPr>
          <a:lstStyle/>
          <a:p>
            <a:r>
              <a:rPr lang="tr-TR" sz="4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«Siyasi Parti Kadın Kolları Başkanları Yalova’da Kadın ev Aile Projelerini konuşuyor»</a:t>
            </a:r>
            <a:endParaRPr lang="tr-TR" dirty="0">
              <a:solidFill>
                <a:schemeClr val="accent2">
                  <a:lumMod val="75000"/>
                </a:schemeClr>
              </a:solidFill>
            </a:endParaRPr>
          </a:p>
        </p:txBody>
      </p:sp>
      <p:pic>
        <p:nvPicPr>
          <p:cNvPr id="4" name="İçerik Yer Tutucusu 3">
            <a:extLst>
              <a:ext uri="{FF2B5EF4-FFF2-40B4-BE49-F238E27FC236}">
                <a16:creationId xmlns:a16="http://schemas.microsoft.com/office/drawing/2014/main" id="{C6AEB46A-0ACD-B61C-0820-927DAF630DE7}"/>
              </a:ext>
            </a:extLst>
          </p:cNvPr>
          <p:cNvPicPr>
            <a:picLocks noGrp="1" noChangeAspect="1"/>
          </p:cNvPicPr>
          <p:nvPr>
            <p:ph idx="1"/>
          </p:nvPr>
        </p:nvPicPr>
        <p:blipFill>
          <a:blip r:embed="rId2"/>
          <a:stretch>
            <a:fillRect/>
          </a:stretch>
        </p:blipFill>
        <p:spPr>
          <a:xfrm>
            <a:off x="3195108" y="1825625"/>
            <a:ext cx="5801784" cy="4351338"/>
          </a:xfrm>
          <a:prstGeom prst="rect">
            <a:avLst/>
          </a:prstGeom>
        </p:spPr>
      </p:pic>
    </p:spTree>
    <p:extLst>
      <p:ext uri="{BB962C8B-B14F-4D97-AF65-F5344CB8AC3E}">
        <p14:creationId xmlns:p14="http://schemas.microsoft.com/office/powerpoint/2010/main" val="1320738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C57699-42C4-A663-B1D8-BC7CA67C8C86}"/>
              </a:ext>
            </a:extLst>
          </p:cNvPr>
          <p:cNvSpPr>
            <a:spLocks noGrp="1"/>
          </p:cNvSpPr>
          <p:nvPr>
            <p:ph type="title"/>
          </p:nvPr>
        </p:nvSpPr>
        <p:spPr/>
        <p:txBody>
          <a:bodyPr/>
          <a:lstStyle/>
          <a:p>
            <a:r>
              <a:rPr lang="tr-TR" dirty="0">
                <a:solidFill>
                  <a:schemeClr val="accent2">
                    <a:lumMod val="75000"/>
                  </a:schemeClr>
                </a:solidFill>
              </a:rPr>
              <a:t>DİNLEDİĞİNİZ İÇİN TEŞEKKÜRLER</a:t>
            </a:r>
          </a:p>
        </p:txBody>
      </p:sp>
      <p:pic>
        <p:nvPicPr>
          <p:cNvPr id="4" name="İçerik Yer Tutucusu 3">
            <a:extLst>
              <a:ext uri="{FF2B5EF4-FFF2-40B4-BE49-F238E27FC236}">
                <a16:creationId xmlns:a16="http://schemas.microsoft.com/office/drawing/2014/main" id="{F942D817-BDC2-12B4-9E68-BB08B313D0D2}"/>
              </a:ext>
            </a:extLst>
          </p:cNvPr>
          <p:cNvPicPr>
            <a:picLocks noGrp="1" noChangeAspect="1"/>
          </p:cNvPicPr>
          <p:nvPr>
            <p:ph idx="1"/>
          </p:nvPr>
        </p:nvPicPr>
        <p:blipFill>
          <a:blip r:embed="rId2"/>
          <a:stretch>
            <a:fillRect/>
          </a:stretch>
        </p:blipFill>
        <p:spPr>
          <a:xfrm>
            <a:off x="1523603" y="2144901"/>
            <a:ext cx="9144793" cy="3712786"/>
          </a:xfrm>
          <a:prstGeom prst="rect">
            <a:avLst/>
          </a:prstGeom>
        </p:spPr>
      </p:pic>
    </p:spTree>
    <p:extLst>
      <p:ext uri="{BB962C8B-B14F-4D97-AF65-F5344CB8AC3E}">
        <p14:creationId xmlns:p14="http://schemas.microsoft.com/office/powerpoint/2010/main" val="2357804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A58860-21E0-59E4-982F-D2043353DD8C}"/>
              </a:ext>
            </a:extLst>
          </p:cNvPr>
          <p:cNvSpPr>
            <a:spLocks noGrp="1"/>
          </p:cNvSpPr>
          <p:nvPr>
            <p:ph type="title"/>
          </p:nvPr>
        </p:nvSpPr>
        <p:spPr>
          <a:xfrm>
            <a:off x="0" y="471311"/>
            <a:ext cx="10515600" cy="676284"/>
          </a:xfrm>
        </p:spPr>
        <p:txBody>
          <a:bodyPr>
            <a:normAutofit/>
          </a:bodyPr>
          <a:lstStyle/>
          <a:p>
            <a:pPr algn="ctr"/>
            <a:r>
              <a:rPr lang="tr-TR" sz="3000" b="1" dirty="0">
                <a:latin typeface="Cambria" panose="02040503050406030204" pitchFamily="18" charset="0"/>
                <a:ea typeface="Cambria" panose="02040503050406030204" pitchFamily="18" charset="0"/>
              </a:rPr>
              <a:t>FAALİYET BİLGİLERİ</a:t>
            </a:r>
          </a:p>
        </p:txBody>
      </p:sp>
      <p:pic>
        <p:nvPicPr>
          <p:cNvPr id="8" name="Resim 7">
            <a:extLst>
              <a:ext uri="{FF2B5EF4-FFF2-40B4-BE49-F238E27FC236}">
                <a16:creationId xmlns:a16="http://schemas.microsoft.com/office/drawing/2014/main" id="{A6FD680B-3FFB-2ED7-E5AF-6BD911AB1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7718" y="167572"/>
            <a:ext cx="1224148" cy="1538611"/>
          </a:xfrm>
          <a:prstGeom prst="rect">
            <a:avLst/>
          </a:prstGeom>
        </p:spPr>
      </p:pic>
      <p:sp>
        <p:nvSpPr>
          <p:cNvPr id="7" name="Metin kutusu 6">
            <a:extLst>
              <a:ext uri="{FF2B5EF4-FFF2-40B4-BE49-F238E27FC236}">
                <a16:creationId xmlns:a16="http://schemas.microsoft.com/office/drawing/2014/main" id="{509BC180-DF76-9F40-3FC0-759299E4C4EF}"/>
              </a:ext>
            </a:extLst>
          </p:cNvPr>
          <p:cNvSpPr txBox="1"/>
          <p:nvPr/>
        </p:nvSpPr>
        <p:spPr>
          <a:xfrm>
            <a:off x="2129467" y="4556867"/>
            <a:ext cx="7030192" cy="646331"/>
          </a:xfrm>
          <a:prstGeom prst="rect">
            <a:avLst/>
          </a:prstGeom>
          <a:noFill/>
        </p:spPr>
        <p:txBody>
          <a:bodyPr wrap="square" rtlCol="0">
            <a:spAutoFit/>
          </a:bodyPr>
          <a:lstStyle/>
          <a:p>
            <a:endParaRPr lang="tr-TR" dirty="0">
              <a:latin typeface="Times New Roman" panose="02020603050405020304" pitchFamily="18" charset="0"/>
            </a:endParaRPr>
          </a:p>
          <a:p>
            <a:endParaRPr lang="tr-TR" dirty="0"/>
          </a:p>
        </p:txBody>
      </p:sp>
      <p:graphicFrame>
        <p:nvGraphicFramePr>
          <p:cNvPr id="4" name="Tablo 3">
            <a:extLst>
              <a:ext uri="{FF2B5EF4-FFF2-40B4-BE49-F238E27FC236}">
                <a16:creationId xmlns:a16="http://schemas.microsoft.com/office/drawing/2014/main" id="{0A7A3C08-7759-3104-A49F-5B67EEFB5493}"/>
              </a:ext>
            </a:extLst>
          </p:cNvPr>
          <p:cNvGraphicFramePr>
            <a:graphicFrameLocks noGrp="1"/>
          </p:cNvGraphicFramePr>
          <p:nvPr>
            <p:extLst>
              <p:ext uri="{D42A27DB-BD31-4B8C-83A1-F6EECF244321}">
                <p14:modId xmlns:p14="http://schemas.microsoft.com/office/powerpoint/2010/main" val="2080969907"/>
              </p:ext>
            </p:extLst>
          </p:nvPr>
        </p:nvGraphicFramePr>
        <p:xfrm>
          <a:off x="957695" y="1560567"/>
          <a:ext cx="8875073" cy="2514948"/>
        </p:xfrm>
        <a:graphic>
          <a:graphicData uri="http://schemas.openxmlformats.org/drawingml/2006/table">
            <a:tbl>
              <a:tblPr firstRow="1" firstCol="1" lastRow="1" bandRow="1" bandCol="1"/>
              <a:tblGrid>
                <a:gridCol w="6376796">
                  <a:extLst>
                    <a:ext uri="{9D8B030D-6E8A-4147-A177-3AD203B41FA5}">
                      <a16:colId xmlns:a16="http://schemas.microsoft.com/office/drawing/2014/main" val="3420895905"/>
                    </a:ext>
                  </a:extLst>
                </a:gridCol>
                <a:gridCol w="2498277">
                  <a:extLst>
                    <a:ext uri="{9D8B030D-6E8A-4147-A177-3AD203B41FA5}">
                      <a16:colId xmlns:a16="http://schemas.microsoft.com/office/drawing/2014/main" val="865612962"/>
                    </a:ext>
                  </a:extLst>
                </a:gridCol>
              </a:tblGrid>
              <a:tr h="308758">
                <a:tc>
                  <a:txBody>
                    <a:bodyPr/>
                    <a:lstStyle/>
                    <a:p>
                      <a:pPr algn="ctr"/>
                      <a:r>
                        <a:rPr lang="tr-TR" sz="1500" b="0" dirty="0">
                          <a:solidFill>
                            <a:srgbClr val="FFFFFF"/>
                          </a:solidFill>
                          <a:effectLst/>
                          <a:latin typeface="Cambria" panose="02040503050406030204" pitchFamily="18" charset="0"/>
                          <a:ea typeface="Cambria" panose="02040503050406030204" pitchFamily="18" charset="0"/>
                          <a:cs typeface="Times New Roman" panose="02020603050405020304" pitchFamily="18" charset="0"/>
                        </a:rPr>
                        <a:t>Etkinlik Türü</a:t>
                      </a:r>
                      <a:endParaRPr lang="tr-TR" sz="1500" b="1" dirty="0">
                        <a:solidFill>
                          <a:srgbClr val="FFFFFF"/>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BACC6"/>
                    </a:solidFill>
                  </a:tcPr>
                </a:tc>
                <a:tc>
                  <a:txBody>
                    <a:bodyPr/>
                    <a:lstStyle/>
                    <a:p>
                      <a:pPr algn="ctr"/>
                      <a:r>
                        <a:rPr lang="tr-TR" sz="1500" b="0" dirty="0">
                          <a:solidFill>
                            <a:srgbClr val="FFFFFF"/>
                          </a:solidFill>
                          <a:effectLst/>
                          <a:latin typeface="Cambria" panose="02040503050406030204" pitchFamily="18" charset="0"/>
                          <a:ea typeface="Cambria" panose="02040503050406030204" pitchFamily="18" charset="0"/>
                          <a:cs typeface="Times New Roman" panose="02020603050405020304" pitchFamily="18" charset="0"/>
                        </a:rPr>
                        <a:t>Toplam</a:t>
                      </a:r>
                      <a:endParaRPr lang="tr-TR" sz="1500" b="1" dirty="0">
                        <a:solidFill>
                          <a:srgbClr val="FFFFFF"/>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BACC6"/>
                    </a:solidFill>
                  </a:tcPr>
                </a:tc>
                <a:extLst>
                  <a:ext uri="{0D108BD9-81ED-4DB2-BD59-A6C34878D82A}">
                    <a16:rowId xmlns:a16="http://schemas.microsoft.com/office/drawing/2014/main" val="719368439"/>
                  </a:ext>
                </a:extLst>
              </a:tr>
              <a:tr h="315170">
                <a:tc>
                  <a:txBody>
                    <a:bodyPr/>
                    <a:lstStyle/>
                    <a:p>
                      <a:pPr>
                        <a:lnSpc>
                          <a:spcPct val="150000"/>
                        </a:lnSpc>
                        <a:spcAft>
                          <a:spcPts val="1000"/>
                        </a:spcAft>
                        <a:tabLst>
                          <a:tab pos="342900" algn="l"/>
                        </a:tabLst>
                      </a:pPr>
                      <a:r>
                        <a:rPr lang="tr-TR" sz="15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Sempozyum/Kongre</a:t>
                      </a:r>
                      <a:endParaRPr lang="tr-TR"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1000"/>
                        </a:spcAft>
                        <a:tabLst>
                          <a:tab pos="342900" algn="l"/>
                        </a:tabLst>
                      </a:pPr>
                      <a:r>
                        <a:rPr lang="tr-TR" sz="1500" dirty="0">
                          <a:effectLst/>
                          <a:latin typeface="Cambria" panose="02040503050406030204" pitchFamily="18" charset="0"/>
                          <a:ea typeface="Calibri" panose="020F0502020204030204" pitchFamily="34" charset="0"/>
                          <a:cs typeface="Times New Roman" panose="02020603050405020304" pitchFamily="18" charset="0"/>
                        </a:rPr>
                        <a:t> </a:t>
                      </a:r>
                      <a:endParaRPr lang="tr-TR"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4025380096"/>
                  </a:ext>
                </a:extLst>
              </a:tr>
              <a:tr h="315170">
                <a:tc>
                  <a:txBody>
                    <a:bodyPr/>
                    <a:lstStyle/>
                    <a:p>
                      <a:pPr>
                        <a:lnSpc>
                          <a:spcPct val="150000"/>
                        </a:lnSpc>
                        <a:spcAft>
                          <a:spcPts val="1000"/>
                        </a:spcAft>
                        <a:tabLst>
                          <a:tab pos="342900" algn="l"/>
                        </a:tabLst>
                      </a:pPr>
                      <a:r>
                        <a:rPr lang="tr-TR" sz="15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Konferans/Panel/Seminer</a:t>
                      </a:r>
                      <a:endParaRPr lang="tr-TR"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1000"/>
                        </a:spcAft>
                        <a:tabLst>
                          <a:tab pos="342900" algn="l"/>
                        </a:tabLst>
                      </a:pPr>
                      <a:r>
                        <a:rPr lang="tr-TR" sz="1500" dirty="0">
                          <a:effectLst/>
                          <a:latin typeface="Cambria" panose="02040503050406030204" pitchFamily="18" charset="0"/>
                          <a:ea typeface="Calibri" panose="020F0502020204030204" pitchFamily="34" charset="0"/>
                          <a:cs typeface="Times New Roman" panose="02020603050405020304" pitchFamily="18" charset="0"/>
                        </a:rPr>
                        <a:t> 7 (1 Konferans, 6 Panel)</a:t>
                      </a:r>
                      <a:endParaRPr lang="tr-TR"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745955136"/>
                  </a:ext>
                </a:extLst>
              </a:tr>
              <a:tr h="315170">
                <a:tc>
                  <a:txBody>
                    <a:bodyPr/>
                    <a:lstStyle/>
                    <a:p>
                      <a:pPr>
                        <a:lnSpc>
                          <a:spcPct val="150000"/>
                        </a:lnSpc>
                        <a:spcAft>
                          <a:spcPts val="1000"/>
                        </a:spcAft>
                        <a:tabLst>
                          <a:tab pos="342900" algn="l"/>
                        </a:tabLst>
                      </a:pPr>
                      <a:r>
                        <a:rPr lang="tr-TR" sz="15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Çalıştay</a:t>
                      </a:r>
                      <a:endParaRPr lang="tr-TR"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1000"/>
                        </a:spcAft>
                        <a:tabLst>
                          <a:tab pos="342900" algn="l"/>
                        </a:tabLst>
                      </a:pPr>
                      <a:r>
                        <a:rPr lang="tr-TR" sz="1500" dirty="0">
                          <a:effectLst/>
                          <a:latin typeface="Cambria" panose="02040503050406030204" pitchFamily="18" charset="0"/>
                          <a:ea typeface="Calibri" panose="020F0502020204030204" pitchFamily="34" charset="0"/>
                          <a:cs typeface="Times New Roman" panose="02020603050405020304" pitchFamily="18" charset="0"/>
                        </a:rPr>
                        <a:t> 2</a:t>
                      </a:r>
                      <a:endParaRPr lang="tr-TR"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992790257"/>
                  </a:ext>
                </a:extLst>
              </a:tr>
              <a:tr h="315170">
                <a:tc>
                  <a:txBody>
                    <a:bodyPr/>
                    <a:lstStyle/>
                    <a:p>
                      <a:pPr>
                        <a:lnSpc>
                          <a:spcPct val="150000"/>
                        </a:lnSpc>
                        <a:spcAft>
                          <a:spcPts val="1000"/>
                        </a:spcAft>
                        <a:tabLst>
                          <a:tab pos="342900" algn="l"/>
                        </a:tabLst>
                      </a:pPr>
                      <a:r>
                        <a:rPr lang="tr-TR" sz="150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Teknik Gezi</a:t>
                      </a:r>
                      <a:endParaRPr lang="tr-TR"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1000"/>
                        </a:spcAft>
                        <a:tabLst>
                          <a:tab pos="342900" algn="l"/>
                        </a:tabLst>
                      </a:pPr>
                      <a:r>
                        <a:rPr lang="tr-TR" sz="1500" dirty="0">
                          <a:effectLst/>
                          <a:latin typeface="Cambria" panose="02040503050406030204" pitchFamily="18" charset="0"/>
                          <a:ea typeface="Calibri" panose="020F0502020204030204" pitchFamily="34" charset="0"/>
                          <a:cs typeface="Times New Roman" panose="02020603050405020304" pitchFamily="18" charset="0"/>
                        </a:rPr>
                        <a:t> </a:t>
                      </a:r>
                      <a:endParaRPr lang="tr-TR"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721194485"/>
                  </a:ext>
                </a:extLst>
              </a:tr>
              <a:tr h="315170">
                <a:tc>
                  <a:txBody>
                    <a:bodyPr/>
                    <a:lstStyle/>
                    <a:p>
                      <a:pPr>
                        <a:lnSpc>
                          <a:spcPct val="150000"/>
                        </a:lnSpc>
                        <a:spcAft>
                          <a:spcPts val="1000"/>
                        </a:spcAft>
                        <a:tabLst>
                          <a:tab pos="342900" algn="l"/>
                        </a:tabLst>
                      </a:pPr>
                      <a:r>
                        <a:rPr lang="tr-TR" sz="15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Sertifika Eğitimleri, Kurslar</a:t>
                      </a:r>
                      <a:endParaRPr lang="tr-TR"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1000"/>
                        </a:spcAft>
                        <a:tabLst>
                          <a:tab pos="342900" algn="l"/>
                        </a:tabLst>
                      </a:pPr>
                      <a:r>
                        <a:rPr lang="tr-TR" sz="1500" dirty="0">
                          <a:effectLst/>
                          <a:latin typeface="Cambria" panose="02040503050406030204" pitchFamily="18" charset="0"/>
                          <a:ea typeface="Calibri" panose="020F0502020204030204" pitchFamily="34" charset="0"/>
                          <a:cs typeface="Times New Roman" panose="02020603050405020304" pitchFamily="18" charset="0"/>
                        </a:rPr>
                        <a:t> 4</a:t>
                      </a:r>
                      <a:endParaRPr lang="tr-TR"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1312711919"/>
                  </a:ext>
                </a:extLst>
              </a:tr>
              <a:tr h="315170">
                <a:tc>
                  <a:txBody>
                    <a:bodyPr/>
                    <a:lstStyle/>
                    <a:p>
                      <a:pPr>
                        <a:lnSpc>
                          <a:spcPct val="150000"/>
                        </a:lnSpc>
                        <a:spcAft>
                          <a:spcPts val="1000"/>
                        </a:spcAft>
                        <a:tabLst>
                          <a:tab pos="342900" algn="l"/>
                        </a:tabLst>
                      </a:pPr>
                      <a:r>
                        <a:rPr lang="tr-TR" sz="1500"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Diğer (Toplantı, Farkındalık Etkinliği)</a:t>
                      </a:r>
                      <a:endParaRPr lang="tr-TR"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9050" cap="flat" cmpd="dbl"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1000"/>
                        </a:spcAft>
                        <a:tabLst>
                          <a:tab pos="342900" algn="l"/>
                        </a:tabLst>
                      </a:pPr>
                      <a:r>
                        <a:rPr lang="tr-TR" sz="1500" dirty="0">
                          <a:effectLst/>
                          <a:latin typeface="Cambria" panose="02040503050406030204" pitchFamily="18" charset="0"/>
                          <a:ea typeface="Calibri" panose="020F0502020204030204" pitchFamily="34" charset="0"/>
                          <a:cs typeface="Times New Roman" panose="02020603050405020304" pitchFamily="18" charset="0"/>
                        </a:rPr>
                        <a:t>2</a:t>
                      </a:r>
                      <a:endParaRPr lang="tr-TR"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9050" cap="flat" cmpd="dbl" algn="ctr">
                      <a:solidFill>
                        <a:srgbClr val="4F81BD"/>
                      </a:solidFill>
                      <a:prstDash val="solid"/>
                      <a:round/>
                      <a:headEnd type="none" w="med" len="med"/>
                      <a:tailEnd type="none" w="med" len="med"/>
                    </a:lnB>
                  </a:tcPr>
                </a:tc>
                <a:extLst>
                  <a:ext uri="{0D108BD9-81ED-4DB2-BD59-A6C34878D82A}">
                    <a16:rowId xmlns:a16="http://schemas.microsoft.com/office/drawing/2014/main" val="1460438607"/>
                  </a:ext>
                </a:extLst>
              </a:tr>
              <a:tr h="315170">
                <a:tc>
                  <a:txBody>
                    <a:bodyPr/>
                    <a:lstStyle/>
                    <a:p>
                      <a:pPr>
                        <a:lnSpc>
                          <a:spcPct val="150000"/>
                        </a:lnSpc>
                        <a:spcAft>
                          <a:spcPts val="1000"/>
                        </a:spcAft>
                        <a:tabLst>
                          <a:tab pos="342900" algn="l"/>
                        </a:tabLst>
                      </a:pPr>
                      <a:r>
                        <a:rPr lang="tr-TR" sz="1500" b="1" dirty="0">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Toplam</a:t>
                      </a:r>
                      <a:endParaRPr lang="tr-TR" sz="15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9050" cap="flat" cmpd="dbl"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1000"/>
                        </a:spcAft>
                        <a:tabLst>
                          <a:tab pos="342900" algn="l"/>
                        </a:tabLst>
                      </a:pPr>
                      <a:r>
                        <a:rPr lang="tr-TR" sz="1500" dirty="0">
                          <a:effectLst/>
                          <a:latin typeface="Cambria" panose="02040503050406030204" pitchFamily="18" charset="0"/>
                          <a:ea typeface="Calibri" panose="020F0502020204030204" pitchFamily="34" charset="0"/>
                          <a:cs typeface="Times New Roman" panose="02020603050405020304" pitchFamily="18" charset="0"/>
                        </a:rPr>
                        <a:t> 15</a:t>
                      </a:r>
                      <a:endParaRPr lang="tr-TR"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9050" cap="flat" cmpd="dbl"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extLst>
                  <a:ext uri="{0D108BD9-81ED-4DB2-BD59-A6C34878D82A}">
                    <a16:rowId xmlns:a16="http://schemas.microsoft.com/office/drawing/2014/main" val="578293556"/>
                  </a:ext>
                </a:extLst>
              </a:tr>
            </a:tbl>
          </a:graphicData>
        </a:graphic>
      </p:graphicFrame>
    </p:spTree>
    <p:extLst>
      <p:ext uri="{BB962C8B-B14F-4D97-AF65-F5344CB8AC3E}">
        <p14:creationId xmlns:p14="http://schemas.microsoft.com/office/powerpoint/2010/main" val="2888135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A58860-21E0-59E4-982F-D2043353DD8C}"/>
              </a:ext>
            </a:extLst>
          </p:cNvPr>
          <p:cNvSpPr>
            <a:spLocks noGrp="1"/>
          </p:cNvSpPr>
          <p:nvPr>
            <p:ph type="title"/>
          </p:nvPr>
        </p:nvSpPr>
        <p:spPr>
          <a:xfrm>
            <a:off x="883356" y="0"/>
            <a:ext cx="9398330" cy="1325563"/>
          </a:xfrm>
        </p:spPr>
        <p:txBody>
          <a:bodyPr>
            <a:normAutofit/>
          </a:bodyPr>
          <a:lstStyle/>
          <a:p>
            <a:pPr algn="ctr"/>
            <a:r>
              <a:rPr lang="tr-TR" sz="3000" b="1" dirty="0">
                <a:latin typeface="Cambria" pitchFamily="18" charset="0"/>
              </a:rPr>
              <a:t>PROJE BİLGİLERİ</a:t>
            </a:r>
            <a:endParaRPr lang="tr-TR" sz="3000" dirty="0"/>
          </a:p>
        </p:txBody>
      </p:sp>
      <p:graphicFrame>
        <p:nvGraphicFramePr>
          <p:cNvPr id="8" name="Tablo 7">
            <a:extLst>
              <a:ext uri="{FF2B5EF4-FFF2-40B4-BE49-F238E27FC236}">
                <a16:creationId xmlns:a16="http://schemas.microsoft.com/office/drawing/2014/main" id="{1485A4F1-A402-A2F2-6C79-68B184C7706F}"/>
              </a:ext>
            </a:extLst>
          </p:cNvPr>
          <p:cNvGraphicFramePr>
            <a:graphicFrameLocks noGrp="1"/>
          </p:cNvGraphicFramePr>
          <p:nvPr>
            <p:extLst>
              <p:ext uri="{D42A27DB-BD31-4B8C-83A1-F6EECF244321}">
                <p14:modId xmlns:p14="http://schemas.microsoft.com/office/powerpoint/2010/main" val="3456387248"/>
              </p:ext>
            </p:extLst>
          </p:nvPr>
        </p:nvGraphicFramePr>
        <p:xfrm>
          <a:off x="883356" y="1690688"/>
          <a:ext cx="10021007" cy="2564958"/>
        </p:xfrm>
        <a:graphic>
          <a:graphicData uri="http://schemas.openxmlformats.org/drawingml/2006/table">
            <a:tbl>
              <a:tblPr firstRow="1" firstCol="1" bandRow="1" bandCol="1"/>
              <a:tblGrid>
                <a:gridCol w="4666295">
                  <a:extLst>
                    <a:ext uri="{9D8B030D-6E8A-4147-A177-3AD203B41FA5}">
                      <a16:colId xmlns:a16="http://schemas.microsoft.com/office/drawing/2014/main" val="3813614497"/>
                    </a:ext>
                  </a:extLst>
                </a:gridCol>
                <a:gridCol w="1545690">
                  <a:extLst>
                    <a:ext uri="{9D8B030D-6E8A-4147-A177-3AD203B41FA5}">
                      <a16:colId xmlns:a16="http://schemas.microsoft.com/office/drawing/2014/main" val="2803365915"/>
                    </a:ext>
                  </a:extLst>
                </a:gridCol>
                <a:gridCol w="1704805">
                  <a:extLst>
                    <a:ext uri="{9D8B030D-6E8A-4147-A177-3AD203B41FA5}">
                      <a16:colId xmlns:a16="http://schemas.microsoft.com/office/drawing/2014/main" val="969141242"/>
                    </a:ext>
                  </a:extLst>
                </a:gridCol>
                <a:gridCol w="2104217">
                  <a:extLst>
                    <a:ext uri="{9D8B030D-6E8A-4147-A177-3AD203B41FA5}">
                      <a16:colId xmlns:a16="http://schemas.microsoft.com/office/drawing/2014/main" val="463212009"/>
                    </a:ext>
                  </a:extLst>
                </a:gridCol>
              </a:tblGrid>
              <a:tr h="422082">
                <a:tc>
                  <a:txBody>
                    <a:bodyPr/>
                    <a:lstStyle/>
                    <a:p>
                      <a:pPr algn="ctr" rtl="0" fontAlgn="b"/>
                      <a:r>
                        <a:rPr lang="tr-TR" sz="1800" b="1" i="0" u="none" strike="noStrike" dirty="0">
                          <a:solidFill>
                            <a:srgbClr val="FFFFFF"/>
                          </a:solidFill>
                          <a:effectLst/>
                          <a:latin typeface="Cambria" panose="02040503050406030204" pitchFamily="18" charset="0"/>
                        </a:rPr>
                        <a:t>Projeler</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c>
                  <a:txBody>
                    <a:bodyPr/>
                    <a:lstStyle/>
                    <a:p>
                      <a:pPr algn="ctr" rtl="0" fontAlgn="b"/>
                      <a:r>
                        <a:rPr lang="tr-TR" sz="1800" b="1" i="0" u="none" strike="noStrike" dirty="0">
                          <a:solidFill>
                            <a:srgbClr val="FFFFFF"/>
                          </a:solidFill>
                          <a:effectLst/>
                          <a:latin typeface="Cambria" panose="02040503050406030204" pitchFamily="18" charset="0"/>
                        </a:rPr>
                        <a:t>Tamamlanan</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c>
                  <a:txBody>
                    <a:bodyPr/>
                    <a:lstStyle/>
                    <a:p>
                      <a:pPr algn="ctr" rtl="0" fontAlgn="b"/>
                      <a:r>
                        <a:rPr lang="tr-TR" sz="1800" b="1" i="0" u="none" strike="noStrike" dirty="0">
                          <a:solidFill>
                            <a:srgbClr val="FFFFFF"/>
                          </a:solidFill>
                          <a:effectLst/>
                          <a:latin typeface="Cambria" panose="02040503050406030204" pitchFamily="18" charset="0"/>
                        </a:rPr>
                        <a:t>Devam Eden</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tc>
                  <a:txBody>
                    <a:bodyPr/>
                    <a:lstStyle/>
                    <a:p>
                      <a:pPr algn="ctr" rtl="0" fontAlgn="b"/>
                      <a:r>
                        <a:rPr lang="tr-TR" sz="1800" b="1" i="0" u="none" strike="noStrike" dirty="0">
                          <a:solidFill>
                            <a:srgbClr val="FFFFFF"/>
                          </a:solidFill>
                          <a:effectLst/>
                          <a:latin typeface="Cambria" panose="02040503050406030204" pitchFamily="18" charset="0"/>
                        </a:rPr>
                        <a:t>Toplam</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solidFill>
                      <a:srgbClr val="4BACC6"/>
                    </a:solidFill>
                  </a:tcPr>
                </a:tc>
                <a:extLst>
                  <a:ext uri="{0D108BD9-81ED-4DB2-BD59-A6C34878D82A}">
                    <a16:rowId xmlns:a16="http://schemas.microsoft.com/office/drawing/2014/main" val="3047715169"/>
                  </a:ext>
                </a:extLst>
              </a:tr>
              <a:tr h="357146">
                <a:tc>
                  <a:txBody>
                    <a:bodyPr/>
                    <a:lstStyle/>
                    <a:p>
                      <a:pPr algn="ctr" rtl="0" fontAlgn="b"/>
                      <a:r>
                        <a:rPr lang="tr-TR" sz="1300" b="1" i="0" u="none" strike="noStrike" dirty="0">
                          <a:solidFill>
                            <a:srgbClr val="000000"/>
                          </a:solidFill>
                          <a:effectLst/>
                          <a:latin typeface="Cambria" panose="02040503050406030204" pitchFamily="18" charset="0"/>
                        </a:rPr>
                        <a:t>TÜBİTAK destekli proje sayısı </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rtl="0" fontAlgn="b"/>
                      <a:r>
                        <a:rPr lang="tr-TR" sz="1000" b="0" i="0" u="none" strike="noStrike">
                          <a:solidFill>
                            <a:srgbClr val="000000"/>
                          </a:solidFill>
                          <a:effectLst/>
                          <a:latin typeface="Cambria" panose="02040503050406030204" pitchFamily="18" charset="0"/>
                        </a:rPr>
                        <a:t> </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rtl="0" fontAlgn="b"/>
                      <a:r>
                        <a:rPr lang="tr-TR" sz="1000" b="0" i="0" u="none" strike="noStrike">
                          <a:solidFill>
                            <a:srgbClr val="000000"/>
                          </a:solidFill>
                          <a:effectLst/>
                          <a:latin typeface="Cambria" panose="02040503050406030204" pitchFamily="18" charset="0"/>
                        </a:rPr>
                        <a:t> </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rtl="0" fontAlgn="b"/>
                      <a:r>
                        <a:rPr lang="tr-TR" sz="1000" b="0" i="0" u="none" strike="noStrike">
                          <a:solidFill>
                            <a:srgbClr val="000000"/>
                          </a:solidFill>
                          <a:effectLst/>
                          <a:latin typeface="Cambria" panose="02040503050406030204" pitchFamily="18" charset="0"/>
                        </a:rPr>
                        <a:t> </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2207882746"/>
                  </a:ext>
                </a:extLst>
              </a:tr>
              <a:tr h="357146">
                <a:tc>
                  <a:txBody>
                    <a:bodyPr/>
                    <a:lstStyle/>
                    <a:p>
                      <a:pPr algn="ctr" rtl="0" fontAlgn="b"/>
                      <a:r>
                        <a:rPr lang="tr-TR" sz="1300" b="1" i="0" u="none" strike="noStrike" dirty="0">
                          <a:solidFill>
                            <a:srgbClr val="000000"/>
                          </a:solidFill>
                          <a:effectLst/>
                          <a:latin typeface="Cambria" panose="02040503050406030204" pitchFamily="18" charset="0"/>
                        </a:rPr>
                        <a:t>AB destekli proje sayısı </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rtl="0" fontAlgn="b"/>
                      <a:r>
                        <a:rPr lang="tr-TR" sz="1000" b="0" i="0" u="none" strike="noStrike" dirty="0">
                          <a:solidFill>
                            <a:srgbClr val="000000"/>
                          </a:solidFill>
                          <a:effectLst/>
                          <a:latin typeface="Cambria" panose="02040503050406030204" pitchFamily="18" charset="0"/>
                        </a:rPr>
                        <a:t> </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rtl="0" fontAlgn="b"/>
                      <a:r>
                        <a:rPr lang="tr-TR" sz="1000" b="0" i="0" u="none" strike="noStrike">
                          <a:solidFill>
                            <a:srgbClr val="000000"/>
                          </a:solidFill>
                          <a:effectLst/>
                          <a:latin typeface="Cambria" panose="02040503050406030204" pitchFamily="18" charset="0"/>
                        </a:rPr>
                        <a:t> </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rtl="0" fontAlgn="b"/>
                      <a:r>
                        <a:rPr lang="tr-TR" sz="1000" b="0" i="0" u="none" strike="noStrike">
                          <a:solidFill>
                            <a:srgbClr val="000000"/>
                          </a:solidFill>
                          <a:effectLst/>
                          <a:latin typeface="Cambria" panose="02040503050406030204" pitchFamily="18" charset="0"/>
                        </a:rPr>
                        <a:t> </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677009393"/>
                  </a:ext>
                </a:extLst>
              </a:tr>
              <a:tr h="357146">
                <a:tc>
                  <a:txBody>
                    <a:bodyPr/>
                    <a:lstStyle/>
                    <a:p>
                      <a:pPr algn="ctr" rtl="0" fontAlgn="b"/>
                      <a:r>
                        <a:rPr lang="tr-TR" sz="1300" b="1" i="0" u="none" strike="noStrike" dirty="0" err="1">
                          <a:solidFill>
                            <a:srgbClr val="000000"/>
                          </a:solidFill>
                          <a:effectLst/>
                          <a:latin typeface="Cambria" panose="02040503050406030204" pitchFamily="18" charset="0"/>
                        </a:rPr>
                        <a:t>TAGEM</a:t>
                      </a:r>
                      <a:r>
                        <a:rPr lang="tr-TR" sz="1300" b="1" i="0" u="none" strike="noStrike" dirty="0">
                          <a:solidFill>
                            <a:srgbClr val="000000"/>
                          </a:solidFill>
                          <a:effectLst/>
                          <a:latin typeface="Cambria" panose="02040503050406030204" pitchFamily="18" charset="0"/>
                        </a:rPr>
                        <a:t>, SAN-TEZ ve diğer dış destekli proje sayısı</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rtl="0" fontAlgn="b"/>
                      <a:r>
                        <a:rPr lang="tr-TR" sz="1000" b="0" i="0" u="none" strike="noStrike">
                          <a:solidFill>
                            <a:srgbClr val="000000"/>
                          </a:solidFill>
                          <a:effectLst/>
                          <a:latin typeface="Cambria" panose="02040503050406030204" pitchFamily="18" charset="0"/>
                        </a:rPr>
                        <a:t> </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rtl="0" fontAlgn="b"/>
                      <a:r>
                        <a:rPr lang="tr-TR" sz="1000" b="0" i="0" u="none" strike="noStrike">
                          <a:solidFill>
                            <a:srgbClr val="000000"/>
                          </a:solidFill>
                          <a:effectLst/>
                          <a:latin typeface="Cambria" panose="02040503050406030204" pitchFamily="18" charset="0"/>
                        </a:rPr>
                        <a:t> </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rtl="0" fontAlgn="b"/>
                      <a:r>
                        <a:rPr lang="tr-TR" sz="1000" b="0" i="0" u="none" strike="noStrike">
                          <a:solidFill>
                            <a:srgbClr val="000000"/>
                          </a:solidFill>
                          <a:effectLst/>
                          <a:latin typeface="Cambria" panose="02040503050406030204" pitchFamily="18" charset="0"/>
                        </a:rPr>
                        <a:t> </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209044849"/>
                  </a:ext>
                </a:extLst>
              </a:tr>
              <a:tr h="357146">
                <a:tc>
                  <a:txBody>
                    <a:bodyPr/>
                    <a:lstStyle/>
                    <a:p>
                      <a:pPr algn="ctr" rtl="0" fontAlgn="b"/>
                      <a:r>
                        <a:rPr lang="tr-TR" sz="1300" b="1" i="0" u="none" strike="noStrike" dirty="0">
                          <a:solidFill>
                            <a:srgbClr val="000000"/>
                          </a:solidFill>
                          <a:effectLst/>
                          <a:latin typeface="Cambria" panose="02040503050406030204" pitchFamily="18" charset="0"/>
                        </a:rPr>
                        <a:t>BAP destekli proje sayısı</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fontAlgn="b"/>
                      <a:r>
                        <a:rPr lang="tr-TR" sz="1100" b="0" i="0" u="none" strike="noStrike">
                          <a:solidFill>
                            <a:srgbClr val="000000"/>
                          </a:solidFill>
                          <a:effectLst/>
                          <a:latin typeface="Cambria" panose="02040503050406030204" pitchFamily="18" charset="0"/>
                        </a:rPr>
                        <a:t> </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fontAlgn="b"/>
                      <a:r>
                        <a:rPr lang="tr-TR" sz="1100" b="0" i="0" u="none" strike="noStrike">
                          <a:solidFill>
                            <a:srgbClr val="000000"/>
                          </a:solidFill>
                          <a:effectLst/>
                          <a:latin typeface="Cambria" panose="02040503050406030204" pitchFamily="18" charset="0"/>
                        </a:rPr>
                        <a:t> </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l" fontAlgn="b"/>
                      <a:r>
                        <a:rPr lang="tr-TR" sz="1100" b="0" i="0" u="none" strike="noStrike">
                          <a:solidFill>
                            <a:srgbClr val="000000"/>
                          </a:solidFill>
                          <a:effectLst/>
                          <a:latin typeface="Cambria" panose="02040503050406030204" pitchFamily="18" charset="0"/>
                        </a:rPr>
                        <a:t> </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089731548"/>
                  </a:ext>
                </a:extLst>
              </a:tr>
              <a:tr h="357146">
                <a:tc>
                  <a:txBody>
                    <a:bodyPr/>
                    <a:lstStyle/>
                    <a:p>
                      <a:pPr algn="ctr" rtl="0" fontAlgn="b"/>
                      <a:r>
                        <a:rPr lang="tr-TR" sz="1300" b="1" i="0" u="none" strike="noStrike" dirty="0">
                          <a:solidFill>
                            <a:srgbClr val="000000"/>
                          </a:solidFill>
                          <a:effectLst/>
                          <a:latin typeface="Cambria" panose="02040503050406030204" pitchFamily="18" charset="0"/>
                        </a:rPr>
                        <a:t>Diğer (Aile ve Sosyal Hizmetler Bakanlığı desteğiyle) </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ctr" fontAlgn="b"/>
                      <a:r>
                        <a:rPr lang="tr-TR" sz="1100" b="0" i="0" u="none" strike="noStrike" dirty="0">
                          <a:solidFill>
                            <a:srgbClr val="000000"/>
                          </a:solidFill>
                          <a:effectLst/>
                          <a:latin typeface="Calibri" panose="020F0502020204030204" pitchFamily="34" charset="0"/>
                        </a:rPr>
                        <a:t>1 </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ctr" fontAlgn="b"/>
                      <a:r>
                        <a:rPr lang="tr-TR"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a:txBody>
                    <a:bodyPr/>
                    <a:lstStyle/>
                    <a:p>
                      <a:pPr algn="ctr" fontAlgn="b"/>
                      <a:r>
                        <a:rPr lang="tr-TR" sz="1100" b="0" i="0" u="none" strike="noStrike" dirty="0">
                          <a:solidFill>
                            <a:srgbClr val="000000"/>
                          </a:solidFill>
                          <a:effectLst/>
                          <a:latin typeface="Calibri" panose="020F0502020204030204" pitchFamily="34" charset="0"/>
                        </a:rPr>
                        <a:t> 1</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2852018426"/>
                  </a:ext>
                </a:extLst>
              </a:tr>
              <a:tr h="357146">
                <a:tc>
                  <a:txBody>
                    <a:bodyPr/>
                    <a:lstStyle/>
                    <a:p>
                      <a:pPr algn="l" fontAlgn="b"/>
                      <a:endParaRPr lang="tr-TR" sz="1300" b="0" i="0" u="none" strike="noStrike" dirty="0">
                        <a:solidFill>
                          <a:srgbClr val="000000"/>
                        </a:solidFill>
                        <a:effectLst/>
                        <a:latin typeface="Calibri" panose="020F0502020204030204" pitchFamily="34" charset="0"/>
                      </a:endParaRPr>
                    </a:p>
                  </a:txBody>
                  <a:tcPr marL="9525" marR="9525" marT="9525" marB="0" anchor="b">
                    <a:lnL>
                      <a:noFill/>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a:noFill/>
                    </a:lnB>
                  </a:tcPr>
                </a:tc>
                <a:tc gridSpan="2">
                  <a:txBody>
                    <a:bodyPr/>
                    <a:lstStyle/>
                    <a:p>
                      <a:pPr algn="ctr" fontAlgn="b"/>
                      <a:r>
                        <a:rPr lang="tr-TR" sz="1500" b="1" i="0" u="none" strike="noStrike" dirty="0">
                          <a:solidFill>
                            <a:srgbClr val="000000"/>
                          </a:solidFill>
                          <a:effectLst/>
                          <a:latin typeface="Cambria" panose="02040503050406030204" pitchFamily="18" charset="0"/>
                        </a:rPr>
                        <a:t>Genel Toplam</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tc hMerge="1">
                  <a:txBody>
                    <a:bodyPr/>
                    <a:lstStyle/>
                    <a:p>
                      <a:endParaRPr lang="tr-TR"/>
                    </a:p>
                  </a:txBody>
                  <a:tcPr/>
                </a:tc>
                <a:tc>
                  <a:txBody>
                    <a:bodyPr/>
                    <a:lstStyle/>
                    <a:p>
                      <a:pPr algn="ctr" fontAlgn="b"/>
                      <a:r>
                        <a:rPr lang="tr-TR" sz="1100" b="1" i="0" u="none" strike="noStrike" dirty="0">
                          <a:solidFill>
                            <a:srgbClr val="000000"/>
                          </a:solidFill>
                          <a:effectLst/>
                          <a:latin typeface="Cambria" panose="02040503050406030204" pitchFamily="18" charset="0"/>
                        </a:rPr>
                        <a:t>1</a:t>
                      </a:r>
                    </a:p>
                  </a:txBody>
                  <a:tcPr marL="9525" marR="9525" marT="9525" marB="0" anchor="b">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tcPr>
                </a:tc>
                <a:extLst>
                  <a:ext uri="{0D108BD9-81ED-4DB2-BD59-A6C34878D82A}">
                    <a16:rowId xmlns:a16="http://schemas.microsoft.com/office/drawing/2014/main" val="1363707215"/>
                  </a:ext>
                </a:extLst>
              </a:tr>
            </a:tbl>
          </a:graphicData>
        </a:graphic>
      </p:graphicFrame>
      <p:pic>
        <p:nvPicPr>
          <p:cNvPr id="9" name="Resim 8">
            <a:extLst>
              <a:ext uri="{FF2B5EF4-FFF2-40B4-BE49-F238E27FC236}">
                <a16:creationId xmlns:a16="http://schemas.microsoft.com/office/drawing/2014/main" id="{17DAEE04-7F84-7C17-C336-D198C1D20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9845" y="152077"/>
            <a:ext cx="1207910" cy="1538611"/>
          </a:xfrm>
          <a:prstGeom prst="rect">
            <a:avLst/>
          </a:prstGeom>
        </p:spPr>
      </p:pic>
    </p:spTree>
    <p:extLst>
      <p:ext uri="{BB962C8B-B14F-4D97-AF65-F5344CB8AC3E}">
        <p14:creationId xmlns:p14="http://schemas.microsoft.com/office/powerpoint/2010/main" val="2884265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A58860-21E0-59E4-982F-D2043353DD8C}"/>
              </a:ext>
            </a:extLst>
          </p:cNvPr>
          <p:cNvSpPr>
            <a:spLocks noGrp="1"/>
          </p:cNvSpPr>
          <p:nvPr>
            <p:ph type="title"/>
          </p:nvPr>
        </p:nvSpPr>
        <p:spPr>
          <a:xfrm>
            <a:off x="838200" y="365125"/>
            <a:ext cx="9398330" cy="933097"/>
          </a:xfrm>
        </p:spPr>
        <p:txBody>
          <a:bodyPr>
            <a:normAutofit/>
          </a:bodyPr>
          <a:lstStyle/>
          <a:p>
            <a:pPr algn="ctr"/>
            <a:r>
              <a:rPr lang="tr-TR" sz="3000" b="1" dirty="0">
                <a:latin typeface="Cambria" pitchFamily="18" charset="0"/>
              </a:rPr>
              <a:t>PERFORMANS GÖSTERGELERİ</a:t>
            </a:r>
            <a:endParaRPr lang="tr-TR" sz="3000" dirty="0"/>
          </a:p>
        </p:txBody>
      </p:sp>
      <p:pic>
        <p:nvPicPr>
          <p:cNvPr id="9" name="Resim 8">
            <a:extLst>
              <a:ext uri="{FF2B5EF4-FFF2-40B4-BE49-F238E27FC236}">
                <a16:creationId xmlns:a16="http://schemas.microsoft.com/office/drawing/2014/main" id="{17DAEE04-7F84-7C17-C336-D198C1D20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9845" y="152077"/>
            <a:ext cx="1207910" cy="1538611"/>
          </a:xfrm>
          <a:prstGeom prst="rect">
            <a:avLst/>
          </a:prstGeom>
        </p:spPr>
      </p:pic>
      <p:graphicFrame>
        <p:nvGraphicFramePr>
          <p:cNvPr id="3" name="Tablo 2">
            <a:extLst>
              <a:ext uri="{FF2B5EF4-FFF2-40B4-BE49-F238E27FC236}">
                <a16:creationId xmlns:a16="http://schemas.microsoft.com/office/drawing/2014/main" id="{FD030785-ECFB-44BA-65AD-F71494BDDC83}"/>
              </a:ext>
            </a:extLst>
          </p:cNvPr>
          <p:cNvGraphicFramePr>
            <a:graphicFrameLocks noGrp="1"/>
          </p:cNvGraphicFramePr>
          <p:nvPr>
            <p:extLst>
              <p:ext uri="{D42A27DB-BD31-4B8C-83A1-F6EECF244321}">
                <p14:modId xmlns:p14="http://schemas.microsoft.com/office/powerpoint/2010/main" val="15558978"/>
              </p:ext>
            </p:extLst>
          </p:nvPr>
        </p:nvGraphicFramePr>
        <p:xfrm>
          <a:off x="838200" y="1541282"/>
          <a:ext cx="8875073" cy="1796454"/>
        </p:xfrm>
        <a:graphic>
          <a:graphicData uri="http://schemas.openxmlformats.org/drawingml/2006/table">
            <a:tbl>
              <a:tblPr firstRow="1" firstCol="1" lastRow="1" bandRow="1" bandCol="1"/>
              <a:tblGrid>
                <a:gridCol w="6376796">
                  <a:extLst>
                    <a:ext uri="{9D8B030D-6E8A-4147-A177-3AD203B41FA5}">
                      <a16:colId xmlns:a16="http://schemas.microsoft.com/office/drawing/2014/main" val="2496922262"/>
                    </a:ext>
                  </a:extLst>
                </a:gridCol>
                <a:gridCol w="2498277">
                  <a:extLst>
                    <a:ext uri="{9D8B030D-6E8A-4147-A177-3AD203B41FA5}">
                      <a16:colId xmlns:a16="http://schemas.microsoft.com/office/drawing/2014/main" val="1736843437"/>
                    </a:ext>
                  </a:extLst>
                </a:gridCol>
              </a:tblGrid>
              <a:tr h="378754">
                <a:tc gridSpan="2">
                  <a:txBody>
                    <a:bodyPr/>
                    <a:lstStyle/>
                    <a:p>
                      <a:pPr algn="ctr"/>
                      <a:r>
                        <a:rPr lang="tr-TR" sz="1500" b="1" dirty="0">
                          <a:solidFill>
                            <a:srgbClr val="FFFFFF"/>
                          </a:solidFill>
                          <a:effectLst/>
                          <a:latin typeface="Cambria" panose="02040503050406030204" pitchFamily="18" charset="0"/>
                          <a:ea typeface="Cambria" panose="02040503050406030204" pitchFamily="18" charset="0"/>
                          <a:cs typeface="Times New Roman" panose="02020603050405020304" pitchFamily="18" charset="0"/>
                        </a:rPr>
                        <a:t>Performans Göstergeleri</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BACC6"/>
                    </a:solidFill>
                  </a:tcPr>
                </a:tc>
                <a:tc hMerge="1">
                  <a:txBody>
                    <a:bodyPr/>
                    <a:lstStyle/>
                    <a:p>
                      <a:pPr algn="ctr"/>
                      <a:endParaRPr lang="tr-TR" sz="1500" b="1" dirty="0">
                        <a:solidFill>
                          <a:srgbClr val="FFFFFF"/>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BACC6"/>
                    </a:solidFill>
                  </a:tcPr>
                </a:tc>
                <a:extLst>
                  <a:ext uri="{0D108BD9-81ED-4DB2-BD59-A6C34878D82A}">
                    <a16:rowId xmlns:a16="http://schemas.microsoft.com/office/drawing/2014/main" val="2595547489"/>
                  </a:ext>
                </a:extLst>
              </a:tr>
              <a:tr h="386619">
                <a:tc>
                  <a:txBody>
                    <a:bodyPr/>
                    <a:lstStyle/>
                    <a:p>
                      <a:pPr marL="0" marR="0" lvl="0" indent="0" algn="l" defTabSz="914400" rtl="0" eaLnBrk="1" fontAlgn="auto" latinLnBrk="0" hangingPunct="1">
                        <a:lnSpc>
                          <a:spcPct val="150000"/>
                        </a:lnSpc>
                        <a:spcBef>
                          <a:spcPts val="0"/>
                        </a:spcBef>
                        <a:spcAft>
                          <a:spcPts val="1000"/>
                        </a:spcAft>
                        <a:buClrTx/>
                        <a:buSzTx/>
                        <a:buFontTx/>
                        <a:buNone/>
                        <a:tabLst>
                          <a:tab pos="342900" algn="l"/>
                        </a:tabLst>
                        <a:defRPr/>
                      </a:pPr>
                      <a:r>
                        <a:rPr lang="tr-TR" sz="1600" dirty="0">
                          <a:effectLst/>
                          <a:latin typeface="Cambria" panose="02040503050406030204" pitchFamily="18" charset="0"/>
                          <a:ea typeface="Cambria" panose="02040503050406030204" pitchFamily="18" charset="0"/>
                        </a:rPr>
                        <a:t>Araştırma merkezi gelir miktarı (varsa)</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1000"/>
                        </a:spcAft>
                        <a:tabLst>
                          <a:tab pos="342900" algn="l"/>
                        </a:tabLst>
                      </a:pPr>
                      <a:r>
                        <a:rPr lang="tr-TR" sz="1500">
                          <a:effectLst/>
                          <a:latin typeface="Cambria" panose="02040503050406030204" pitchFamily="18" charset="0"/>
                          <a:ea typeface="Calibri" panose="020F0502020204030204" pitchFamily="34" charset="0"/>
                          <a:cs typeface="Times New Roman" panose="02020603050405020304" pitchFamily="18" charset="0"/>
                        </a:rPr>
                        <a:t> </a:t>
                      </a:r>
                      <a:endParaRPr lang="tr-TR"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853596344"/>
                  </a:ext>
                </a:extLst>
              </a:tr>
              <a:tr h="386619">
                <a:tc>
                  <a:txBody>
                    <a:bodyPr/>
                    <a:lstStyle/>
                    <a:p>
                      <a:pPr>
                        <a:lnSpc>
                          <a:spcPct val="150000"/>
                        </a:lnSpc>
                        <a:spcAft>
                          <a:spcPts val="1000"/>
                        </a:spcAft>
                        <a:tabLst>
                          <a:tab pos="342900" algn="l"/>
                        </a:tabLst>
                      </a:pPr>
                      <a:r>
                        <a:rPr lang="tr-TR" sz="1600" dirty="0">
                          <a:effectLst/>
                          <a:latin typeface="Cambria" panose="02040503050406030204" pitchFamily="18" charset="0"/>
                          <a:ea typeface="Cambria" panose="02040503050406030204" pitchFamily="18" charset="0"/>
                        </a:rPr>
                        <a:t>Araştırma merkezinin sanayi ile yaptığı proje sayısı</a:t>
                      </a:r>
                      <a:endParaRPr lang="tr-TR"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1000"/>
                        </a:spcAft>
                        <a:tabLst>
                          <a:tab pos="342900" algn="l"/>
                        </a:tabLst>
                      </a:pPr>
                      <a:r>
                        <a:rPr lang="tr-TR" sz="1500">
                          <a:effectLst/>
                          <a:latin typeface="Cambria" panose="02040503050406030204" pitchFamily="18" charset="0"/>
                          <a:ea typeface="Calibri" panose="020F0502020204030204" pitchFamily="34" charset="0"/>
                          <a:cs typeface="Times New Roman" panose="02020603050405020304" pitchFamily="18" charset="0"/>
                        </a:rPr>
                        <a:t> </a:t>
                      </a:r>
                      <a:endParaRPr lang="tr-TR"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3974948511"/>
                  </a:ext>
                </a:extLst>
              </a:tr>
              <a:tr h="386619">
                <a:tc>
                  <a:txBody>
                    <a:bodyPr/>
                    <a:lstStyle/>
                    <a:p>
                      <a:r>
                        <a:rPr lang="tr-TR" sz="1600" i="0" u="none" strike="noStrike" dirty="0">
                          <a:solidFill>
                            <a:srgbClr val="000000"/>
                          </a:solidFill>
                          <a:effectLst/>
                          <a:latin typeface="Cambria" panose="02040503050406030204" pitchFamily="18" charset="0"/>
                          <a:ea typeface="Cambria" panose="02040503050406030204" pitchFamily="18" charset="0"/>
                        </a:rPr>
                        <a:t>Dezavantajlı gruplara yönelik sosyal entegrasyon ve kapsayıcılığa ilişkin yapılan faaliyet sayısı</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1000"/>
                        </a:spcAft>
                        <a:tabLst>
                          <a:tab pos="342900" algn="l"/>
                        </a:tabLst>
                      </a:pPr>
                      <a:r>
                        <a:rPr lang="tr-TR" sz="1500" dirty="0">
                          <a:effectLst/>
                          <a:latin typeface="Cambria" panose="02040503050406030204" pitchFamily="18" charset="0"/>
                          <a:ea typeface="Calibri" panose="020F0502020204030204" pitchFamily="34" charset="0"/>
                          <a:cs typeface="Times New Roman" panose="02020603050405020304" pitchFamily="18" charset="0"/>
                        </a:rPr>
                        <a:t>12 (kadınlar, gençler ve yaşlılar)</a:t>
                      </a:r>
                      <a:endParaRPr lang="tr-TR"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extLst>
                  <a:ext uri="{0D108BD9-81ED-4DB2-BD59-A6C34878D82A}">
                    <a16:rowId xmlns:a16="http://schemas.microsoft.com/office/drawing/2014/main" val="2375628776"/>
                  </a:ext>
                </a:extLst>
              </a:tr>
            </a:tbl>
          </a:graphicData>
        </a:graphic>
      </p:graphicFrame>
    </p:spTree>
    <p:extLst>
      <p:ext uri="{BB962C8B-B14F-4D97-AF65-F5344CB8AC3E}">
        <p14:creationId xmlns:p14="http://schemas.microsoft.com/office/powerpoint/2010/main" val="4223519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A58860-21E0-59E4-982F-D2043353DD8C}"/>
              </a:ext>
            </a:extLst>
          </p:cNvPr>
          <p:cNvSpPr>
            <a:spLocks noGrp="1"/>
          </p:cNvSpPr>
          <p:nvPr>
            <p:ph type="title"/>
          </p:nvPr>
        </p:nvSpPr>
        <p:spPr>
          <a:xfrm>
            <a:off x="838200" y="365125"/>
            <a:ext cx="9398330" cy="1325563"/>
          </a:xfrm>
        </p:spPr>
        <p:txBody>
          <a:bodyPr>
            <a:normAutofit/>
          </a:bodyPr>
          <a:lstStyle/>
          <a:p>
            <a:pPr algn="ctr"/>
            <a:r>
              <a:rPr lang="tr-TR" sz="4000" b="1" dirty="0">
                <a:effectLst/>
                <a:latin typeface="Calibri" panose="020F0502020204030204" pitchFamily="34" charset="0"/>
                <a:ea typeface="Calibri" panose="020F0502020204030204" pitchFamily="34" charset="0"/>
                <a:cs typeface="Times New Roman" panose="02020603050405020304" pitchFamily="18" charset="0"/>
              </a:rPr>
              <a:t>YÜKAM’IN 2022 FAALİYETLERİ </a:t>
            </a:r>
            <a:br>
              <a:rPr lang="tr-TR" sz="1800" dirty="0">
                <a:effectLst/>
                <a:latin typeface="Calibri" panose="020F0502020204030204" pitchFamily="34" charset="0"/>
                <a:ea typeface="Calibri" panose="020F0502020204030204" pitchFamily="34" charset="0"/>
                <a:cs typeface="Times New Roman" panose="02020603050405020304" pitchFamily="18" charset="0"/>
              </a:rPr>
            </a:br>
            <a:endParaRPr lang="tr-TR" sz="3000" dirty="0"/>
          </a:p>
        </p:txBody>
      </p:sp>
      <p:pic>
        <p:nvPicPr>
          <p:cNvPr id="9" name="Resim 8">
            <a:extLst>
              <a:ext uri="{FF2B5EF4-FFF2-40B4-BE49-F238E27FC236}">
                <a16:creationId xmlns:a16="http://schemas.microsoft.com/office/drawing/2014/main" id="{17DAEE04-7F84-7C17-C336-D198C1D20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9845" y="152077"/>
            <a:ext cx="1207910" cy="1538611"/>
          </a:xfrm>
          <a:prstGeom prst="rect">
            <a:avLst/>
          </a:prstGeom>
        </p:spPr>
      </p:pic>
      <p:sp>
        <p:nvSpPr>
          <p:cNvPr id="3" name="Metin kutusu 2">
            <a:extLst>
              <a:ext uri="{FF2B5EF4-FFF2-40B4-BE49-F238E27FC236}">
                <a16:creationId xmlns:a16="http://schemas.microsoft.com/office/drawing/2014/main" id="{C1EE14EC-DF07-32FD-40F1-5264CC73034B}"/>
              </a:ext>
            </a:extLst>
          </p:cNvPr>
          <p:cNvSpPr txBox="1"/>
          <p:nvPr/>
        </p:nvSpPr>
        <p:spPr>
          <a:xfrm>
            <a:off x="654509" y="1844984"/>
            <a:ext cx="9225866" cy="5292218"/>
          </a:xfrm>
          <a:prstGeom prst="rect">
            <a:avLst/>
          </a:prstGeom>
          <a:noFill/>
        </p:spPr>
        <p:txBody>
          <a:bodyPr wrap="square" rtlCol="0">
            <a:spAutoFit/>
          </a:bodyPr>
          <a:lstStyle/>
          <a:p>
            <a:r>
              <a:rPr lang="tr-TR" dirty="0"/>
              <a:t>Proje: GÜKAM, SİNKAMER, OKTAM, KTÜKAM müdürleri ile beraber toplamda 8 akademisyen tarafından 5 ilde «</a:t>
            </a:r>
            <a:r>
              <a:rPr lang="tr-TR" sz="2400" b="1" dirty="0"/>
              <a:t>Evli Bireylerde Aile İçi Şiddetin Nedenlerini</a:t>
            </a:r>
            <a:r>
              <a:rPr lang="tr-TR" dirty="0"/>
              <a:t>» ortaya koymak için bir çalışma yapılmıştır. Giresun’dan 157, Trabzon’dan 464, Samsun’dan 610, Sinop’tan 159 ve Yalova’dan 313 kişi olmak üzere toplamda 1703 katılımcıya ulaşılmıştır. Araştırmanın sonuçları Temmuz ayında Aile ve Sosyal Hizmetler Bakanlığının Sivil Toplum Vizyon Belgesi ve Eylem Planı 2022 – 2023 çalışmaları kapsamında düzenlenen Programda Aile ve Sosyal Hizmetler Bakanı Derya </a:t>
            </a:r>
            <a:r>
              <a:rPr lang="tr-TR" dirty="0" err="1"/>
              <a:t>YANIK’a</a:t>
            </a:r>
            <a:r>
              <a:rPr lang="tr-TR" dirty="0"/>
              <a:t> sunulmuştur.</a:t>
            </a:r>
          </a:p>
          <a:p>
            <a:pPr>
              <a:lnSpc>
                <a:spcPct val="115000"/>
              </a:lnSpc>
              <a:spcAft>
                <a:spcPts val="1000"/>
              </a:spcAft>
            </a:pPr>
            <a:endParaRPr lang="tr-TR"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tr-TR" sz="1800" b="1" dirty="0">
                <a:effectLst/>
                <a:latin typeface="Calibri" panose="020F0502020204030204" pitchFamily="34" charset="0"/>
                <a:ea typeface="Calibri" panose="020F0502020204030204" pitchFamily="34" charset="0"/>
                <a:cs typeface="Times New Roman" panose="02020603050405020304" pitchFamily="18" charset="0"/>
              </a:rPr>
              <a:t>17.02.2022- 19.02.2022</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tr-TR" sz="1800" dirty="0">
                <a:effectLst/>
                <a:latin typeface="Calibri" panose="020F0502020204030204" pitchFamily="34" charset="0"/>
                <a:ea typeface="Calibri" panose="020F0502020204030204" pitchFamily="34" charset="0"/>
                <a:cs typeface="Times New Roman" panose="02020603050405020304" pitchFamily="18" charset="0"/>
              </a:rPr>
              <a:t>“11 Şubat Uluslararası Bilimde Kadın ve Kız Çocukları Günü” bağlamında , liselerin son sınıf öğrencilerine Yalova’daki özel ve devlet liselerinde yöneticilik yapan kadınlar ile bazı devlet üniversitelerinde görev yapan kadın öğretim üyelerinin konuşmacı olduğu “Başarılı Kızlar, Başarılı Kadınlar, Başarılı Yarınlar” başlıklı biri 17.02.2022’de diğeri de 19.02.2022’de olmak üzere çevrimiçi  iki panel düzenlendi.</a:t>
            </a:r>
          </a:p>
          <a:p>
            <a:endParaRPr lang="tr-TR" dirty="0"/>
          </a:p>
          <a:p>
            <a:endParaRPr lang="tr-TR" dirty="0"/>
          </a:p>
        </p:txBody>
      </p:sp>
    </p:spTree>
    <p:extLst>
      <p:ext uri="{BB962C8B-B14F-4D97-AF65-F5344CB8AC3E}">
        <p14:creationId xmlns:p14="http://schemas.microsoft.com/office/powerpoint/2010/main" val="3056530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73922B-F38A-465C-AE78-067AA7092AB2}"/>
              </a:ext>
            </a:extLst>
          </p:cNvPr>
          <p:cNvSpPr>
            <a:spLocks noGrp="1"/>
          </p:cNvSpPr>
          <p:nvPr>
            <p:ph type="title"/>
          </p:nvPr>
        </p:nvSpPr>
        <p:spPr/>
        <p:txBody>
          <a:bodyPr/>
          <a:lstStyle/>
          <a:p>
            <a:r>
              <a:rPr lang="tr-TR" sz="4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«Başarılı Kızlar, Başarılı Kadınlar, Başarılı Yarınlar” Paneli</a:t>
            </a:r>
            <a:endParaRPr lang="tr-TR" dirty="0">
              <a:solidFill>
                <a:schemeClr val="accent2">
                  <a:lumMod val="75000"/>
                </a:schemeClr>
              </a:solidFill>
            </a:endParaRPr>
          </a:p>
        </p:txBody>
      </p:sp>
      <p:pic>
        <p:nvPicPr>
          <p:cNvPr id="4" name="İçerik Yer Tutucusu 3">
            <a:extLst>
              <a:ext uri="{FF2B5EF4-FFF2-40B4-BE49-F238E27FC236}">
                <a16:creationId xmlns:a16="http://schemas.microsoft.com/office/drawing/2014/main" id="{1E5967EE-746B-A3B3-21F8-9FF8BC4DCD17}"/>
              </a:ext>
            </a:extLst>
          </p:cNvPr>
          <p:cNvPicPr>
            <a:picLocks noGrp="1" noChangeAspect="1"/>
          </p:cNvPicPr>
          <p:nvPr>
            <p:ph idx="1"/>
          </p:nvPr>
        </p:nvPicPr>
        <p:blipFill>
          <a:blip r:embed="rId2"/>
          <a:stretch>
            <a:fillRect/>
          </a:stretch>
        </p:blipFill>
        <p:spPr>
          <a:xfrm>
            <a:off x="4558527" y="1825625"/>
            <a:ext cx="3074945" cy="4351338"/>
          </a:xfrm>
          <a:prstGeom prst="rect">
            <a:avLst/>
          </a:prstGeom>
        </p:spPr>
      </p:pic>
    </p:spTree>
    <p:extLst>
      <p:ext uri="{BB962C8B-B14F-4D97-AF65-F5344CB8AC3E}">
        <p14:creationId xmlns:p14="http://schemas.microsoft.com/office/powerpoint/2010/main" val="1951015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6894ED4-B14B-94E0-5360-62A4B0426C1D}"/>
              </a:ext>
            </a:extLst>
          </p:cNvPr>
          <p:cNvSpPr>
            <a:spLocks noGrp="1"/>
          </p:cNvSpPr>
          <p:nvPr>
            <p:ph type="title"/>
          </p:nvPr>
        </p:nvSpPr>
        <p:spPr/>
        <p:txBody>
          <a:bodyPr/>
          <a:lstStyle/>
          <a:p>
            <a:pPr algn="ctr"/>
            <a:r>
              <a:rPr lang="tr-TR" sz="4400" b="1" dirty="0">
                <a:effectLst/>
                <a:latin typeface="Calibri" panose="020F0502020204030204" pitchFamily="34" charset="0"/>
                <a:ea typeface="Calibri" panose="020F0502020204030204" pitchFamily="34" charset="0"/>
                <a:cs typeface="Times New Roman" panose="02020603050405020304" pitchFamily="18" charset="0"/>
              </a:rPr>
              <a:t>YÜKAM’IN 2022 FAALİYETLERİ</a:t>
            </a:r>
            <a:endParaRPr lang="tr-TR" dirty="0"/>
          </a:p>
        </p:txBody>
      </p:sp>
      <p:sp>
        <p:nvSpPr>
          <p:cNvPr id="3" name="İçerik Yer Tutucusu 2">
            <a:extLst>
              <a:ext uri="{FF2B5EF4-FFF2-40B4-BE49-F238E27FC236}">
                <a16:creationId xmlns:a16="http://schemas.microsoft.com/office/drawing/2014/main" id="{8B241612-DC15-5F68-90D6-35109044C14F}"/>
              </a:ext>
            </a:extLst>
          </p:cNvPr>
          <p:cNvSpPr>
            <a:spLocks noGrp="1"/>
          </p:cNvSpPr>
          <p:nvPr>
            <p:ph idx="1"/>
          </p:nvPr>
        </p:nvSpPr>
        <p:spPr/>
        <p:txBody>
          <a:bodyPr>
            <a:normAutofit fontScale="62500" lnSpcReduction="20000"/>
          </a:bodyPr>
          <a:lstStyle/>
          <a:p>
            <a:pPr>
              <a:lnSpc>
                <a:spcPct val="115000"/>
              </a:lnSpc>
              <a:spcAft>
                <a:spcPts val="1000"/>
              </a:spcAft>
            </a:pPr>
            <a:r>
              <a:rPr lang="tr-TR" sz="2800" b="1" dirty="0">
                <a:effectLst/>
                <a:latin typeface="Calibri" panose="020F0502020204030204" pitchFamily="34" charset="0"/>
                <a:ea typeface="Calibri" panose="020F0502020204030204" pitchFamily="34" charset="0"/>
                <a:cs typeface="Times New Roman" panose="02020603050405020304" pitchFamily="18" charset="0"/>
              </a:rPr>
              <a:t>22.03.2022</a:t>
            </a:r>
            <a:endParaRPr lang="tr-TR"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tr-TR" sz="2800" dirty="0">
                <a:effectLst/>
                <a:latin typeface="Calibri" panose="020F0502020204030204" pitchFamily="34" charset="0"/>
                <a:ea typeface="Calibri" panose="020F0502020204030204" pitchFamily="34" charset="0"/>
                <a:cs typeface="Times New Roman" panose="02020603050405020304" pitchFamily="18" charset="0"/>
              </a:rPr>
              <a:t>“Kadının Güçlenmesinde Kadın Kooperatiflerinin Önemi” başlıklı Panel düzenlendi. Panelde Yalova’da faaliyette bulunan bazı kadın Kooperatifleri temsilcileri ve Yalova Ticaret İl Müdürü panelist olarak konuştu.</a:t>
            </a:r>
          </a:p>
          <a:p>
            <a:pPr>
              <a:lnSpc>
                <a:spcPct val="115000"/>
              </a:lnSpc>
              <a:spcAft>
                <a:spcPts val="1000"/>
              </a:spcAft>
            </a:pPr>
            <a:r>
              <a:rPr lang="tr-TR" sz="2800" b="1" dirty="0">
                <a:effectLst/>
                <a:latin typeface="Calibri" panose="020F0502020204030204" pitchFamily="34" charset="0"/>
                <a:ea typeface="Calibri" panose="020F0502020204030204" pitchFamily="34" charset="0"/>
                <a:cs typeface="Times New Roman" panose="02020603050405020304" pitchFamily="18" charset="0"/>
              </a:rPr>
              <a:t>13-14 Mayıs 2022</a:t>
            </a:r>
            <a:endParaRPr lang="tr-TR"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tr-TR" sz="2800" dirty="0">
                <a:effectLst/>
                <a:latin typeface="Calibri" panose="020F0502020204030204" pitchFamily="34" charset="0"/>
                <a:ea typeface="Calibri" panose="020F0502020204030204" pitchFamily="34" charset="0"/>
                <a:cs typeface="Times New Roman" panose="02020603050405020304" pitchFamily="18" charset="0"/>
              </a:rPr>
              <a:t>T.C. İçişleri Bakanlığı Jandarma ve Sahil Güvenlik Akademisinin Bursa Işıklar Jandarma Astsubay Meslek Yüksek Okulu’nun düzenlediği “Araştırma Merkezleri Toplantısına” katılan Prof. Dr. Elif YÜKSEL OKTAY </a:t>
            </a:r>
            <a:r>
              <a:rPr lang="tr-TR" sz="2800" dirty="0" err="1">
                <a:effectLst/>
                <a:latin typeface="Calibri" panose="020F0502020204030204" pitchFamily="34" charset="0"/>
                <a:ea typeface="Calibri" panose="020F0502020204030204" pitchFamily="34" charset="0"/>
                <a:cs typeface="Times New Roman" panose="02020603050405020304" pitchFamily="18" charset="0"/>
              </a:rPr>
              <a:t>YÜKAM’a</a:t>
            </a:r>
            <a:r>
              <a:rPr lang="tr-TR" sz="2800" dirty="0">
                <a:effectLst/>
                <a:latin typeface="Calibri" panose="020F0502020204030204" pitchFamily="34" charset="0"/>
                <a:ea typeface="Calibri" panose="020F0502020204030204" pitchFamily="34" charset="0"/>
                <a:cs typeface="Times New Roman" panose="02020603050405020304" pitchFamily="18" charset="0"/>
              </a:rPr>
              <a:t> ilişkin sunum yaptı.</a:t>
            </a:r>
          </a:p>
          <a:p>
            <a:pPr>
              <a:lnSpc>
                <a:spcPct val="115000"/>
              </a:lnSpc>
              <a:spcAft>
                <a:spcPts val="1000"/>
              </a:spcAft>
            </a:pPr>
            <a:r>
              <a:rPr lang="tr-TR" sz="2800" b="1" dirty="0">
                <a:effectLst/>
                <a:latin typeface="Calibri" panose="020F0502020204030204" pitchFamily="34" charset="0"/>
                <a:ea typeface="Calibri" panose="020F0502020204030204" pitchFamily="34" charset="0"/>
                <a:cs typeface="Times New Roman" panose="02020603050405020304" pitchFamily="18" charset="0"/>
              </a:rPr>
              <a:t>29.06.2022</a:t>
            </a:r>
            <a:endParaRPr lang="tr-TR"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tr-TR" sz="2800" dirty="0" err="1">
                <a:effectLst/>
                <a:latin typeface="Calibri" panose="020F0502020204030204" pitchFamily="34" charset="0"/>
                <a:ea typeface="Calibri" panose="020F0502020204030204" pitchFamily="34" charset="0"/>
                <a:cs typeface="Times New Roman" panose="02020603050405020304" pitchFamily="18" charset="0"/>
              </a:rPr>
              <a:t>YÜKAM’a</a:t>
            </a:r>
            <a:r>
              <a:rPr lang="tr-TR" sz="2800" dirty="0">
                <a:effectLst/>
                <a:latin typeface="Calibri" panose="020F0502020204030204" pitchFamily="34" charset="0"/>
                <a:ea typeface="Calibri" panose="020F0502020204030204" pitchFamily="34" charset="0"/>
                <a:cs typeface="Times New Roman" panose="02020603050405020304" pitchFamily="18" charset="0"/>
              </a:rPr>
              <a:t> irtibatlandırılan araştırma görevlilerinden Dr. Hasan ÇÖLGEÇEN tarafından 60 yaş üstü </a:t>
            </a:r>
            <a:r>
              <a:rPr lang="tr-TR" sz="2800" dirty="0" err="1">
                <a:effectLst/>
                <a:latin typeface="Calibri" panose="020F0502020204030204" pitchFamily="34" charset="0"/>
                <a:ea typeface="Calibri" panose="020F0502020204030204" pitchFamily="34" charset="0"/>
                <a:cs typeface="Times New Roman" panose="02020603050405020304" pitchFamily="18" charset="0"/>
              </a:rPr>
              <a:t>Paşakent</a:t>
            </a:r>
            <a:r>
              <a:rPr lang="tr-TR" sz="2800" dirty="0">
                <a:effectLst/>
                <a:latin typeface="Calibri" panose="020F0502020204030204" pitchFamily="34" charset="0"/>
                <a:ea typeface="Calibri" panose="020F0502020204030204" pitchFamily="34" charset="0"/>
                <a:cs typeface="Times New Roman" panose="02020603050405020304" pitchFamily="18" charset="0"/>
              </a:rPr>
              <a:t> Huzurevi sakinlerine YÜKAM adına “Dijital Okuryazarlık Eğitimi” verildi. </a:t>
            </a:r>
          </a:p>
          <a:p>
            <a:endParaRPr lang="tr-TR" dirty="0"/>
          </a:p>
        </p:txBody>
      </p:sp>
    </p:spTree>
    <p:extLst>
      <p:ext uri="{BB962C8B-B14F-4D97-AF65-F5344CB8AC3E}">
        <p14:creationId xmlns:p14="http://schemas.microsoft.com/office/powerpoint/2010/main" val="2576406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F9DEDFE-97E6-6C4E-2C74-A60F10C096C0}"/>
              </a:ext>
            </a:extLst>
          </p:cNvPr>
          <p:cNvSpPr>
            <a:spLocks noGrp="1"/>
          </p:cNvSpPr>
          <p:nvPr>
            <p:ph type="title"/>
          </p:nvPr>
        </p:nvSpPr>
        <p:spPr/>
        <p:txBody>
          <a:bodyPr>
            <a:normAutofit fontScale="90000"/>
          </a:bodyPr>
          <a:lstStyle/>
          <a:p>
            <a:r>
              <a:rPr lang="tr-TR" sz="36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Bursa Işıklar Jandarma Astsubay Meslek Yüksek Okulu’nun düzenlediği “Araştırma Merkezleri Toplantısı»</a:t>
            </a:r>
            <a:endParaRPr lang="tr-TR" sz="3600" dirty="0">
              <a:solidFill>
                <a:schemeClr val="accent2">
                  <a:lumMod val="75000"/>
                </a:schemeClr>
              </a:solidFill>
            </a:endParaRPr>
          </a:p>
        </p:txBody>
      </p:sp>
      <p:pic>
        <p:nvPicPr>
          <p:cNvPr id="4" name="İçerik Yer Tutucusu 3">
            <a:extLst>
              <a:ext uri="{FF2B5EF4-FFF2-40B4-BE49-F238E27FC236}">
                <a16:creationId xmlns:a16="http://schemas.microsoft.com/office/drawing/2014/main" id="{C35A0FD8-132B-CA96-1FD4-70565A35FDA8}"/>
              </a:ext>
            </a:extLst>
          </p:cNvPr>
          <p:cNvPicPr>
            <a:picLocks noGrp="1" noChangeAspect="1"/>
          </p:cNvPicPr>
          <p:nvPr>
            <p:ph idx="1"/>
          </p:nvPr>
        </p:nvPicPr>
        <p:blipFill>
          <a:blip r:embed="rId2"/>
          <a:stretch>
            <a:fillRect/>
          </a:stretch>
        </p:blipFill>
        <p:spPr>
          <a:xfrm>
            <a:off x="3195108" y="1825625"/>
            <a:ext cx="5801784" cy="4351338"/>
          </a:xfrm>
          <a:prstGeom prst="rect">
            <a:avLst/>
          </a:prstGeom>
        </p:spPr>
      </p:pic>
    </p:spTree>
    <p:extLst>
      <p:ext uri="{BB962C8B-B14F-4D97-AF65-F5344CB8AC3E}">
        <p14:creationId xmlns:p14="http://schemas.microsoft.com/office/powerpoint/2010/main" val="222089680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7220D03-21FF-4588-B1FA-5ABA85B9C815}">
  <we:reference id="4b785c87-866c-4bad-85d8-5d1ae467ac9a" version="3.5.0.0" store="EXCatalog" storeType="EXCatalog"/>
  <we:alternateReferences>
    <we:reference id="WA104381909" version="3.5.0.0" store="tr-TR"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682</TotalTime>
  <Words>882</Words>
  <Application>Microsoft Office PowerPoint</Application>
  <PresentationFormat>Geniş ekran</PresentationFormat>
  <Paragraphs>121</Paragraphs>
  <Slides>21</Slides>
  <Notes>1</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21</vt:i4>
      </vt:variant>
    </vt:vector>
  </HeadingPairs>
  <TitlesOfParts>
    <vt:vector size="27" baseType="lpstr">
      <vt:lpstr>Arial</vt:lpstr>
      <vt:lpstr>Calibri</vt:lpstr>
      <vt:lpstr>Calibri Light</vt:lpstr>
      <vt:lpstr>Cambria</vt:lpstr>
      <vt:lpstr>Times New Roman</vt:lpstr>
      <vt:lpstr>Office Teması</vt:lpstr>
      <vt:lpstr>KADIN VE AİLE ARAŞTIRMALARI UYGULAMA VE ARAŞTIRMA MERKEZİ(YÜKAM)</vt:lpstr>
      <vt:lpstr>PERSONEL BİLGİLERİ</vt:lpstr>
      <vt:lpstr>FAALİYET BİLGİLERİ</vt:lpstr>
      <vt:lpstr>PROJE BİLGİLERİ</vt:lpstr>
      <vt:lpstr>PERFORMANS GÖSTERGELERİ</vt:lpstr>
      <vt:lpstr>YÜKAM’IN 2022 FAALİYETLERİ  </vt:lpstr>
      <vt:lpstr>«Başarılı Kızlar, Başarılı Kadınlar, Başarılı Yarınlar” Paneli</vt:lpstr>
      <vt:lpstr>YÜKAM’IN 2022 FAALİYETLERİ</vt:lpstr>
      <vt:lpstr>Bursa Işıklar Jandarma Astsubay Meslek Yüksek Okulu’nun düzenlediği “Araştırma Merkezleri Toplantısı»</vt:lpstr>
      <vt:lpstr>Kadının Güçlenmesinde Kadın Kooperatiflerinin Önemi Paneli</vt:lpstr>
      <vt:lpstr>65 Yaş Üstü Huzurevi Sakinlerine Dijital Okuryazarlık Eğitimi</vt:lpstr>
      <vt:lpstr>YÜKAM’IN 2022 FAALİYETLERİ</vt:lpstr>
      <vt:lpstr>Meme Kanseri farkındalık Etkinliği (Pembe Kurdele Takma Etkinliği)</vt:lpstr>
      <vt:lpstr>YÜKAM’IN 2022 FAALİYETLERİ</vt:lpstr>
      <vt:lpstr>Çınarcık MYO’da Kadına Yönelik Şiddetle Mücadelede Toplumsal Dayanışma Paneli</vt:lpstr>
      <vt:lpstr>«Akademide Kadına Yönelik Mobbing” Çalıştayı</vt:lpstr>
      <vt:lpstr>YÜKAM’IN 2022 FAALİYETLERİ</vt:lpstr>
      <vt:lpstr>5 Aralık Dünya Kadın Hakları Günü bağlamında “Yalova’nın Kadın Muhtarları Konuşuyor”</vt:lpstr>
      <vt:lpstr>Akciğer Kanseri Farkındalık Konferansı </vt:lpstr>
      <vt:lpstr>«Siyasi Parti Kadın Kolları Başkanları Yalova’da Kadın ev Aile Projelerini konuşuyor»</vt:lpstr>
      <vt:lpstr>DİNLEDİĞİNİZ İÇİN 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(AKADEMİK BİRİM ADI)</dc:title>
  <dc:creator>TANER TURAN</dc:creator>
  <cp:lastModifiedBy>Elif</cp:lastModifiedBy>
  <cp:revision>56</cp:revision>
  <cp:lastPrinted>2023-01-17T07:23:01Z</cp:lastPrinted>
  <dcterms:created xsi:type="dcterms:W3CDTF">2023-01-04T06:47:36Z</dcterms:created>
  <dcterms:modified xsi:type="dcterms:W3CDTF">2023-03-08T23:46:45Z</dcterms:modified>
</cp:coreProperties>
</file>