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2"/>
  </p:notesMasterIdLst>
  <p:sldIdLst>
    <p:sldId id="256" r:id="rId2"/>
    <p:sldId id="303" r:id="rId3"/>
    <p:sldId id="300" r:id="rId4"/>
    <p:sldId id="305" r:id="rId5"/>
    <p:sldId id="335" r:id="rId6"/>
    <p:sldId id="342" r:id="rId7"/>
    <p:sldId id="328" r:id="rId8"/>
    <p:sldId id="329" r:id="rId9"/>
    <p:sldId id="332" r:id="rId10"/>
    <p:sldId id="260" r:id="rId11"/>
    <p:sldId id="291" r:id="rId12"/>
    <p:sldId id="293" r:id="rId13"/>
    <p:sldId id="338" r:id="rId14"/>
    <p:sldId id="292" r:id="rId15"/>
    <p:sldId id="339" r:id="rId16"/>
    <p:sldId id="341" r:id="rId17"/>
    <p:sldId id="295" r:id="rId18"/>
    <p:sldId id="269" r:id="rId19"/>
    <p:sldId id="322" r:id="rId20"/>
    <p:sldId id="324" r:id="rId2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2" y="1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p Eren Güney" userId="d5a54b784351e365" providerId="LiveId" clId="{C75BD3CC-CFCE-46C4-ABE1-C66017C9B7C8}"/>
    <pc:docChg chg="modSld">
      <pc:chgData name="Alp Eren Güney" userId="d5a54b784351e365" providerId="LiveId" clId="{C75BD3CC-CFCE-46C4-ABE1-C66017C9B7C8}" dt="2023-03-22T20:03:51.500" v="17" actId="20577"/>
      <pc:docMkLst>
        <pc:docMk/>
      </pc:docMkLst>
      <pc:sldChg chg="modSp mod">
        <pc:chgData name="Alp Eren Güney" userId="d5a54b784351e365" providerId="LiveId" clId="{C75BD3CC-CFCE-46C4-ABE1-C66017C9B7C8}" dt="2023-03-22T20:00:50.786" v="5" actId="13926"/>
        <pc:sldMkLst>
          <pc:docMk/>
          <pc:sldMk cId="2888135024" sldId="260"/>
        </pc:sldMkLst>
        <pc:graphicFrameChg chg="modGraphic">
          <ac:chgData name="Alp Eren Güney" userId="d5a54b784351e365" providerId="LiveId" clId="{C75BD3CC-CFCE-46C4-ABE1-C66017C9B7C8}" dt="2023-03-22T20:00:50.786" v="5" actId="13926"/>
          <ac:graphicFrameMkLst>
            <pc:docMk/>
            <pc:sldMk cId="2888135024" sldId="260"/>
            <ac:graphicFrameMk id="5" creationId="{DB5AFC73-190D-ADF6-51DC-23B169C9F4EA}"/>
          </ac:graphicFrameMkLst>
        </pc:graphicFrameChg>
      </pc:sldChg>
      <pc:sldChg chg="modSp mod">
        <pc:chgData name="Alp Eren Güney" userId="d5a54b784351e365" providerId="LiveId" clId="{C75BD3CC-CFCE-46C4-ABE1-C66017C9B7C8}" dt="2023-03-22T20:03:51.500" v="17" actId="20577"/>
        <pc:sldMkLst>
          <pc:docMk/>
          <pc:sldMk cId="3823855112" sldId="305"/>
        </pc:sldMkLst>
        <pc:spChg chg="mod">
          <ac:chgData name="Alp Eren Güney" userId="d5a54b784351e365" providerId="LiveId" clId="{C75BD3CC-CFCE-46C4-ABE1-C66017C9B7C8}" dt="2023-03-22T20:03:51.500" v="17" actId="20577"/>
          <ac:spMkLst>
            <pc:docMk/>
            <pc:sldMk cId="3823855112" sldId="305"/>
            <ac:spMk id="2" creationId="{CC6865C4-17ED-3A24-8366-5FCE715F0BB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76A24B-31DF-471B-8A27-B6941C845AD5}" type="datetimeFigureOut">
              <a:rPr lang="tr-TR" smtClean="0"/>
              <a:t>22.03.2023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AB5722-9ABC-4AA2-A9D9-7B830337A120}" type="slidenum">
              <a:rPr lang="tr-TR" smtClean="0"/>
              <a:t>‹#›</a:t>
            </a:fld>
            <a:endParaRPr lang="tr-TR"/>
          </a:p>
        </p:txBody>
      </p:sp>
    </p:spTree>
    <p:extLst>
      <p:ext uri="{BB962C8B-B14F-4D97-AF65-F5344CB8AC3E}">
        <p14:creationId xmlns:p14="http://schemas.microsoft.com/office/powerpoint/2010/main" val="3122250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1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51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23127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4387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235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29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5AB5722-9ABC-4AA2-A9D9-7B830337A120}" type="slidenum">
              <a:rPr kumimoji="0" lang="tr-T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tr-T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66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027C87C-8BC0-5A50-3624-D23D97AAAA3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7C041CA-223C-6A69-6F17-C3C73BEDED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DC70F06-EFF2-EAA7-5F18-783B4DFE4AF9}"/>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5" name="Alt Bilgi Yer Tutucusu 4">
            <a:extLst>
              <a:ext uri="{FF2B5EF4-FFF2-40B4-BE49-F238E27FC236}">
                <a16:creationId xmlns:a16="http://schemas.microsoft.com/office/drawing/2014/main" id="{C23E1146-0E75-4C59-38F9-1E50C922D79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BAFC2DFB-C195-02A5-2667-7533F81D913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44329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EA3C6C8-E352-0441-6A14-86959238F45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2B736F44-97B0-1DDE-2F9C-DCC028365EDB}"/>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106833CE-390F-3F49-90EF-2C96800E6CF6}"/>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5" name="Alt Bilgi Yer Tutucusu 4">
            <a:extLst>
              <a:ext uri="{FF2B5EF4-FFF2-40B4-BE49-F238E27FC236}">
                <a16:creationId xmlns:a16="http://schemas.microsoft.com/office/drawing/2014/main" id="{2B1B3295-DE4A-DC99-C1FC-19739F3A0FC4}"/>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A6D1436-CA55-71BB-9865-DDA3D6700BF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286711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16F53E7E-394E-B0FF-12AE-E1260EE9A163}"/>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79106FE3-6DF3-10D4-F1DE-3BB818DB3C0F}"/>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0289CE6-8E11-2BEA-0C98-1DEC1B301B5E}"/>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5" name="Alt Bilgi Yer Tutucusu 4">
            <a:extLst>
              <a:ext uri="{FF2B5EF4-FFF2-40B4-BE49-F238E27FC236}">
                <a16:creationId xmlns:a16="http://schemas.microsoft.com/office/drawing/2014/main" id="{1A694626-25CC-F2A9-927B-1DDB6E28116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040C8666-3C30-D20A-FFCD-893BEBF24531}"/>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3945871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03B51F2-6034-B569-5EFB-FD086CCDE09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F1129A26-3C8F-27B1-49D8-EBC28BF79F63}"/>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85246D-95A5-4007-2C3F-291FDC22FD8A}"/>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5" name="Alt Bilgi Yer Tutucusu 4">
            <a:extLst>
              <a:ext uri="{FF2B5EF4-FFF2-40B4-BE49-F238E27FC236}">
                <a16:creationId xmlns:a16="http://schemas.microsoft.com/office/drawing/2014/main" id="{C53CDC7F-1756-258B-FDEF-BA80922AC91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2CA77F49-8FB1-A040-766B-17F1F5A2B20E}"/>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412958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9913488-1EBC-A5BD-EB9F-A9206B10D82F}"/>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568794F6-F481-C904-15F0-1C35FEE4C4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AB3A04B8-AA04-E481-D870-AA511F52FF88}"/>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5" name="Alt Bilgi Yer Tutucusu 4">
            <a:extLst>
              <a:ext uri="{FF2B5EF4-FFF2-40B4-BE49-F238E27FC236}">
                <a16:creationId xmlns:a16="http://schemas.microsoft.com/office/drawing/2014/main" id="{B91B7152-A4E2-A070-23F2-E0C1134FD6D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B4632A4-E113-6807-83D6-34ED2214140F}"/>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806961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44CD500-87C8-D1CE-C930-B6324D29163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96A433CC-C38F-CC07-FB5C-4F5C6144DDDA}"/>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D62848EE-ABEE-D159-8B92-A11FF3E086CD}"/>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A1AFD40A-BC49-CEAE-CE47-01788FB94D74}"/>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6" name="Alt Bilgi Yer Tutucusu 5">
            <a:extLst>
              <a:ext uri="{FF2B5EF4-FFF2-40B4-BE49-F238E27FC236}">
                <a16:creationId xmlns:a16="http://schemas.microsoft.com/office/drawing/2014/main" id="{7020661D-AB71-44F8-EED6-2C934FE8516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14745CBF-523D-5A04-F242-C9BF316DECE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3511918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1D01F0F-422E-F2AB-D639-0F331A24EB2E}"/>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ABD0252-FC1C-B809-A76D-04A44A9FB2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8E17FED6-594B-9F94-8AB5-33AF0AB1BBA0}"/>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27BCCEBE-DFA5-DD6C-81E7-C4384C22D99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65F898E4-F091-D0B6-55EE-F03C36481B62}"/>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59080B0-057A-39EC-3140-EB1C48A244FE}"/>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8" name="Alt Bilgi Yer Tutucusu 7">
            <a:extLst>
              <a:ext uri="{FF2B5EF4-FFF2-40B4-BE49-F238E27FC236}">
                <a16:creationId xmlns:a16="http://schemas.microsoft.com/office/drawing/2014/main" id="{8A6B27E6-429E-B22C-E40E-67FE0F356B7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195E5AFC-544D-143C-B5AE-7D4C1C78DE90}"/>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465234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2892959-0E4C-A9D8-8BD8-3C115F471B3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5857A73D-2FCC-B383-1266-3DF2ADDDD044}"/>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4" name="Alt Bilgi Yer Tutucusu 3">
            <a:extLst>
              <a:ext uri="{FF2B5EF4-FFF2-40B4-BE49-F238E27FC236}">
                <a16:creationId xmlns:a16="http://schemas.microsoft.com/office/drawing/2014/main" id="{FD345418-7F6F-31DC-E80B-5E41946AD3EE}"/>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7AD33510-6BD2-9884-3B41-414487C3B0B6}"/>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9556192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3E160EEC-896E-FCEF-9645-8693F82D4263}"/>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3" name="Alt Bilgi Yer Tutucusu 2">
            <a:extLst>
              <a:ext uri="{FF2B5EF4-FFF2-40B4-BE49-F238E27FC236}">
                <a16:creationId xmlns:a16="http://schemas.microsoft.com/office/drawing/2014/main" id="{37A7F95D-A833-1F9F-83BD-F55EDB01E153}"/>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EF3A0BE5-2AE8-10F8-A9CD-E4FA82D231F5}"/>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122796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A583675-BC98-99C8-3A04-4678D0F05EB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8562AABB-B0A8-EE91-F63C-05DD1E2E97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25830B65-CBEA-AEBB-1734-E6359DBDE7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EF908877-0E96-DF36-970F-A10C83C0DC04}"/>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6" name="Alt Bilgi Yer Tutucusu 5">
            <a:extLst>
              <a:ext uri="{FF2B5EF4-FFF2-40B4-BE49-F238E27FC236}">
                <a16:creationId xmlns:a16="http://schemas.microsoft.com/office/drawing/2014/main" id="{9B506903-FFDD-9FC1-04D9-E1C0BF39632F}"/>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2484EB2-39B3-DC05-2BD3-3A305EA80A3B}"/>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709576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826712C-F6B3-90E8-8199-2066042FDD76}"/>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2CD69587-9BD6-5DB4-710B-F5F03B2D50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64324B35-DCFC-EF43-CBA4-9F6C9038E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C1FF2B03-A34A-44F6-B1E5-391704A13E9E}"/>
              </a:ext>
            </a:extLst>
          </p:cNvPr>
          <p:cNvSpPr>
            <a:spLocks noGrp="1"/>
          </p:cNvSpPr>
          <p:nvPr>
            <p:ph type="dt" sz="half" idx="10"/>
          </p:nvPr>
        </p:nvSpPr>
        <p:spPr/>
        <p:txBody>
          <a:bodyPr/>
          <a:lstStyle/>
          <a:p>
            <a:fld id="{3F1F7598-207B-4EF4-ACF7-1DA737BCFC82}" type="datetimeFigureOut">
              <a:rPr lang="tr-TR" smtClean="0"/>
              <a:t>22.03.2023</a:t>
            </a:fld>
            <a:endParaRPr lang="tr-TR"/>
          </a:p>
        </p:txBody>
      </p:sp>
      <p:sp>
        <p:nvSpPr>
          <p:cNvPr id="6" name="Alt Bilgi Yer Tutucusu 5">
            <a:extLst>
              <a:ext uri="{FF2B5EF4-FFF2-40B4-BE49-F238E27FC236}">
                <a16:creationId xmlns:a16="http://schemas.microsoft.com/office/drawing/2014/main" id="{B72D64DD-A9BD-8D77-F8B0-031D865AAD9E}"/>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6113947A-4EDF-E8E6-B4B5-47E9DD6990D4}"/>
              </a:ext>
            </a:extLst>
          </p:cNvPr>
          <p:cNvSpPr>
            <a:spLocks noGrp="1"/>
          </p:cNvSpPr>
          <p:nvPr>
            <p:ph type="sldNum" sz="quarter" idx="12"/>
          </p:nvPr>
        </p:nvSpPr>
        <p:spPr/>
        <p:txBody>
          <a:bodyPr/>
          <a:lstStyle/>
          <a:p>
            <a:fld id="{F9C9136D-87D5-43B2-BFE9-5D1F583B25B7}" type="slidenum">
              <a:rPr lang="tr-TR" smtClean="0"/>
              <a:t>‹#›</a:t>
            </a:fld>
            <a:endParaRPr lang="tr-TR"/>
          </a:p>
        </p:txBody>
      </p:sp>
    </p:spTree>
    <p:extLst>
      <p:ext uri="{BB962C8B-B14F-4D97-AF65-F5344CB8AC3E}">
        <p14:creationId xmlns:p14="http://schemas.microsoft.com/office/powerpoint/2010/main" val="2919457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44166008-06E6-E3E1-B390-483F027101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BFB8F056-B70A-BF6E-910C-D08830576C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8F856D5-05DA-7209-A78B-3D4CE423653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1F7598-207B-4EF4-ACF7-1DA737BCFC82}" type="datetimeFigureOut">
              <a:rPr lang="tr-TR" smtClean="0"/>
              <a:t>22.03.2023</a:t>
            </a:fld>
            <a:endParaRPr lang="tr-TR"/>
          </a:p>
        </p:txBody>
      </p:sp>
      <p:sp>
        <p:nvSpPr>
          <p:cNvPr id="5" name="Alt Bilgi Yer Tutucusu 4">
            <a:extLst>
              <a:ext uri="{FF2B5EF4-FFF2-40B4-BE49-F238E27FC236}">
                <a16:creationId xmlns:a16="http://schemas.microsoft.com/office/drawing/2014/main" id="{7E4A9844-9D03-3A2C-274B-B18775A33E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9FC0D193-EC8A-4B6F-0C91-EEC489DA45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9136D-87D5-43B2-BFE9-5D1F583B25B7}" type="slidenum">
              <a:rPr lang="tr-TR" smtClean="0"/>
              <a:t>‹#›</a:t>
            </a:fld>
            <a:endParaRPr lang="tr-TR"/>
          </a:p>
        </p:txBody>
      </p:sp>
    </p:spTree>
    <p:extLst>
      <p:ext uri="{BB962C8B-B14F-4D97-AF65-F5344CB8AC3E}">
        <p14:creationId xmlns:p14="http://schemas.microsoft.com/office/powerpoint/2010/main" val="3158817021"/>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26A56BDA-D831-949B-8403-65F65E816A08}"/>
              </a:ext>
            </a:extLst>
          </p:cNvPr>
          <p:cNvSpPr>
            <a:spLocks noGrp="1"/>
          </p:cNvSpPr>
          <p:nvPr>
            <p:ph type="ctrTitle"/>
          </p:nvPr>
        </p:nvSpPr>
        <p:spPr>
          <a:xfrm>
            <a:off x="6746628" y="1783959"/>
            <a:ext cx="4645250" cy="2889114"/>
          </a:xfrm>
        </p:spPr>
        <p:txBody>
          <a:bodyPr anchor="b">
            <a:normAutofit fontScale="90000"/>
          </a:bodyPr>
          <a:lstStyle/>
          <a:p>
            <a:pPr algn="l"/>
            <a:r>
              <a:rPr lang="tr-TR" dirty="0">
                <a:solidFill>
                  <a:schemeClr val="bg1"/>
                </a:solidFill>
              </a:rPr>
              <a:t>(DÖNER SERMAYE İŞLETME MÜDÜRLÜĞÜ)</a:t>
            </a:r>
          </a:p>
        </p:txBody>
      </p:sp>
      <p:sp>
        <p:nvSpPr>
          <p:cNvPr id="3" name="Alt Başlık 2">
            <a:extLst>
              <a:ext uri="{FF2B5EF4-FFF2-40B4-BE49-F238E27FC236}">
                <a16:creationId xmlns:a16="http://schemas.microsoft.com/office/drawing/2014/main" id="{A54C16F1-3B9C-A318-EA1F-58DCC5163AA3}"/>
              </a:ext>
            </a:extLst>
          </p:cNvPr>
          <p:cNvSpPr>
            <a:spLocks noGrp="1"/>
          </p:cNvSpPr>
          <p:nvPr>
            <p:ph type="subTitle" idx="1"/>
          </p:nvPr>
        </p:nvSpPr>
        <p:spPr>
          <a:xfrm>
            <a:off x="6746627" y="4750893"/>
            <a:ext cx="4645250" cy="1147863"/>
          </a:xfrm>
        </p:spPr>
        <p:txBody>
          <a:bodyPr anchor="t">
            <a:normAutofit/>
          </a:bodyPr>
          <a:lstStyle/>
          <a:p>
            <a:pPr algn="l"/>
            <a:r>
              <a:rPr lang="tr-TR" sz="2000" dirty="0">
                <a:solidFill>
                  <a:schemeClr val="bg1"/>
                </a:solidFill>
              </a:rPr>
              <a:t>2022 BİRİM FAALİYET RAPORU SUNUMU</a:t>
            </a:r>
          </a:p>
        </p:txBody>
      </p:sp>
      <p:sp>
        <p:nvSpPr>
          <p:cNvPr id="12" name="Freeform: Shape 11">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Resim 4">
            <a:extLst>
              <a:ext uri="{FF2B5EF4-FFF2-40B4-BE49-F238E27FC236}">
                <a16:creationId xmlns:a16="http://schemas.microsoft.com/office/drawing/2014/main" id="{5EB33A69-8AB2-8A63-76CA-465105196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1783" y="489204"/>
            <a:ext cx="3623041" cy="4511421"/>
          </a:xfrm>
          <a:prstGeom prst="rect">
            <a:avLst/>
          </a:prstGeom>
        </p:spPr>
      </p:pic>
    </p:spTree>
    <p:extLst>
      <p:ext uri="{BB962C8B-B14F-4D97-AF65-F5344CB8AC3E}">
        <p14:creationId xmlns:p14="http://schemas.microsoft.com/office/powerpoint/2010/main" val="1871644803"/>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0" y="260593"/>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DÖNER SERMAYE PROJELERİ FAALİYETLERİ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graphicFrame>
        <p:nvGraphicFramePr>
          <p:cNvPr id="5" name="Tablo 4">
            <a:extLst>
              <a:ext uri="{FF2B5EF4-FFF2-40B4-BE49-F238E27FC236}">
                <a16:creationId xmlns:a16="http://schemas.microsoft.com/office/drawing/2014/main" id="{DB5AFC73-190D-ADF6-51DC-23B169C9F4EA}"/>
              </a:ext>
            </a:extLst>
          </p:cNvPr>
          <p:cNvGraphicFramePr>
            <a:graphicFrameLocks noGrp="1"/>
          </p:cNvGraphicFramePr>
          <p:nvPr>
            <p:extLst>
              <p:ext uri="{D42A27DB-BD31-4B8C-83A1-F6EECF244321}">
                <p14:modId xmlns:p14="http://schemas.microsoft.com/office/powerpoint/2010/main" val="1753798491"/>
              </p:ext>
            </p:extLst>
          </p:nvPr>
        </p:nvGraphicFramePr>
        <p:xfrm>
          <a:off x="866775" y="1151282"/>
          <a:ext cx="9970942" cy="5660134"/>
        </p:xfrm>
        <a:graphic>
          <a:graphicData uri="http://schemas.openxmlformats.org/drawingml/2006/table">
            <a:tbl>
              <a:tblPr firstRow="1" firstCol="1" lastRow="1" bandRow="1" bandCol="1"/>
              <a:tblGrid>
                <a:gridCol w="7995083">
                  <a:extLst>
                    <a:ext uri="{9D8B030D-6E8A-4147-A177-3AD203B41FA5}">
                      <a16:colId xmlns:a16="http://schemas.microsoft.com/office/drawing/2014/main" val="2461022271"/>
                    </a:ext>
                  </a:extLst>
                </a:gridCol>
                <a:gridCol w="1975859">
                  <a:extLst>
                    <a:ext uri="{9D8B030D-6E8A-4147-A177-3AD203B41FA5}">
                      <a16:colId xmlns:a16="http://schemas.microsoft.com/office/drawing/2014/main" val="714102309"/>
                    </a:ext>
                  </a:extLst>
                </a:gridCol>
              </a:tblGrid>
              <a:tr h="434230">
                <a:tc>
                  <a:txBody>
                    <a:bodyPr/>
                    <a:lstStyle/>
                    <a:p>
                      <a:pPr algn="ctr"/>
                      <a:r>
                        <a:rPr lang="tr-TR" sz="16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Proje Adı</a:t>
                      </a:r>
                      <a:endPar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r>
                        <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Adet</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extLst>
                  <a:ext uri="{0D108BD9-81ED-4DB2-BD59-A6C34878D82A}">
                    <a16:rowId xmlns:a16="http://schemas.microsoft.com/office/drawing/2014/main" val="507159907"/>
                  </a:ext>
                </a:extLst>
              </a:tr>
              <a:tr h="357975">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MÜHENDISLIK FAKÜLTESI DANISMANLIK-RAPOR ÜCRETİ </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16</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61055729"/>
                  </a:ext>
                </a:extLst>
              </a:tr>
              <a:tr h="391886">
                <a:tc>
                  <a:txBody>
                    <a:bodyPr/>
                    <a:lstStyle/>
                    <a:p>
                      <a:pPr>
                        <a:lnSpc>
                          <a:spcPct val="115000"/>
                        </a:lnSpc>
                        <a:spcAft>
                          <a:spcPts val="1000"/>
                        </a:spcAft>
                      </a:pPr>
                      <a:r>
                        <a:rPr lang="tr-TR" sz="1500" dirty="0">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MÜHENDİSLİK FAKÜLTESİ ÜNİVERSİTE SANAYİİ İŞBİRLİĞİ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29</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48747944"/>
                  </a:ext>
                </a:extLst>
              </a:tr>
              <a:tr h="388162">
                <a:tc>
                  <a:txBody>
                    <a:bodyPr/>
                    <a:lstStyle/>
                    <a:p>
                      <a:pPr>
                        <a:lnSpc>
                          <a:spcPct val="115000"/>
                        </a:lnSpc>
                        <a:spcAft>
                          <a:spcPts val="1000"/>
                        </a:spcAft>
                      </a:pPr>
                      <a:r>
                        <a:rPr lang="tr-TR" sz="1500" dirty="0">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MÜHENDISLIK FAKÜLTESI ANALIZ ÜCRETİ </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40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2709952"/>
                  </a:ext>
                </a:extLst>
              </a:tr>
              <a:tr h="100686">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SANAT TASARIM FAKÜLTESI-DANISMANLIK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08602774"/>
                  </a:ext>
                </a:extLst>
              </a:tr>
              <a:tr h="372725">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ÇINARCIK MYO DANISMANLIK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12</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81781453"/>
                  </a:ext>
                </a:extLst>
              </a:tr>
              <a:tr h="152163">
                <a:tc>
                  <a:txBody>
                    <a:bodyPr/>
                    <a:lstStyle/>
                    <a:p>
                      <a:pPr>
                        <a:lnSpc>
                          <a:spcPct val="115000"/>
                        </a:lnSpc>
                        <a:spcAft>
                          <a:spcPts val="1000"/>
                        </a:spcAft>
                      </a:pPr>
                      <a:r>
                        <a:rPr lang="tr-TR" sz="1500" dirty="0">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YABANCI DILLER-ÖLÇME VE DEGERLENDIRME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6</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76583489"/>
                  </a:ext>
                </a:extLst>
              </a:tr>
              <a:tr h="64135">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YALOVA MYO DANISMANLIK RAPOR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52356505"/>
                  </a:ext>
                </a:extLst>
              </a:tr>
              <a:tr h="128270">
                <a:tc>
                  <a:txBody>
                    <a:bodyPr/>
                    <a:lstStyle/>
                    <a:p>
                      <a:pPr>
                        <a:lnSpc>
                          <a:spcPct val="115000"/>
                        </a:lnSpc>
                        <a:spcAft>
                          <a:spcPts val="1000"/>
                        </a:spcAft>
                      </a:pPr>
                      <a:r>
                        <a:rPr lang="tr-TR" sz="1500" dirty="0">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YALOVA MYO </a:t>
                      </a:r>
                      <a:r>
                        <a:rPr lang="tr-TR" sz="1400" dirty="0">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LABORATUVAR ÜCRETİ</a:t>
                      </a:r>
                      <a:endParaRPr lang="tr-TR" sz="1500" dirty="0">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96099750"/>
                  </a:ext>
                </a:extLst>
              </a:tr>
              <a:tr h="128270">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TÖMER KURS UCRETİ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207</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18397873"/>
                  </a:ext>
                </a:extLst>
              </a:tr>
              <a:tr h="201371">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YTÖMER TYS SINAV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50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00425850"/>
                  </a:ext>
                </a:extLst>
              </a:tr>
              <a:tr h="0">
                <a:tc>
                  <a:txBody>
                    <a:bodyPr/>
                    <a:lstStyle/>
                    <a:p>
                      <a:pPr>
                        <a:lnSpc>
                          <a:spcPct val="115000"/>
                        </a:lnSpc>
                        <a:spcAft>
                          <a:spcPts val="1000"/>
                        </a:spcAft>
                      </a:pPr>
                      <a:r>
                        <a:rPr lang="tr-TR" sz="1500" dirty="0">
                          <a:effectLst/>
                          <a:latin typeface="Cambria" panose="02040503050406030204" pitchFamily="18" charset="0"/>
                          <a:ea typeface="Times New Roman" panose="02020603050405020304" pitchFamily="18" charset="0"/>
                          <a:cs typeface="Times New Roman" panose="02020603050405020304" pitchFamily="18" charset="0"/>
                        </a:rPr>
                        <a:t>YÜSEM-KURSİYER ÜCRETİ</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178</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20322559"/>
                  </a:ext>
                </a:extLst>
              </a:tr>
              <a:tr h="71252">
                <a:tc>
                  <a:txBody>
                    <a:bodyPr/>
                    <a:lstStyle/>
                    <a:p>
                      <a:pPr>
                        <a:lnSpc>
                          <a:spcPct val="115000"/>
                        </a:lnSpc>
                        <a:spcAft>
                          <a:spcPts val="1000"/>
                        </a:spcAft>
                      </a:pPr>
                      <a:r>
                        <a:rPr lang="tr-TR" sz="1600" dirty="0">
                          <a:effectLst/>
                          <a:highlight>
                            <a:srgbClr val="FFFF00"/>
                          </a:highlight>
                          <a:latin typeface="Cambria" panose="02040503050406030204" pitchFamily="18" charset="0"/>
                          <a:ea typeface="Cambria" panose="02040503050406030204" pitchFamily="18" charset="0"/>
                          <a:cs typeface="Times New Roman" panose="02020603050405020304" pitchFamily="18" charset="0"/>
                        </a:rPr>
                        <a:t>YÜMERLAB ANALIZ - LABORATUVAR ÜCRETİ</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185</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926702467"/>
                  </a:ext>
                </a:extLst>
              </a:tr>
              <a:tr h="185288">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tr-TR" sz="1600" dirty="0">
                          <a:effectLst/>
                          <a:highlight>
                            <a:srgbClr val="FFFF00"/>
                          </a:highlight>
                          <a:latin typeface="Cambria" panose="02040503050406030204" pitchFamily="18" charset="0"/>
                          <a:ea typeface="Times New Roman" panose="02020603050405020304" pitchFamily="18" charset="0"/>
                          <a:cs typeface="Times New Roman" panose="02020603050405020304" pitchFamily="18" charset="0"/>
                        </a:rPr>
                        <a:t>REKTÖRLÜK ÜNİVERSİTE SANAYİİ İŞBİRLİĞİ ÜCRETİ</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26992675"/>
                  </a:ext>
                </a:extLst>
              </a:tr>
              <a:tr h="0">
                <a:tc>
                  <a:txBody>
                    <a:bodyPr/>
                    <a:lstStyle/>
                    <a:p>
                      <a:pPr>
                        <a:lnSpc>
                          <a:spcPct val="115000"/>
                        </a:lnSpc>
                        <a:spcAft>
                          <a:spcPts val="1000"/>
                        </a:spcAft>
                      </a:pPr>
                      <a:r>
                        <a:rPr lang="tr-TR" sz="1600" dirty="0">
                          <a:effectLst/>
                          <a:latin typeface="Cambria" panose="02040503050406030204" pitchFamily="18" charset="0"/>
                          <a:ea typeface="Times New Roman" panose="02020603050405020304" pitchFamily="18" charset="0"/>
                          <a:cs typeface="Times New Roman" panose="02020603050405020304" pitchFamily="18" charset="0"/>
                        </a:rPr>
                        <a:t>REKTÖRLÜK DANISMANLIK-RAPOR ÜCRETİ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94128013"/>
                  </a:ext>
                </a:extLst>
              </a:tr>
              <a:tr h="0">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ULUSLARARASI ÖĞRENCİ MERKEZİ (YABANCI UYRUKLU ÖGRENCILERIN ORYANTASYON PROJESİ)</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34</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58396793"/>
                  </a:ext>
                </a:extLst>
              </a:tr>
              <a:tr h="0">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ARMUTLU MYO-DANISMANLIK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5</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84147693"/>
                  </a:ext>
                </a:extLst>
              </a:tr>
              <a:tr h="356260">
                <a:tc>
                  <a:txBody>
                    <a:bodyPr/>
                    <a:lstStyle/>
                    <a:p>
                      <a:pPr algn="ct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TOPLAM</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781</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69929638"/>
                  </a:ext>
                </a:extLst>
              </a:tr>
            </a:tbl>
          </a:graphicData>
        </a:graphic>
      </p:graphicFrame>
    </p:spTree>
    <p:extLst>
      <p:ext uri="{BB962C8B-B14F-4D97-AF65-F5344CB8AC3E}">
        <p14:creationId xmlns:p14="http://schemas.microsoft.com/office/powerpoint/2010/main" val="2888135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BÜTÇE</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o 2">
            <a:extLst>
              <a:ext uri="{FF2B5EF4-FFF2-40B4-BE49-F238E27FC236}">
                <a16:creationId xmlns:a16="http://schemas.microsoft.com/office/drawing/2014/main" id="{669C681E-6D48-1C0C-1234-D2FA5EAC05D1}"/>
              </a:ext>
            </a:extLst>
          </p:cNvPr>
          <p:cNvGraphicFramePr>
            <a:graphicFrameLocks noGrp="1"/>
          </p:cNvGraphicFramePr>
          <p:nvPr>
            <p:extLst>
              <p:ext uri="{D42A27DB-BD31-4B8C-83A1-F6EECF244321}">
                <p14:modId xmlns:p14="http://schemas.microsoft.com/office/powerpoint/2010/main" val="337424759"/>
              </p:ext>
            </p:extLst>
          </p:nvPr>
        </p:nvGraphicFramePr>
        <p:xfrm>
          <a:off x="547455" y="2518585"/>
          <a:ext cx="11097089" cy="2329079"/>
        </p:xfrm>
        <a:graphic>
          <a:graphicData uri="http://schemas.openxmlformats.org/drawingml/2006/table">
            <a:tbl>
              <a:tblPr firstRow="1" firstCol="1" lastRow="1" bandRow="1" bandCol="1">
                <a:tableStyleId>{5C22544A-7EE6-4342-B048-85BDC9FD1C3A}</a:tableStyleId>
              </a:tblPr>
              <a:tblGrid>
                <a:gridCol w="1888575">
                  <a:extLst>
                    <a:ext uri="{9D8B030D-6E8A-4147-A177-3AD203B41FA5}">
                      <a16:colId xmlns:a16="http://schemas.microsoft.com/office/drawing/2014/main" val="2131044559"/>
                    </a:ext>
                  </a:extLst>
                </a:gridCol>
                <a:gridCol w="1629943">
                  <a:extLst>
                    <a:ext uri="{9D8B030D-6E8A-4147-A177-3AD203B41FA5}">
                      <a16:colId xmlns:a16="http://schemas.microsoft.com/office/drawing/2014/main" val="629948145"/>
                    </a:ext>
                  </a:extLst>
                </a:gridCol>
                <a:gridCol w="1047565">
                  <a:extLst>
                    <a:ext uri="{9D8B030D-6E8A-4147-A177-3AD203B41FA5}">
                      <a16:colId xmlns:a16="http://schemas.microsoft.com/office/drawing/2014/main" val="2277535255"/>
                    </a:ext>
                  </a:extLst>
                </a:gridCol>
                <a:gridCol w="1482571">
                  <a:extLst>
                    <a:ext uri="{9D8B030D-6E8A-4147-A177-3AD203B41FA5}">
                      <a16:colId xmlns:a16="http://schemas.microsoft.com/office/drawing/2014/main" val="340277363"/>
                    </a:ext>
                  </a:extLst>
                </a:gridCol>
                <a:gridCol w="1615736">
                  <a:extLst>
                    <a:ext uri="{9D8B030D-6E8A-4147-A177-3AD203B41FA5}">
                      <a16:colId xmlns:a16="http://schemas.microsoft.com/office/drawing/2014/main" val="2058868090"/>
                    </a:ext>
                  </a:extLst>
                </a:gridCol>
                <a:gridCol w="1642369">
                  <a:extLst>
                    <a:ext uri="{9D8B030D-6E8A-4147-A177-3AD203B41FA5}">
                      <a16:colId xmlns:a16="http://schemas.microsoft.com/office/drawing/2014/main" val="2287013743"/>
                    </a:ext>
                  </a:extLst>
                </a:gridCol>
                <a:gridCol w="1790330">
                  <a:extLst>
                    <a:ext uri="{9D8B030D-6E8A-4147-A177-3AD203B41FA5}">
                      <a16:colId xmlns:a16="http://schemas.microsoft.com/office/drawing/2014/main" val="4189895236"/>
                    </a:ext>
                  </a:extLst>
                </a:gridCol>
              </a:tblGrid>
              <a:tr h="1508754">
                <a:tc>
                  <a:txBody>
                    <a:bodyPr/>
                    <a:lstStyle/>
                    <a:p>
                      <a:pPr algn="ctr">
                        <a:lnSpc>
                          <a:spcPct val="120000"/>
                        </a:lnSpc>
                        <a:spcAft>
                          <a:spcPts val="800"/>
                        </a:spcAft>
                      </a:pPr>
                      <a:r>
                        <a:rPr lang="tr-TR" sz="1800" dirty="0">
                          <a:effectLst/>
                        </a:rPr>
                        <a:t>Bütçe Ödeneği</a:t>
                      </a:r>
                    </a:p>
                    <a:p>
                      <a:pPr algn="ctr">
                        <a:lnSpc>
                          <a:spcPct val="120000"/>
                        </a:lnSpc>
                        <a:spcAft>
                          <a:spcPts val="800"/>
                        </a:spcAft>
                      </a:pPr>
                      <a:r>
                        <a:rPr lang="tr-TR" sz="1800" dirty="0">
                          <a:effectLst/>
                        </a:rPr>
                        <a:t>(TL)</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tr-TR" sz="1800">
                          <a:effectLst/>
                        </a:rPr>
                        <a:t>Bütçe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tr-TR" sz="1800">
                          <a:effectLst/>
                        </a:rPr>
                        <a:t>Ek Bütçe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tr-TR" sz="1800" dirty="0">
                          <a:effectLst/>
                        </a:rPr>
                        <a:t>Düşülen</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tr-TR" sz="1800" dirty="0">
                          <a:effectLst/>
                        </a:rPr>
                        <a:t>Toplam </a:t>
                      </a:r>
                      <a:br>
                        <a:rPr lang="tr-TR" sz="1800" dirty="0">
                          <a:effectLst/>
                        </a:rPr>
                      </a:br>
                      <a:r>
                        <a:rPr lang="tr-TR" sz="1800" dirty="0">
                          <a:effectLst/>
                        </a:rPr>
                        <a:t>Bütçe</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tr-TR" sz="1800">
                          <a:effectLst/>
                        </a:rPr>
                        <a:t>Gider Gerçekleşme</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20000"/>
                        </a:lnSpc>
                        <a:spcAft>
                          <a:spcPts val="800"/>
                        </a:spcAft>
                      </a:pPr>
                      <a:r>
                        <a:rPr lang="tr-TR" sz="1800">
                          <a:effectLst/>
                        </a:rPr>
                        <a:t>Gerçekleşme </a:t>
                      </a:r>
                      <a:br>
                        <a:rPr lang="tr-TR" sz="1800">
                          <a:effectLst/>
                        </a:rPr>
                      </a:br>
                      <a:r>
                        <a:rPr lang="tr-TR" sz="1800">
                          <a:effectLst/>
                        </a:rPr>
                        <a:t>Oranı</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25625307"/>
                  </a:ext>
                </a:extLst>
              </a:tr>
              <a:tr h="820325">
                <a:tc>
                  <a:txBody>
                    <a:bodyPr/>
                    <a:lstStyle/>
                    <a:p>
                      <a:pPr algn="ctr">
                        <a:lnSpc>
                          <a:spcPct val="120000"/>
                        </a:lnSpc>
                        <a:spcAft>
                          <a:spcPts val="800"/>
                        </a:spcAft>
                      </a:pPr>
                      <a:r>
                        <a:rPr lang="tr-TR" sz="1800" dirty="0">
                          <a:solidFill>
                            <a:schemeClr val="tx1"/>
                          </a:solidFill>
                          <a:effectLst/>
                        </a:rPr>
                        <a:t>2022 Yılı</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800"/>
                        </a:spcAft>
                      </a:pPr>
                      <a:r>
                        <a:rPr lang="tr-TR" sz="1800" dirty="0">
                          <a:solidFill>
                            <a:schemeClr val="tx1"/>
                          </a:solidFill>
                          <a:effectLst/>
                        </a:rPr>
                        <a:t>6.286.000,00</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800"/>
                        </a:spcAft>
                      </a:pPr>
                      <a:r>
                        <a:rPr lang="tr-TR" sz="1800" dirty="0">
                          <a:solidFill>
                            <a:schemeClr val="tx1"/>
                          </a:solidFill>
                          <a:effectLst/>
                        </a:rPr>
                        <a:t>---</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800"/>
                        </a:spcAft>
                      </a:pPr>
                      <a:r>
                        <a:rPr lang="tr-TR" sz="1800" dirty="0">
                          <a:solidFill>
                            <a:schemeClr val="tx1"/>
                          </a:solidFill>
                          <a:effectLst/>
                        </a:rPr>
                        <a:t>6.286.000,00</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800"/>
                        </a:spcAft>
                      </a:pPr>
                      <a:r>
                        <a:rPr lang="tr-TR" sz="1800" dirty="0">
                          <a:solidFill>
                            <a:schemeClr val="tx1"/>
                          </a:solidFill>
                          <a:effectLst/>
                        </a:rPr>
                        <a:t>6.286.000,00</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800"/>
                        </a:spcAft>
                      </a:pPr>
                      <a:r>
                        <a:rPr lang="tr-TR" sz="1800" dirty="0">
                          <a:solidFill>
                            <a:schemeClr val="tx1"/>
                          </a:solidFill>
                          <a:effectLst/>
                        </a:rPr>
                        <a:t>2.580.353,34</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Aft>
                          <a:spcPts val="800"/>
                        </a:spcAft>
                      </a:pPr>
                      <a:r>
                        <a:rPr lang="tr-TR" sz="1800" dirty="0">
                          <a:solidFill>
                            <a:schemeClr val="tx1"/>
                          </a:solidFill>
                          <a:effectLst/>
                        </a:rPr>
                        <a:t>%41,05</a:t>
                      </a:r>
                      <a:endParaRPr lang="tr-TR"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5614" marR="65614"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75112151"/>
                  </a:ext>
                </a:extLst>
              </a:tr>
            </a:tbl>
          </a:graphicData>
        </a:graphic>
      </p:graphicFrame>
    </p:spTree>
    <p:extLst>
      <p:ext uri="{BB962C8B-B14F-4D97-AF65-F5344CB8AC3E}">
        <p14:creationId xmlns:p14="http://schemas.microsoft.com/office/powerpoint/2010/main" val="1824327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200" b="1" dirty="0">
                <a:effectLst/>
                <a:latin typeface="Times New Roman" panose="02020603050405020304" pitchFamily="18" charset="0"/>
                <a:ea typeface="Times New Roman" panose="02020603050405020304" pitchFamily="18" charset="0"/>
              </a:rPr>
              <a:t>2022 Yılı Bütçe Gelirleri</a:t>
            </a:r>
            <a:endParaRPr lang="tr-TR" sz="3000" b="1" dirty="0">
              <a:latin typeface="Cambria" panose="02040503050406030204" pitchFamily="18" charset="0"/>
              <a:ea typeface="Cambria" panose="02040503050406030204" pitchFamily="18" charset="0"/>
            </a:endParaRP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o 2">
            <a:extLst>
              <a:ext uri="{FF2B5EF4-FFF2-40B4-BE49-F238E27FC236}">
                <a16:creationId xmlns:a16="http://schemas.microsoft.com/office/drawing/2014/main" id="{B0DEBB60-B646-734F-4C24-9313F703E186}"/>
              </a:ext>
            </a:extLst>
          </p:cNvPr>
          <p:cNvGraphicFramePr>
            <a:graphicFrameLocks noGrp="1"/>
          </p:cNvGraphicFramePr>
          <p:nvPr>
            <p:extLst>
              <p:ext uri="{D42A27DB-BD31-4B8C-83A1-F6EECF244321}">
                <p14:modId xmlns:p14="http://schemas.microsoft.com/office/powerpoint/2010/main" val="1350179074"/>
              </p:ext>
            </p:extLst>
          </p:nvPr>
        </p:nvGraphicFramePr>
        <p:xfrm>
          <a:off x="744279" y="1860470"/>
          <a:ext cx="10426205" cy="3762987"/>
        </p:xfrm>
        <a:graphic>
          <a:graphicData uri="http://schemas.openxmlformats.org/drawingml/2006/table">
            <a:tbl>
              <a:tblPr firstRow="1" firstCol="1" lastRow="1" lastCol="1" bandRow="1" bandCol="1"/>
              <a:tblGrid>
                <a:gridCol w="1283942">
                  <a:extLst>
                    <a:ext uri="{9D8B030D-6E8A-4147-A177-3AD203B41FA5}">
                      <a16:colId xmlns:a16="http://schemas.microsoft.com/office/drawing/2014/main" val="3806148203"/>
                    </a:ext>
                  </a:extLst>
                </a:gridCol>
                <a:gridCol w="2982224">
                  <a:extLst>
                    <a:ext uri="{9D8B030D-6E8A-4147-A177-3AD203B41FA5}">
                      <a16:colId xmlns:a16="http://schemas.microsoft.com/office/drawing/2014/main" val="121659973"/>
                    </a:ext>
                  </a:extLst>
                </a:gridCol>
                <a:gridCol w="1880190">
                  <a:extLst>
                    <a:ext uri="{9D8B030D-6E8A-4147-A177-3AD203B41FA5}">
                      <a16:colId xmlns:a16="http://schemas.microsoft.com/office/drawing/2014/main" val="1896535483"/>
                    </a:ext>
                  </a:extLst>
                </a:gridCol>
                <a:gridCol w="1882292">
                  <a:extLst>
                    <a:ext uri="{9D8B030D-6E8A-4147-A177-3AD203B41FA5}">
                      <a16:colId xmlns:a16="http://schemas.microsoft.com/office/drawing/2014/main" val="2353533584"/>
                    </a:ext>
                  </a:extLst>
                </a:gridCol>
                <a:gridCol w="2397557">
                  <a:extLst>
                    <a:ext uri="{9D8B030D-6E8A-4147-A177-3AD203B41FA5}">
                      <a16:colId xmlns:a16="http://schemas.microsoft.com/office/drawing/2014/main" val="1403995728"/>
                    </a:ext>
                  </a:extLst>
                </a:gridCol>
              </a:tblGrid>
              <a:tr h="300146">
                <a:tc gridSpan="5">
                  <a:txBody>
                    <a:bodyPr/>
                    <a:lstStyle/>
                    <a:p>
                      <a:pPr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 Yılı Bütçe Gelirleri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773453381"/>
                  </a:ext>
                </a:extLst>
              </a:tr>
              <a:tr h="410076">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Bütçe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Gerçekleşme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Gerçekleşme Oranı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2635501025"/>
                  </a:ext>
                </a:extLst>
              </a:tr>
              <a:tr h="561817">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Mal ve Hizmet Satış Geliri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5.610.000,00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2.897.837,73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endParaRPr lang="tr-TR"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%51,65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7002594"/>
                  </a:ext>
                </a:extLst>
              </a:tr>
              <a:tr h="970899">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09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Diğer Gelirler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676.000,00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177.308,03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%26,23</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9115708"/>
                  </a:ext>
                </a:extLst>
              </a:tr>
              <a:tr h="561817">
                <a:tc>
                  <a:txBody>
                    <a:bodyPr/>
                    <a:lstStyle/>
                    <a:p>
                      <a:pPr marL="342900" indent="-342900" algn="ctr">
                        <a:lnSpc>
                          <a:spcPct val="150000"/>
                        </a:lnSpc>
                        <a:spcAft>
                          <a:spcPts val="800"/>
                        </a:spcAft>
                        <a:tabLst>
                          <a:tab pos="342900" algn="l"/>
                        </a:tabLs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6.286.000,00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3.075.145,76</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%48,92</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gn="ctr">
                        <a:lnSpc>
                          <a:spcPct val="150000"/>
                        </a:lnSpc>
                        <a:spcAft>
                          <a:spcPts val="800"/>
                        </a:spcAft>
                        <a:tabLst>
                          <a:tab pos="342900" algn="l"/>
                        </a:tabLst>
                      </a:pPr>
                      <a:r>
                        <a:rPr lang="tr-TR" sz="16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203644811"/>
                  </a:ext>
                </a:extLst>
              </a:tr>
            </a:tbl>
          </a:graphicData>
        </a:graphic>
      </p:graphicFrame>
    </p:spTree>
    <p:extLst>
      <p:ext uri="{BB962C8B-B14F-4D97-AF65-F5344CB8AC3E}">
        <p14:creationId xmlns:p14="http://schemas.microsoft.com/office/powerpoint/2010/main" val="38544616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0" y="260593"/>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DÖNER SERMAYE BÜTÇE GELİRLERİ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graphicFrame>
        <p:nvGraphicFramePr>
          <p:cNvPr id="5" name="Tablo 4">
            <a:extLst>
              <a:ext uri="{FF2B5EF4-FFF2-40B4-BE49-F238E27FC236}">
                <a16:creationId xmlns:a16="http://schemas.microsoft.com/office/drawing/2014/main" id="{DB5AFC73-190D-ADF6-51DC-23B169C9F4EA}"/>
              </a:ext>
            </a:extLst>
          </p:cNvPr>
          <p:cNvGraphicFramePr>
            <a:graphicFrameLocks noGrp="1"/>
          </p:cNvGraphicFramePr>
          <p:nvPr>
            <p:extLst>
              <p:ext uri="{D42A27DB-BD31-4B8C-83A1-F6EECF244321}">
                <p14:modId xmlns:p14="http://schemas.microsoft.com/office/powerpoint/2010/main" val="1101712094"/>
              </p:ext>
            </p:extLst>
          </p:nvPr>
        </p:nvGraphicFramePr>
        <p:xfrm>
          <a:off x="828675" y="1151282"/>
          <a:ext cx="9686925" cy="2890514"/>
        </p:xfrm>
        <a:graphic>
          <a:graphicData uri="http://schemas.openxmlformats.org/drawingml/2006/table">
            <a:tbl>
              <a:tblPr firstRow="1" firstCol="1" lastRow="1" bandRow="1" bandCol="1"/>
              <a:tblGrid>
                <a:gridCol w="6029325">
                  <a:extLst>
                    <a:ext uri="{9D8B030D-6E8A-4147-A177-3AD203B41FA5}">
                      <a16:colId xmlns:a16="http://schemas.microsoft.com/office/drawing/2014/main" val="2461022271"/>
                    </a:ext>
                  </a:extLst>
                </a:gridCol>
                <a:gridCol w="1591743">
                  <a:extLst>
                    <a:ext uri="{9D8B030D-6E8A-4147-A177-3AD203B41FA5}">
                      <a16:colId xmlns:a16="http://schemas.microsoft.com/office/drawing/2014/main" val="714102309"/>
                    </a:ext>
                  </a:extLst>
                </a:gridCol>
                <a:gridCol w="2065857">
                  <a:extLst>
                    <a:ext uri="{9D8B030D-6E8A-4147-A177-3AD203B41FA5}">
                      <a16:colId xmlns:a16="http://schemas.microsoft.com/office/drawing/2014/main" val="2278881565"/>
                    </a:ext>
                  </a:extLst>
                </a:gridCol>
              </a:tblGrid>
              <a:tr h="434230">
                <a:tc>
                  <a:txBody>
                    <a:bodyPr/>
                    <a:lstStyle/>
                    <a:p>
                      <a:pPr algn="ctr"/>
                      <a:r>
                        <a:rPr lang="tr-TR" sz="16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Proje Adı</a:t>
                      </a:r>
                      <a:endPar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r>
                        <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Ekonomik Kod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r>
                        <a:rPr lang="tr-TR" sz="16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Ücret (KDV Dahil) </a:t>
                      </a:r>
                      <a:endPar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extLst>
                  <a:ext uri="{0D108BD9-81ED-4DB2-BD59-A6C34878D82A}">
                    <a16:rowId xmlns:a16="http://schemas.microsoft.com/office/drawing/2014/main" val="507159907"/>
                  </a:ext>
                </a:extLst>
              </a:tr>
              <a:tr h="391886">
                <a:tc>
                  <a:txBody>
                    <a:bodyPr/>
                    <a:lstStyle/>
                    <a:p>
                      <a:pPr>
                        <a:lnSpc>
                          <a:spcPct val="115000"/>
                        </a:lnSpc>
                        <a:spcAft>
                          <a:spcPts val="1000"/>
                        </a:spcAft>
                      </a:pPr>
                      <a:r>
                        <a:rPr lang="tr-TR" sz="1600" b="1" dirty="0">
                          <a:latin typeface="Times New Roman" panose="02020603050405020304" pitchFamily="18" charset="0"/>
                          <a:cs typeface="Times New Roman" panose="02020603050405020304" pitchFamily="18" charset="0"/>
                        </a:rPr>
                        <a:t>Mal ve Hizmet Gelirleri</a:t>
                      </a:r>
                      <a:endParaRPr lang="tr-TR"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800.03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b="1" dirty="0"/>
                        <a:t>2.897.837,73</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48747944"/>
                  </a:ext>
                </a:extLst>
              </a:tr>
              <a:tr h="388162">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Eğitim ve Danışmanlık Gelirleri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800.03.10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2.316.603,91 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2709952"/>
                  </a:ext>
                </a:extLst>
              </a:tr>
              <a:tr h="100686">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Sınav, Ölçme ve Değerlendirme Gelirleri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800.03.11</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81.886,16 </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08602774"/>
                  </a:ext>
                </a:extLst>
              </a:tr>
              <a:tr h="286640">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Muayene, Ölçüm, Kontrol ve Denetim Gelirleri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tr-TR" sz="1600" dirty="0">
                          <a:effectLst/>
                          <a:latin typeface="Cambria" panose="02040503050406030204" pitchFamily="18" charset="0"/>
                          <a:ea typeface="Cambria" panose="02040503050406030204" pitchFamily="18" charset="0"/>
                          <a:cs typeface="Times New Roman" panose="02020603050405020304" pitchFamily="18" charset="0"/>
                        </a:rPr>
                        <a:t>800.03.12</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111.156,00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81781453"/>
                  </a:ext>
                </a:extLst>
              </a:tr>
              <a:tr h="104377">
                <a:tc>
                  <a:txBody>
                    <a:bodyPr/>
                    <a:lstStyle/>
                    <a:p>
                      <a:pPr>
                        <a:lnSpc>
                          <a:spcPct val="115000"/>
                        </a:lnSpc>
                        <a:spcAft>
                          <a:spcPts val="1000"/>
                        </a:spcAft>
                      </a:pPr>
                      <a:r>
                        <a:rPr lang="tr-TR" sz="1600" b="1" dirty="0">
                          <a:latin typeface="Times New Roman" panose="02020603050405020304" pitchFamily="18" charset="0"/>
                          <a:cs typeface="Times New Roman" panose="02020603050405020304" pitchFamily="18" charset="0"/>
                        </a:rPr>
                        <a:t>Diğer Gelirleri</a:t>
                      </a:r>
                      <a:endParaRPr lang="tr-TR"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800.09</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tr-TR" sz="1600" b="1" dirty="0"/>
                        <a:t>177.308,03</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59355580"/>
                  </a:ext>
                </a:extLst>
              </a:tr>
              <a:tr h="152163">
                <a:tc>
                  <a:txBody>
                    <a:bodyPr/>
                    <a:lstStyle/>
                    <a:p>
                      <a:pPr>
                        <a:lnSpc>
                          <a:spcPct val="115000"/>
                        </a:lnSpc>
                        <a:spcAft>
                          <a:spcPts val="1000"/>
                        </a:spcAft>
                      </a:pPr>
                      <a:endParaRPr lang="tr-TR"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76583489"/>
                  </a:ext>
                </a:extLst>
              </a:tr>
              <a:tr h="0">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84147693"/>
                  </a:ext>
                </a:extLst>
              </a:tr>
              <a:tr h="35626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tr-TR" sz="1600" b="1" dirty="0">
                          <a:effectLst/>
                          <a:latin typeface="Cambria" panose="02040503050406030204" pitchFamily="18" charset="0"/>
                          <a:ea typeface="Times New Roman" panose="02020603050405020304" pitchFamily="18" charset="0"/>
                          <a:cs typeface="Times New Roman" panose="02020603050405020304" pitchFamily="18" charset="0"/>
                        </a:rPr>
                        <a:t>BÜTÇE GELİRLERİ HESABI</a:t>
                      </a:r>
                      <a:r>
                        <a:rPr lang="tr-TR" sz="1500" b="1" dirty="0">
                          <a:effectLst/>
                          <a:latin typeface="Cambria" panose="02040503050406030204" pitchFamily="18" charset="0"/>
                          <a:ea typeface="Times New Roman" panose="02020603050405020304" pitchFamily="18" charset="0"/>
                          <a:cs typeface="Times New Roman" panose="02020603050405020304" pitchFamily="18" charset="0"/>
                        </a:rPr>
                        <a:t> (</a:t>
                      </a:r>
                      <a:r>
                        <a:rPr lang="tr-TR" sz="1600" b="1" dirty="0">
                          <a:effectLst/>
                          <a:latin typeface="Cambria" panose="02040503050406030204" pitchFamily="18" charset="0"/>
                          <a:ea typeface="Cambria" panose="02040503050406030204" pitchFamily="18" charset="0"/>
                          <a:cs typeface="Times New Roman" panose="02020603050405020304" pitchFamily="18" charset="0"/>
                        </a:rPr>
                        <a:t>TOPLAM)</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800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b="1" dirty="0"/>
                        <a:t>3.075.145,76</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69929638"/>
                  </a:ext>
                </a:extLst>
              </a:tr>
            </a:tbl>
          </a:graphicData>
        </a:graphic>
      </p:graphicFrame>
    </p:spTree>
    <p:extLst>
      <p:ext uri="{BB962C8B-B14F-4D97-AF65-F5344CB8AC3E}">
        <p14:creationId xmlns:p14="http://schemas.microsoft.com/office/powerpoint/2010/main" val="132854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200" b="1" dirty="0">
                <a:latin typeface="Cambria" panose="02040503050406030204" pitchFamily="18" charset="0"/>
                <a:ea typeface="Cambria" panose="02040503050406030204" pitchFamily="18" charset="0"/>
              </a:rPr>
              <a:t>2022 Yılı Bütçe Giderleri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o 2">
            <a:extLst>
              <a:ext uri="{FF2B5EF4-FFF2-40B4-BE49-F238E27FC236}">
                <a16:creationId xmlns:a16="http://schemas.microsoft.com/office/drawing/2014/main" id="{C760BB5D-6F38-3CD1-F586-0DF2CC157236}"/>
              </a:ext>
            </a:extLst>
          </p:cNvPr>
          <p:cNvGraphicFramePr>
            <a:graphicFrameLocks noGrp="1"/>
          </p:cNvGraphicFramePr>
          <p:nvPr>
            <p:extLst>
              <p:ext uri="{D42A27DB-BD31-4B8C-83A1-F6EECF244321}">
                <p14:modId xmlns:p14="http://schemas.microsoft.com/office/powerpoint/2010/main" val="3564586641"/>
              </p:ext>
            </p:extLst>
          </p:nvPr>
        </p:nvGraphicFramePr>
        <p:xfrm>
          <a:off x="838200" y="2101516"/>
          <a:ext cx="10515600" cy="3417773"/>
        </p:xfrm>
        <a:graphic>
          <a:graphicData uri="http://schemas.openxmlformats.org/drawingml/2006/table">
            <a:tbl>
              <a:tblPr firstRow="1" firstCol="1" lastRow="1" lastCol="1" bandRow="1" bandCol="1"/>
              <a:tblGrid>
                <a:gridCol w="1064179">
                  <a:extLst>
                    <a:ext uri="{9D8B030D-6E8A-4147-A177-3AD203B41FA5}">
                      <a16:colId xmlns:a16="http://schemas.microsoft.com/office/drawing/2014/main" val="3523311077"/>
                    </a:ext>
                  </a:extLst>
                </a:gridCol>
                <a:gridCol w="3449117">
                  <a:extLst>
                    <a:ext uri="{9D8B030D-6E8A-4147-A177-3AD203B41FA5}">
                      <a16:colId xmlns:a16="http://schemas.microsoft.com/office/drawing/2014/main" val="1638823220"/>
                    </a:ext>
                  </a:extLst>
                </a:gridCol>
                <a:gridCol w="1724558">
                  <a:extLst>
                    <a:ext uri="{9D8B030D-6E8A-4147-A177-3AD203B41FA5}">
                      <a16:colId xmlns:a16="http://schemas.microsoft.com/office/drawing/2014/main" val="2162946043"/>
                    </a:ext>
                  </a:extLst>
                </a:gridCol>
                <a:gridCol w="1880189">
                  <a:extLst>
                    <a:ext uri="{9D8B030D-6E8A-4147-A177-3AD203B41FA5}">
                      <a16:colId xmlns:a16="http://schemas.microsoft.com/office/drawing/2014/main" val="993682397"/>
                    </a:ext>
                  </a:extLst>
                </a:gridCol>
                <a:gridCol w="2397557">
                  <a:extLst>
                    <a:ext uri="{9D8B030D-6E8A-4147-A177-3AD203B41FA5}">
                      <a16:colId xmlns:a16="http://schemas.microsoft.com/office/drawing/2014/main" val="1362317479"/>
                    </a:ext>
                  </a:extLst>
                </a:gridCol>
              </a:tblGrid>
              <a:tr h="349590">
                <a:tc gridSpan="5">
                  <a:txBody>
                    <a:bodyPr/>
                    <a:lstStyle/>
                    <a:p>
                      <a:pPr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2022 Yılı Bütçe Giderleri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464319466"/>
                  </a:ext>
                </a:extLst>
              </a:tr>
              <a:tr h="472335">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Sayı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Bütçe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Gerçekleşme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Gerçekleşme Oranı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48DD4"/>
                    </a:solidFill>
                  </a:tcPr>
                </a:tc>
                <a:extLst>
                  <a:ext uri="{0D108BD9-81ED-4DB2-BD59-A6C34878D82A}">
                    <a16:rowId xmlns:a16="http://schemas.microsoft.com/office/drawing/2014/main" val="4215171849"/>
                  </a:ext>
                </a:extLst>
              </a:tr>
              <a:tr h="282527">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01</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Personel Giderleri</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37365731"/>
                  </a:ext>
                </a:extLst>
              </a:tr>
              <a:tr h="282527">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SGK Prim Ödemeleri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9861066"/>
                  </a:ext>
                </a:extLst>
              </a:tr>
              <a:tr h="635984">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03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Mal Ve Hizmet Alimi Giderleri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2.816.490,00 </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312.447,69</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%11,09</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435246"/>
                  </a:ext>
                </a:extLst>
              </a:tr>
              <a:tr h="282527">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05</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Cari Transferler</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270.640,00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189.992,68</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%70,20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96822957"/>
                  </a:ext>
                </a:extLst>
              </a:tr>
              <a:tr h="282527">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06</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Sermaye Giderleri</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160.000,00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Calibri" panose="020F0502020204030204" pitchFamily="34" charset="0"/>
                          <a:cs typeface="Times New Roman" panose="02020603050405020304" pitchFamily="18" charset="0"/>
                        </a:rPr>
                        <a:t>00,00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%00,00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953349"/>
                  </a:ext>
                </a:extLst>
              </a:tr>
              <a:tr h="282527">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10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Ek Ödeme</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3.038.870,00</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dirty="0">
                          <a:effectLst/>
                          <a:latin typeface="Times New Roman" panose="02020603050405020304" pitchFamily="18" charset="0"/>
                          <a:ea typeface="Calibri" panose="020F0502020204030204" pitchFamily="34" charset="0"/>
                          <a:cs typeface="Times New Roman" panose="02020603050405020304" pitchFamily="18" charset="0"/>
                        </a:rPr>
                        <a:t>2.077.912,97</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%68,38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5521909"/>
                  </a:ext>
                </a:extLst>
              </a:tr>
              <a:tr h="282527">
                <a:tc>
                  <a:txBody>
                    <a:bodyPr/>
                    <a:lstStyle/>
                    <a:p>
                      <a:pPr marL="342900" indent="-342900" algn="ctr">
                        <a:lnSpc>
                          <a:spcPct val="150000"/>
                        </a:lnSpc>
                        <a:spcAft>
                          <a:spcPts val="800"/>
                        </a:spcAft>
                        <a:tabLst>
                          <a:tab pos="342900" algn="l"/>
                        </a:tabLst>
                      </a:pPr>
                      <a:r>
                        <a:rPr lang="tr-TR" sz="16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Toplam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6.286.000,00</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2.580.353,34</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tc>
                  <a:txBody>
                    <a:bodyPr/>
                    <a:lstStyle/>
                    <a:p>
                      <a:pPr marL="342900" indent="-342900" algn="ctr">
                        <a:lnSpc>
                          <a:spcPct val="150000"/>
                        </a:lnSpc>
                        <a:spcAft>
                          <a:spcPts val="800"/>
                        </a:spcAft>
                        <a:tabLst>
                          <a:tab pos="342900" algn="l"/>
                        </a:tabLst>
                      </a:pPr>
                      <a:r>
                        <a:rPr lang="tr-TR" sz="1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%41,05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6699" marR="6669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3E2"/>
                    </a:solidFill>
                  </a:tcPr>
                </a:tc>
                <a:extLst>
                  <a:ext uri="{0D108BD9-81ED-4DB2-BD59-A6C34878D82A}">
                    <a16:rowId xmlns:a16="http://schemas.microsoft.com/office/drawing/2014/main" val="678732864"/>
                  </a:ext>
                </a:extLst>
              </a:tr>
            </a:tbl>
          </a:graphicData>
        </a:graphic>
      </p:graphicFrame>
    </p:spTree>
    <p:extLst>
      <p:ext uri="{BB962C8B-B14F-4D97-AF65-F5344CB8AC3E}">
        <p14:creationId xmlns:p14="http://schemas.microsoft.com/office/powerpoint/2010/main" val="286828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0" y="260593"/>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DÖNER SERMAYE BÜTÇE GİDERLERİ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graphicFrame>
        <p:nvGraphicFramePr>
          <p:cNvPr id="5" name="Tablo 4">
            <a:extLst>
              <a:ext uri="{FF2B5EF4-FFF2-40B4-BE49-F238E27FC236}">
                <a16:creationId xmlns:a16="http://schemas.microsoft.com/office/drawing/2014/main" id="{DB5AFC73-190D-ADF6-51DC-23B169C9F4EA}"/>
              </a:ext>
            </a:extLst>
          </p:cNvPr>
          <p:cNvGraphicFramePr>
            <a:graphicFrameLocks noGrp="1"/>
          </p:cNvGraphicFramePr>
          <p:nvPr>
            <p:extLst>
              <p:ext uri="{D42A27DB-BD31-4B8C-83A1-F6EECF244321}">
                <p14:modId xmlns:p14="http://schemas.microsoft.com/office/powerpoint/2010/main" val="3813789412"/>
              </p:ext>
            </p:extLst>
          </p:nvPr>
        </p:nvGraphicFramePr>
        <p:xfrm>
          <a:off x="1143000" y="1151282"/>
          <a:ext cx="9372600" cy="4200712"/>
        </p:xfrm>
        <a:graphic>
          <a:graphicData uri="http://schemas.openxmlformats.org/drawingml/2006/table">
            <a:tbl>
              <a:tblPr firstRow="1" firstCol="1" lastRow="1" bandRow="1" bandCol="1"/>
              <a:tblGrid>
                <a:gridCol w="5755057">
                  <a:extLst>
                    <a:ext uri="{9D8B030D-6E8A-4147-A177-3AD203B41FA5}">
                      <a16:colId xmlns:a16="http://schemas.microsoft.com/office/drawing/2014/main" val="2461022271"/>
                    </a:ext>
                  </a:extLst>
                </a:gridCol>
                <a:gridCol w="1524613">
                  <a:extLst>
                    <a:ext uri="{9D8B030D-6E8A-4147-A177-3AD203B41FA5}">
                      <a16:colId xmlns:a16="http://schemas.microsoft.com/office/drawing/2014/main" val="714102309"/>
                    </a:ext>
                  </a:extLst>
                </a:gridCol>
                <a:gridCol w="2092930">
                  <a:extLst>
                    <a:ext uri="{9D8B030D-6E8A-4147-A177-3AD203B41FA5}">
                      <a16:colId xmlns:a16="http://schemas.microsoft.com/office/drawing/2014/main" val="2278881565"/>
                    </a:ext>
                  </a:extLst>
                </a:gridCol>
              </a:tblGrid>
              <a:tr h="434230">
                <a:tc>
                  <a:txBody>
                    <a:bodyPr/>
                    <a:lstStyle/>
                    <a:p>
                      <a:pPr algn="ctr"/>
                      <a:r>
                        <a:rPr lang="tr-TR" sz="16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Proje Adı</a:t>
                      </a:r>
                      <a:endPar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r>
                        <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Ekonomik Kod</a:t>
                      </a: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tc>
                  <a:txBody>
                    <a:bodyPr/>
                    <a:lstStyle/>
                    <a:p>
                      <a:pPr algn="ctr"/>
                      <a:r>
                        <a:rPr lang="tr-TR" sz="1600" b="0"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rPr>
                        <a:t>Ücret (KDV Dahil) </a:t>
                      </a:r>
                      <a:endParaRPr lang="tr-TR" sz="1600" b="1" dirty="0">
                        <a:solidFill>
                          <a:srgbClr val="FFFFFF"/>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solidFill>
                      <a:srgbClr val="4BACC6"/>
                    </a:solidFill>
                  </a:tcPr>
                </a:tc>
                <a:extLst>
                  <a:ext uri="{0D108BD9-81ED-4DB2-BD59-A6C34878D82A}">
                    <a16:rowId xmlns:a16="http://schemas.microsoft.com/office/drawing/2014/main" val="507159907"/>
                  </a:ext>
                </a:extLst>
              </a:tr>
              <a:tr h="391886">
                <a:tc>
                  <a:txBody>
                    <a:bodyPr/>
                    <a:lstStyle/>
                    <a:p>
                      <a:pPr>
                        <a:lnSpc>
                          <a:spcPct val="115000"/>
                        </a:lnSpc>
                        <a:spcAft>
                          <a:spcPts val="1000"/>
                        </a:spcAft>
                      </a:pPr>
                      <a:r>
                        <a:rPr lang="tr-TR" sz="1600" b="1" dirty="0">
                          <a:latin typeface="Times New Roman" panose="02020603050405020304" pitchFamily="18" charset="0"/>
                          <a:cs typeface="Times New Roman" panose="02020603050405020304" pitchFamily="18" charset="0"/>
                        </a:rPr>
                        <a:t>Mal ve Hizmet Giderleri</a:t>
                      </a:r>
                      <a:endParaRPr lang="tr-TR"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830.03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b="1" dirty="0"/>
                        <a:t>312.447,69</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548747944"/>
                  </a:ext>
                </a:extLst>
              </a:tr>
              <a:tr h="388162">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Ü</a:t>
                      </a:r>
                      <a:r>
                        <a:rPr lang="es-ES" sz="1600" dirty="0">
                          <a:latin typeface="Times New Roman" panose="02020603050405020304" pitchFamily="18" charset="0"/>
                          <a:cs typeface="Times New Roman" panose="02020603050405020304" pitchFamily="18" charset="0"/>
                        </a:rPr>
                        <a:t>retime ve Tüketime Yönelik Mal ve Malzeme</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830.03.02</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t>157.343,04</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642709952"/>
                  </a:ext>
                </a:extLst>
              </a:tr>
              <a:tr h="100686">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Yolluklar</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830.03.03</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t>44.027,54</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008602774"/>
                  </a:ext>
                </a:extLst>
              </a:tr>
              <a:tr h="286640">
                <a:tc>
                  <a:txBody>
                    <a:bodyPr/>
                    <a:lstStyle/>
                    <a:p>
                      <a:pPr>
                        <a:lnSpc>
                          <a:spcPct val="115000"/>
                        </a:lnSpc>
                        <a:spcAft>
                          <a:spcPts val="1000"/>
                        </a:spcAft>
                      </a:pPr>
                      <a:r>
                        <a:rPr lang="tr-TR" sz="1600" dirty="0">
                          <a:effectLst/>
                          <a:latin typeface="Times New Roman" panose="02020603050405020304" pitchFamily="18" charset="0"/>
                          <a:ea typeface="Times New Roman" panose="02020603050405020304" pitchFamily="18" charset="0"/>
                          <a:cs typeface="Times New Roman" panose="02020603050405020304" pitchFamily="18" charset="0"/>
                        </a:rPr>
                        <a:t>Hizmet Alımları</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t>830.03.05</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effectLst/>
                          <a:latin typeface="Cambria" panose="02040503050406030204" pitchFamily="18" charset="0"/>
                          <a:ea typeface="Cambria" panose="02040503050406030204" pitchFamily="18" charset="0"/>
                          <a:cs typeface="Times New Roman" panose="02020603050405020304" pitchFamily="18" charset="0"/>
                        </a:rPr>
                        <a:t>13.500,00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981781453"/>
                  </a:ext>
                </a:extLst>
              </a:tr>
              <a:tr h="104377">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Menkul Mal, </a:t>
                      </a:r>
                      <a:r>
                        <a:rPr lang="tr-TR" sz="1600" dirty="0" err="1">
                          <a:latin typeface="Times New Roman" panose="02020603050405020304" pitchFamily="18" charset="0"/>
                          <a:cs typeface="Times New Roman" panose="02020603050405020304" pitchFamily="18" charset="0"/>
                        </a:rPr>
                        <a:t>Gayrimaddi</a:t>
                      </a:r>
                      <a:r>
                        <a:rPr lang="tr-TR" sz="1600" dirty="0">
                          <a:latin typeface="Times New Roman" panose="02020603050405020304" pitchFamily="18" charset="0"/>
                          <a:cs typeface="Times New Roman" panose="02020603050405020304" pitchFamily="18" charset="0"/>
                        </a:rPr>
                        <a:t> Hak Alım, Bakım ve Onarım Giderleri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tr-TR" sz="1600" dirty="0">
                          <a:effectLst/>
                          <a:latin typeface="Cambria" panose="02040503050406030204" pitchFamily="18" charset="0"/>
                          <a:ea typeface="Cambria" panose="02040503050406030204" pitchFamily="18" charset="0"/>
                          <a:cs typeface="Times New Roman" panose="02020603050405020304" pitchFamily="18" charset="0"/>
                        </a:rPr>
                        <a:t>800.03.07</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t>97.577,11</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259355580"/>
                  </a:ext>
                </a:extLst>
              </a:tr>
              <a:tr h="152163">
                <a:tc>
                  <a:txBody>
                    <a:bodyPr/>
                    <a:lstStyle/>
                    <a:p>
                      <a:pPr>
                        <a:lnSpc>
                          <a:spcPct val="115000"/>
                        </a:lnSpc>
                        <a:spcAft>
                          <a:spcPts val="1000"/>
                        </a:spcAft>
                      </a:pPr>
                      <a:r>
                        <a:rPr lang="tr-TR" sz="1600" b="1" dirty="0">
                          <a:latin typeface="Times New Roman" panose="02020603050405020304" pitchFamily="18" charset="0"/>
                          <a:cs typeface="Times New Roman" panose="02020603050405020304" pitchFamily="18" charset="0"/>
                        </a:rPr>
                        <a:t>Cari Transferleri</a:t>
                      </a:r>
                      <a:endParaRPr lang="tr-TR" sz="1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830.05</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b="1" dirty="0"/>
                        <a:t>189.992,68</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76583489"/>
                  </a:ext>
                </a:extLst>
              </a:tr>
              <a:tr h="64135">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Hazine Hissesi</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dirty="0"/>
                        <a:t>830.05.08.01.06</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t>31.665,45</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752356505"/>
                  </a:ext>
                </a:extLst>
              </a:tr>
              <a:tr h="192405">
                <a:tc>
                  <a:txBody>
                    <a:bodyPr/>
                    <a:lstStyle/>
                    <a:p>
                      <a:pPr>
                        <a:lnSpc>
                          <a:spcPct val="115000"/>
                        </a:lnSpc>
                        <a:spcAft>
                          <a:spcPts val="1000"/>
                        </a:spcAft>
                      </a:pPr>
                      <a:r>
                        <a:rPr lang="tr-TR" sz="1600" dirty="0">
                          <a:latin typeface="Times New Roman" panose="02020603050405020304" pitchFamily="18" charset="0"/>
                          <a:cs typeface="Times New Roman" panose="02020603050405020304" pitchFamily="18" charset="0"/>
                        </a:rPr>
                        <a:t>Bilimsel Araştırma Proje Payı</a:t>
                      </a:r>
                      <a:endParaRPr lang="tr-TR" sz="1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lang="tr-TR" sz="1600" dirty="0"/>
                        <a:t>830.05.08.01.06</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dirty="0"/>
                        <a:t>158.327,23</a:t>
                      </a: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396099750"/>
                  </a:ext>
                </a:extLst>
              </a:tr>
              <a:tr h="201371">
                <a:tc>
                  <a:txBody>
                    <a:bodyPr/>
                    <a:lstStyle/>
                    <a:p>
                      <a:pPr>
                        <a:lnSpc>
                          <a:spcPct val="115000"/>
                        </a:lnSpc>
                        <a:spcAft>
                          <a:spcPts val="1000"/>
                        </a:spcAft>
                      </a:pPr>
                      <a:r>
                        <a:rPr lang="tr-TR" sz="1500" b="1" dirty="0">
                          <a:effectLst/>
                          <a:latin typeface="Times New Roman" panose="02020603050405020304" pitchFamily="18" charset="0"/>
                          <a:ea typeface="Times New Roman" panose="02020603050405020304" pitchFamily="18" charset="0"/>
                          <a:cs typeface="Times New Roman" panose="02020603050405020304" pitchFamily="18" charset="0"/>
                        </a:rPr>
                        <a:t>Ek Ödeme</a:t>
                      </a: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830.10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b="1" dirty="0"/>
                        <a:t>2.077.912,97</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600425850"/>
                  </a:ext>
                </a:extLst>
              </a:tr>
              <a:tr h="0">
                <a:tc>
                  <a:txBody>
                    <a:bodyPr/>
                    <a:lstStyle/>
                    <a:p>
                      <a:pPr>
                        <a:lnSpc>
                          <a:spcPct val="115000"/>
                        </a:lnSpc>
                        <a:spcAft>
                          <a:spcPts val="1000"/>
                        </a:spcAft>
                      </a:pPr>
                      <a:endParaRPr lang="tr-TR" sz="1500" dirty="0">
                        <a:effectLst/>
                        <a:latin typeface="Cambria" panose="02040503050406030204" pitchFamily="18" charset="0"/>
                        <a:ea typeface="Times New Roman" panose="02020603050405020304" pitchFamily="18" charset="0"/>
                        <a:cs typeface="Times New Roman" panose="02020603050405020304" pitchFamily="18" charset="0"/>
                      </a:endParaRPr>
                    </a:p>
                  </a:txBody>
                  <a:tcPr marL="44450" marR="4445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3220322559"/>
                  </a:ext>
                </a:extLst>
              </a:tr>
              <a:tr h="0">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458396793"/>
                  </a:ext>
                </a:extLst>
              </a:tr>
              <a:tr h="0">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endParaRPr lang="tr-TR" sz="1600"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884147693"/>
                  </a:ext>
                </a:extLst>
              </a:tr>
              <a:tr h="356260">
                <a:tc>
                  <a:txBody>
                    <a:bodyPr/>
                    <a:lstStyle/>
                    <a:p>
                      <a:pPr marL="0" marR="0" lvl="0" indent="0" algn="ctr" defTabSz="914400" rtl="0" eaLnBrk="1" fontAlgn="auto" latinLnBrk="0" hangingPunct="1">
                        <a:lnSpc>
                          <a:spcPct val="115000"/>
                        </a:lnSpc>
                        <a:spcBef>
                          <a:spcPts val="0"/>
                        </a:spcBef>
                        <a:spcAft>
                          <a:spcPts val="1000"/>
                        </a:spcAft>
                        <a:buClrTx/>
                        <a:buSzTx/>
                        <a:buFontTx/>
                        <a:buNone/>
                        <a:tabLst/>
                        <a:defRPr/>
                      </a:pPr>
                      <a:r>
                        <a:rPr lang="tr-TR" sz="1600" b="1" dirty="0">
                          <a:effectLst/>
                          <a:latin typeface="Cambria" panose="02040503050406030204" pitchFamily="18" charset="0"/>
                          <a:ea typeface="Times New Roman" panose="02020603050405020304" pitchFamily="18" charset="0"/>
                          <a:cs typeface="Times New Roman" panose="02020603050405020304" pitchFamily="18" charset="0"/>
                        </a:rPr>
                        <a:t>BÜTÇE GİDERLERİ HESABI</a:t>
                      </a:r>
                      <a:r>
                        <a:rPr lang="tr-TR" sz="1500" b="1" dirty="0">
                          <a:effectLst/>
                          <a:latin typeface="Cambria" panose="02040503050406030204" pitchFamily="18" charset="0"/>
                          <a:ea typeface="Times New Roman" panose="02020603050405020304" pitchFamily="18" charset="0"/>
                          <a:cs typeface="Times New Roman" panose="02020603050405020304" pitchFamily="18" charset="0"/>
                        </a:rPr>
                        <a:t> (</a:t>
                      </a:r>
                      <a:r>
                        <a:rPr lang="tr-TR" sz="1600" b="1" dirty="0">
                          <a:effectLst/>
                          <a:latin typeface="Cambria" panose="02040503050406030204" pitchFamily="18" charset="0"/>
                          <a:ea typeface="Cambria" panose="02040503050406030204" pitchFamily="18" charset="0"/>
                          <a:cs typeface="Times New Roman" panose="02020603050405020304" pitchFamily="18" charset="0"/>
                        </a:rPr>
                        <a:t>TOPLAM)</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1000"/>
                        </a:spcAft>
                      </a:pPr>
                      <a:r>
                        <a:rPr lang="tr-TR" sz="1600" b="1" dirty="0">
                          <a:effectLst/>
                          <a:latin typeface="Cambria" panose="02040503050406030204" pitchFamily="18" charset="0"/>
                          <a:ea typeface="Cambria" panose="02040503050406030204" pitchFamily="18" charset="0"/>
                          <a:cs typeface="Times New Roman" panose="02020603050405020304" pitchFamily="18" charset="0"/>
                        </a:rPr>
                        <a:t>830</a:t>
                      </a: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lnSpc>
                          <a:spcPct val="115000"/>
                        </a:lnSpc>
                        <a:spcAft>
                          <a:spcPts val="1000"/>
                        </a:spcAft>
                      </a:pPr>
                      <a:r>
                        <a:rPr lang="tr-TR" sz="1600" b="1" dirty="0"/>
                        <a:t>2.580.353,34</a:t>
                      </a:r>
                      <a:endParaRPr lang="tr-TR" sz="1600" b="1" dirty="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ct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2869929638"/>
                  </a:ext>
                </a:extLst>
              </a:tr>
            </a:tbl>
          </a:graphicData>
        </a:graphic>
      </p:graphicFrame>
    </p:spTree>
    <p:extLst>
      <p:ext uri="{BB962C8B-B14F-4D97-AF65-F5344CB8AC3E}">
        <p14:creationId xmlns:p14="http://schemas.microsoft.com/office/powerpoint/2010/main" val="133425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SATIN ALMA İŞLEMLERİ</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3" name="Tablo 2">
            <a:extLst>
              <a:ext uri="{FF2B5EF4-FFF2-40B4-BE49-F238E27FC236}">
                <a16:creationId xmlns:a16="http://schemas.microsoft.com/office/drawing/2014/main" id="{2B70EFA6-EE13-7261-6486-0FBAB0FED73E}"/>
              </a:ext>
            </a:extLst>
          </p:cNvPr>
          <p:cNvGraphicFramePr>
            <a:graphicFrameLocks noGrp="1"/>
          </p:cNvGraphicFramePr>
          <p:nvPr/>
        </p:nvGraphicFramePr>
        <p:xfrm>
          <a:off x="838200" y="2021305"/>
          <a:ext cx="10515600" cy="3988816"/>
        </p:xfrm>
        <a:graphic>
          <a:graphicData uri="http://schemas.openxmlformats.org/drawingml/2006/table">
            <a:tbl>
              <a:tblPr firstRow="1" firstCol="1" bandRow="1" bandCol="1">
                <a:tableStyleId>{5C22544A-7EE6-4342-B048-85BDC9FD1C3A}</a:tableStyleId>
              </a:tblPr>
              <a:tblGrid>
                <a:gridCol w="2126254">
                  <a:extLst>
                    <a:ext uri="{9D8B030D-6E8A-4147-A177-3AD203B41FA5}">
                      <a16:colId xmlns:a16="http://schemas.microsoft.com/office/drawing/2014/main" val="4222781227"/>
                    </a:ext>
                  </a:extLst>
                </a:gridCol>
                <a:gridCol w="2797150">
                  <a:extLst>
                    <a:ext uri="{9D8B030D-6E8A-4147-A177-3AD203B41FA5}">
                      <a16:colId xmlns:a16="http://schemas.microsoft.com/office/drawing/2014/main" val="1135300404"/>
                    </a:ext>
                  </a:extLst>
                </a:gridCol>
                <a:gridCol w="4269334">
                  <a:extLst>
                    <a:ext uri="{9D8B030D-6E8A-4147-A177-3AD203B41FA5}">
                      <a16:colId xmlns:a16="http://schemas.microsoft.com/office/drawing/2014/main" val="1380353112"/>
                    </a:ext>
                  </a:extLst>
                </a:gridCol>
                <a:gridCol w="1322862">
                  <a:extLst>
                    <a:ext uri="{9D8B030D-6E8A-4147-A177-3AD203B41FA5}">
                      <a16:colId xmlns:a16="http://schemas.microsoft.com/office/drawing/2014/main" val="520103031"/>
                    </a:ext>
                  </a:extLst>
                </a:gridCol>
              </a:tblGrid>
              <a:tr h="209919">
                <a:tc gridSpan="2">
                  <a:txBody>
                    <a:bodyPr/>
                    <a:lstStyle/>
                    <a:p>
                      <a:pPr algn="ctr">
                        <a:lnSpc>
                          <a:spcPct val="107000"/>
                        </a:lnSpc>
                        <a:spcAft>
                          <a:spcPts val="800"/>
                        </a:spcAft>
                      </a:pPr>
                      <a:r>
                        <a:rPr lang="tr-TR" sz="1600">
                          <a:effectLst/>
                        </a:rPr>
                        <a:t>Satın Alma Türü</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800"/>
                        </a:spcAft>
                      </a:pPr>
                      <a:r>
                        <a:rPr lang="tr-TR" sz="1600">
                          <a:effectLst/>
                        </a:rPr>
                        <a:t>Sayı</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Tutar</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50947929"/>
                  </a:ext>
                </a:extLst>
              </a:tr>
              <a:tr h="209919">
                <a:tc gridSpan="2">
                  <a:txBody>
                    <a:bodyPr/>
                    <a:lstStyle/>
                    <a:p>
                      <a:pPr>
                        <a:lnSpc>
                          <a:spcPct val="107000"/>
                        </a:lnSpc>
                        <a:spcAft>
                          <a:spcPts val="800"/>
                        </a:spcAft>
                      </a:pPr>
                      <a:r>
                        <a:rPr lang="tr-TR" sz="1600">
                          <a:effectLst/>
                        </a:rPr>
                        <a:t>Açık İhale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3295623"/>
                  </a:ext>
                </a:extLst>
              </a:tr>
              <a:tr h="209919">
                <a:tc gridSpan="2">
                  <a:txBody>
                    <a:bodyPr/>
                    <a:lstStyle/>
                    <a:p>
                      <a:pPr>
                        <a:lnSpc>
                          <a:spcPct val="107000"/>
                        </a:lnSpc>
                        <a:spcAft>
                          <a:spcPts val="800"/>
                        </a:spcAft>
                      </a:pPr>
                      <a:r>
                        <a:rPr lang="tr-TR" sz="1600">
                          <a:effectLst/>
                        </a:rPr>
                        <a:t>Belli İstekliler Arasında İhale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5210424"/>
                  </a:ext>
                </a:extLst>
              </a:tr>
              <a:tr h="209919">
                <a:tc rowSpan="5">
                  <a:txBody>
                    <a:bodyPr/>
                    <a:lstStyle/>
                    <a:p>
                      <a:pPr>
                        <a:lnSpc>
                          <a:spcPct val="107000"/>
                        </a:lnSpc>
                        <a:spcAft>
                          <a:spcPts val="800"/>
                        </a:spcAft>
                      </a:pPr>
                      <a:r>
                        <a:rPr lang="tr-TR" sz="1600" dirty="0">
                          <a:effectLst/>
                        </a:rPr>
                        <a:t>Pazarlık Usulü</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21/a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919010"/>
                  </a:ext>
                </a:extLst>
              </a:tr>
              <a:tr h="209919">
                <a:tc vMerge="1">
                  <a:txBody>
                    <a:bodyPr/>
                    <a:lstStyle/>
                    <a:p>
                      <a:endParaRPr lang="tr-TR"/>
                    </a:p>
                  </a:txBody>
                  <a:tcPr/>
                </a:tc>
                <a:tc>
                  <a:txBody>
                    <a:bodyPr/>
                    <a:lstStyle/>
                    <a:p>
                      <a:pPr>
                        <a:lnSpc>
                          <a:spcPct val="107000"/>
                        </a:lnSpc>
                        <a:spcAft>
                          <a:spcPts val="800"/>
                        </a:spcAft>
                      </a:pPr>
                      <a:r>
                        <a:rPr lang="tr-TR" sz="1600">
                          <a:effectLst/>
                        </a:rPr>
                        <a:t>21/b</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12257489"/>
                  </a:ext>
                </a:extLst>
              </a:tr>
              <a:tr h="209919">
                <a:tc vMerge="1">
                  <a:txBody>
                    <a:bodyPr/>
                    <a:lstStyle/>
                    <a:p>
                      <a:endParaRPr lang="tr-TR"/>
                    </a:p>
                  </a:txBody>
                  <a:tcPr/>
                </a:tc>
                <a:tc>
                  <a:txBody>
                    <a:bodyPr/>
                    <a:lstStyle/>
                    <a:p>
                      <a:pPr>
                        <a:lnSpc>
                          <a:spcPct val="107000"/>
                        </a:lnSpc>
                        <a:spcAft>
                          <a:spcPts val="800"/>
                        </a:spcAft>
                      </a:pPr>
                      <a:r>
                        <a:rPr lang="tr-TR" sz="1600">
                          <a:effectLst/>
                        </a:rPr>
                        <a:t>21/d</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81323256"/>
                  </a:ext>
                </a:extLst>
              </a:tr>
              <a:tr h="209919">
                <a:tc vMerge="1">
                  <a:txBody>
                    <a:bodyPr/>
                    <a:lstStyle/>
                    <a:p>
                      <a:endParaRPr lang="tr-TR"/>
                    </a:p>
                  </a:txBody>
                  <a:tcPr/>
                </a:tc>
                <a:tc>
                  <a:txBody>
                    <a:bodyPr/>
                    <a:lstStyle/>
                    <a:p>
                      <a:pPr>
                        <a:lnSpc>
                          <a:spcPct val="107000"/>
                        </a:lnSpc>
                        <a:spcAft>
                          <a:spcPts val="800"/>
                        </a:spcAft>
                      </a:pPr>
                      <a:r>
                        <a:rPr lang="tr-TR" sz="1600">
                          <a:effectLst/>
                        </a:rPr>
                        <a:t>21/e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99832055"/>
                  </a:ext>
                </a:extLst>
              </a:tr>
              <a:tr h="209919">
                <a:tc vMerge="1">
                  <a:txBody>
                    <a:bodyPr/>
                    <a:lstStyle/>
                    <a:p>
                      <a:endParaRPr lang="tr-TR"/>
                    </a:p>
                  </a:txBody>
                  <a:tcPr/>
                </a:tc>
                <a:tc>
                  <a:txBody>
                    <a:bodyPr/>
                    <a:lstStyle/>
                    <a:p>
                      <a:pPr>
                        <a:lnSpc>
                          <a:spcPct val="107000"/>
                        </a:lnSpc>
                        <a:spcAft>
                          <a:spcPts val="800"/>
                        </a:spcAft>
                      </a:pPr>
                      <a:r>
                        <a:rPr lang="tr-TR" sz="1600">
                          <a:effectLst/>
                        </a:rPr>
                        <a:t>21/f</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31747385"/>
                  </a:ext>
                </a:extLst>
              </a:tr>
              <a:tr h="209919">
                <a:tc rowSpan="5">
                  <a:txBody>
                    <a:bodyPr/>
                    <a:lstStyle/>
                    <a:p>
                      <a:pPr>
                        <a:lnSpc>
                          <a:spcPct val="107000"/>
                        </a:lnSpc>
                        <a:spcAft>
                          <a:spcPts val="800"/>
                        </a:spcAft>
                      </a:pPr>
                      <a:r>
                        <a:rPr lang="tr-TR" sz="1600">
                          <a:effectLst/>
                        </a:rPr>
                        <a:t>Doğrudan Temin</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800"/>
                        </a:spcAft>
                      </a:pPr>
                      <a:r>
                        <a:rPr lang="tr-TR" sz="1600">
                          <a:effectLst/>
                        </a:rPr>
                        <a:t>22/a</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3</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32.865,00 TL</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21715034"/>
                  </a:ext>
                </a:extLst>
              </a:tr>
              <a:tr h="209919">
                <a:tc vMerge="1">
                  <a:txBody>
                    <a:bodyPr/>
                    <a:lstStyle/>
                    <a:p>
                      <a:endParaRPr lang="tr-TR"/>
                    </a:p>
                  </a:txBody>
                  <a:tcPr/>
                </a:tc>
                <a:tc>
                  <a:txBody>
                    <a:bodyPr/>
                    <a:lstStyle/>
                    <a:p>
                      <a:pPr>
                        <a:lnSpc>
                          <a:spcPct val="107000"/>
                        </a:lnSpc>
                        <a:spcAft>
                          <a:spcPts val="800"/>
                        </a:spcAft>
                      </a:pPr>
                      <a:r>
                        <a:rPr lang="tr-TR" sz="1600">
                          <a:effectLst/>
                        </a:rPr>
                        <a:t>22/b</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25424389"/>
                  </a:ext>
                </a:extLst>
              </a:tr>
              <a:tr h="209919">
                <a:tc vMerge="1">
                  <a:txBody>
                    <a:bodyPr/>
                    <a:lstStyle/>
                    <a:p>
                      <a:endParaRPr lang="tr-TR"/>
                    </a:p>
                  </a:txBody>
                  <a:tcPr/>
                </a:tc>
                <a:tc>
                  <a:txBody>
                    <a:bodyPr/>
                    <a:lstStyle/>
                    <a:p>
                      <a:pPr>
                        <a:lnSpc>
                          <a:spcPct val="107000"/>
                        </a:lnSpc>
                        <a:spcAft>
                          <a:spcPts val="800"/>
                        </a:spcAft>
                      </a:pPr>
                      <a:r>
                        <a:rPr lang="tr-TR" sz="1600">
                          <a:effectLst/>
                        </a:rPr>
                        <a:t>22/c</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36543470"/>
                  </a:ext>
                </a:extLst>
              </a:tr>
              <a:tr h="209919">
                <a:tc vMerge="1">
                  <a:txBody>
                    <a:bodyPr/>
                    <a:lstStyle/>
                    <a:p>
                      <a:endParaRPr lang="tr-TR"/>
                    </a:p>
                  </a:txBody>
                  <a:tcPr/>
                </a:tc>
                <a:tc>
                  <a:txBody>
                    <a:bodyPr/>
                    <a:lstStyle/>
                    <a:p>
                      <a:pPr>
                        <a:lnSpc>
                          <a:spcPct val="107000"/>
                        </a:lnSpc>
                        <a:spcAft>
                          <a:spcPts val="800"/>
                        </a:spcAft>
                      </a:pPr>
                      <a:r>
                        <a:rPr lang="tr-TR" sz="1600">
                          <a:effectLst/>
                        </a:rPr>
                        <a:t>22/d</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dirty="0">
                          <a:effectLst/>
                        </a:rPr>
                        <a:t>25</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dirty="0">
                          <a:effectLst/>
                        </a:rPr>
                        <a:t>235.555,15 TL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1667247"/>
                  </a:ext>
                </a:extLst>
              </a:tr>
              <a:tr h="209919">
                <a:tc vMerge="1">
                  <a:txBody>
                    <a:bodyPr/>
                    <a:lstStyle/>
                    <a:p>
                      <a:endParaRPr lang="tr-TR"/>
                    </a:p>
                  </a:txBody>
                  <a:tcPr/>
                </a:tc>
                <a:tc>
                  <a:txBody>
                    <a:bodyPr/>
                    <a:lstStyle/>
                    <a:p>
                      <a:pPr>
                        <a:lnSpc>
                          <a:spcPct val="107000"/>
                        </a:lnSpc>
                        <a:spcAft>
                          <a:spcPts val="800"/>
                        </a:spcAft>
                      </a:pPr>
                      <a:r>
                        <a:rPr lang="tr-TR" sz="1600">
                          <a:effectLst/>
                        </a:rPr>
                        <a:t>22/e</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55704108"/>
                  </a:ext>
                </a:extLst>
              </a:tr>
              <a:tr h="209919">
                <a:tc gridSpan="2">
                  <a:txBody>
                    <a:bodyPr/>
                    <a:lstStyle/>
                    <a:p>
                      <a:pPr>
                        <a:lnSpc>
                          <a:spcPct val="107000"/>
                        </a:lnSpc>
                        <a:spcAft>
                          <a:spcPts val="800"/>
                        </a:spcAft>
                      </a:pPr>
                      <a:r>
                        <a:rPr lang="tr-TR" sz="1600">
                          <a:effectLst/>
                        </a:rPr>
                        <a:t>DMO</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5593531"/>
                  </a:ext>
                </a:extLst>
              </a:tr>
              <a:tr h="209919">
                <a:tc gridSpan="2">
                  <a:txBody>
                    <a:bodyPr/>
                    <a:lstStyle/>
                    <a:p>
                      <a:pPr>
                        <a:lnSpc>
                          <a:spcPct val="107000"/>
                        </a:lnSpc>
                        <a:spcAft>
                          <a:spcPts val="800"/>
                        </a:spcAft>
                      </a:pPr>
                      <a:r>
                        <a:rPr lang="tr-TR" sz="1600">
                          <a:effectLst/>
                        </a:rPr>
                        <a:t>Bağış Alımları ( 3/e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a:effectLst/>
                        </a:rPr>
                        <a:t> </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47314180"/>
                  </a:ext>
                </a:extLst>
              </a:tr>
              <a:tr h="209919">
                <a:tc gridSpan="2">
                  <a:txBody>
                    <a:bodyPr/>
                    <a:lstStyle/>
                    <a:p>
                      <a:pPr>
                        <a:lnSpc>
                          <a:spcPct val="107000"/>
                        </a:lnSpc>
                        <a:spcAft>
                          <a:spcPts val="800"/>
                        </a:spcAft>
                      </a:pPr>
                      <a:r>
                        <a:rPr lang="tr-TR" sz="1600">
                          <a:effectLst/>
                        </a:rPr>
                        <a:t>TOPLAM</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tr-TR"/>
                    </a:p>
                  </a:txBody>
                  <a:tcPr/>
                </a:tc>
                <a:tc>
                  <a:txBody>
                    <a:bodyPr/>
                    <a:lstStyle/>
                    <a:p>
                      <a:pPr algn="ctr">
                        <a:lnSpc>
                          <a:spcPct val="107000"/>
                        </a:lnSpc>
                        <a:spcAft>
                          <a:spcPts val="800"/>
                        </a:spcAft>
                      </a:pPr>
                      <a:r>
                        <a:rPr lang="tr-TR" sz="1600">
                          <a:effectLst/>
                        </a:rPr>
                        <a:t>28</a:t>
                      </a:r>
                      <a:endParaRPr lang="tr-TR"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tr-TR" sz="1600" dirty="0">
                          <a:effectLst/>
                        </a:rPr>
                        <a:t>268.420,15 TL</a:t>
                      </a:r>
                      <a:endParaRPr lang="tr-TR"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3236026"/>
                  </a:ext>
                </a:extLst>
              </a:tr>
            </a:tbl>
          </a:graphicData>
        </a:graphic>
      </p:graphicFrame>
    </p:spTree>
    <p:extLst>
      <p:ext uri="{BB962C8B-B14F-4D97-AF65-F5344CB8AC3E}">
        <p14:creationId xmlns:p14="http://schemas.microsoft.com/office/powerpoint/2010/main" val="3440422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236666" y="60517"/>
            <a:ext cx="10515600" cy="676284"/>
          </a:xfrm>
        </p:spPr>
        <p:txBody>
          <a:bodyPr>
            <a:normAutofit/>
          </a:bodyPr>
          <a:lstStyle/>
          <a:p>
            <a:pPr algn="ctr"/>
            <a:r>
              <a:rPr lang="tr-TR" sz="2800" b="1" dirty="0">
                <a:latin typeface="Cambria" panose="02040503050406030204" pitchFamily="18" charset="0"/>
                <a:ea typeface="Cambria" panose="02040503050406030204" pitchFamily="18" charset="0"/>
              </a:rPr>
              <a:t>DÖNER SERMAYE ISLETMESI KÜMÜLATİF BİLANÇO TABLOSU</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4" name="Tablo 3">
            <a:extLst>
              <a:ext uri="{FF2B5EF4-FFF2-40B4-BE49-F238E27FC236}">
                <a16:creationId xmlns:a16="http://schemas.microsoft.com/office/drawing/2014/main" id="{EA0A1FC6-8800-3F66-A92F-78F2C39EB304}"/>
              </a:ext>
            </a:extLst>
          </p:cNvPr>
          <p:cNvGraphicFramePr>
            <a:graphicFrameLocks noGrp="1"/>
          </p:cNvGraphicFramePr>
          <p:nvPr>
            <p:extLst>
              <p:ext uri="{D42A27DB-BD31-4B8C-83A1-F6EECF244321}">
                <p14:modId xmlns:p14="http://schemas.microsoft.com/office/powerpoint/2010/main" val="1534816404"/>
              </p:ext>
            </p:extLst>
          </p:nvPr>
        </p:nvGraphicFramePr>
        <p:xfrm>
          <a:off x="469630" y="955241"/>
          <a:ext cx="10368089" cy="5493764"/>
        </p:xfrm>
        <a:graphic>
          <a:graphicData uri="http://schemas.openxmlformats.org/drawingml/2006/table">
            <a:tbl>
              <a:tblPr firstRow="1" firstCol="1" bandRow="1">
                <a:tableStyleId>{5C22544A-7EE6-4342-B048-85BDC9FD1C3A}</a:tableStyleId>
              </a:tblPr>
              <a:tblGrid>
                <a:gridCol w="568087">
                  <a:extLst>
                    <a:ext uri="{9D8B030D-6E8A-4147-A177-3AD203B41FA5}">
                      <a16:colId xmlns:a16="http://schemas.microsoft.com/office/drawing/2014/main" val="2232935339"/>
                    </a:ext>
                  </a:extLst>
                </a:gridCol>
                <a:gridCol w="71672">
                  <a:extLst>
                    <a:ext uri="{9D8B030D-6E8A-4147-A177-3AD203B41FA5}">
                      <a16:colId xmlns:a16="http://schemas.microsoft.com/office/drawing/2014/main" val="765202309"/>
                    </a:ext>
                  </a:extLst>
                </a:gridCol>
                <a:gridCol w="97947">
                  <a:extLst>
                    <a:ext uri="{9D8B030D-6E8A-4147-A177-3AD203B41FA5}">
                      <a16:colId xmlns:a16="http://schemas.microsoft.com/office/drawing/2014/main" val="2434736375"/>
                    </a:ext>
                  </a:extLst>
                </a:gridCol>
                <a:gridCol w="755654">
                  <a:extLst>
                    <a:ext uri="{9D8B030D-6E8A-4147-A177-3AD203B41FA5}">
                      <a16:colId xmlns:a16="http://schemas.microsoft.com/office/drawing/2014/main" val="1458206768"/>
                    </a:ext>
                  </a:extLst>
                </a:gridCol>
                <a:gridCol w="481731">
                  <a:extLst>
                    <a:ext uri="{9D8B030D-6E8A-4147-A177-3AD203B41FA5}">
                      <a16:colId xmlns:a16="http://schemas.microsoft.com/office/drawing/2014/main" val="1916265470"/>
                    </a:ext>
                  </a:extLst>
                </a:gridCol>
                <a:gridCol w="510066">
                  <a:extLst>
                    <a:ext uri="{9D8B030D-6E8A-4147-A177-3AD203B41FA5}">
                      <a16:colId xmlns:a16="http://schemas.microsoft.com/office/drawing/2014/main" val="800499179"/>
                    </a:ext>
                  </a:extLst>
                </a:gridCol>
                <a:gridCol w="406163">
                  <a:extLst>
                    <a:ext uri="{9D8B030D-6E8A-4147-A177-3AD203B41FA5}">
                      <a16:colId xmlns:a16="http://schemas.microsoft.com/office/drawing/2014/main" val="182095502"/>
                    </a:ext>
                  </a:extLst>
                </a:gridCol>
                <a:gridCol w="387274">
                  <a:extLst>
                    <a:ext uri="{9D8B030D-6E8A-4147-A177-3AD203B41FA5}">
                      <a16:colId xmlns:a16="http://schemas.microsoft.com/office/drawing/2014/main" val="2914039240"/>
                    </a:ext>
                  </a:extLst>
                </a:gridCol>
                <a:gridCol w="528958">
                  <a:extLst>
                    <a:ext uri="{9D8B030D-6E8A-4147-A177-3AD203B41FA5}">
                      <a16:colId xmlns:a16="http://schemas.microsoft.com/office/drawing/2014/main" val="2670771701"/>
                    </a:ext>
                  </a:extLst>
                </a:gridCol>
                <a:gridCol w="217251">
                  <a:extLst>
                    <a:ext uri="{9D8B030D-6E8A-4147-A177-3AD203B41FA5}">
                      <a16:colId xmlns:a16="http://schemas.microsoft.com/office/drawing/2014/main" val="2322144939"/>
                    </a:ext>
                  </a:extLst>
                </a:gridCol>
                <a:gridCol w="1114589">
                  <a:extLst>
                    <a:ext uri="{9D8B030D-6E8A-4147-A177-3AD203B41FA5}">
                      <a16:colId xmlns:a16="http://schemas.microsoft.com/office/drawing/2014/main" val="3547332987"/>
                    </a:ext>
                  </a:extLst>
                </a:gridCol>
                <a:gridCol w="283370">
                  <a:extLst>
                    <a:ext uri="{9D8B030D-6E8A-4147-A177-3AD203B41FA5}">
                      <a16:colId xmlns:a16="http://schemas.microsoft.com/office/drawing/2014/main" val="380439168"/>
                    </a:ext>
                  </a:extLst>
                </a:gridCol>
                <a:gridCol w="132239">
                  <a:extLst>
                    <a:ext uri="{9D8B030D-6E8A-4147-A177-3AD203B41FA5}">
                      <a16:colId xmlns:a16="http://schemas.microsoft.com/office/drawing/2014/main" val="432443993"/>
                    </a:ext>
                  </a:extLst>
                </a:gridCol>
                <a:gridCol w="160578">
                  <a:extLst>
                    <a:ext uri="{9D8B030D-6E8A-4147-A177-3AD203B41FA5}">
                      <a16:colId xmlns:a16="http://schemas.microsoft.com/office/drawing/2014/main" val="1460678328"/>
                    </a:ext>
                  </a:extLst>
                </a:gridCol>
                <a:gridCol w="462838">
                  <a:extLst>
                    <a:ext uri="{9D8B030D-6E8A-4147-A177-3AD203B41FA5}">
                      <a16:colId xmlns:a16="http://schemas.microsoft.com/office/drawing/2014/main" val="2960119950"/>
                    </a:ext>
                  </a:extLst>
                </a:gridCol>
                <a:gridCol w="2913203">
                  <a:extLst>
                    <a:ext uri="{9D8B030D-6E8A-4147-A177-3AD203B41FA5}">
                      <a16:colId xmlns:a16="http://schemas.microsoft.com/office/drawing/2014/main" val="4139567591"/>
                    </a:ext>
                  </a:extLst>
                </a:gridCol>
                <a:gridCol w="1276469">
                  <a:extLst>
                    <a:ext uri="{9D8B030D-6E8A-4147-A177-3AD203B41FA5}">
                      <a16:colId xmlns:a16="http://schemas.microsoft.com/office/drawing/2014/main" val="672981134"/>
                    </a:ext>
                  </a:extLst>
                </a:gridCol>
              </a:tblGrid>
              <a:tr h="85184">
                <a:tc gridSpan="17">
                  <a:txBody>
                    <a:bodyPr/>
                    <a:lstStyle/>
                    <a:p>
                      <a:pPr algn="ctr">
                        <a:lnSpc>
                          <a:spcPct val="107000"/>
                        </a:lnSpc>
                        <a:spcAft>
                          <a:spcPts val="800"/>
                        </a:spcAft>
                      </a:pPr>
                      <a:r>
                        <a:rPr lang="tr-TR" sz="1400" b="1" dirty="0">
                          <a:effectLst/>
                        </a:rPr>
                        <a:t>KÜMÜLATİF BİLANÇO</a:t>
                      </a:r>
                      <a:br>
                        <a:rPr lang="tr-TR" sz="1400" b="1" dirty="0">
                          <a:effectLst/>
                        </a:rPr>
                      </a:br>
                      <a:r>
                        <a:rPr lang="tr-TR" sz="1400" b="1" dirty="0">
                          <a:effectLst/>
                        </a:rPr>
                        <a:t>01.01.2022 – 31.12.2022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2984684926"/>
                  </a:ext>
                </a:extLst>
              </a:tr>
              <a:tr h="85184">
                <a:tc gridSpan="13">
                  <a:txBody>
                    <a:bodyPr/>
                    <a:lstStyle/>
                    <a:p>
                      <a:pPr algn="ctr">
                        <a:lnSpc>
                          <a:spcPct val="107000"/>
                        </a:lnSpc>
                        <a:spcAft>
                          <a:spcPts val="800"/>
                        </a:spcAft>
                      </a:pPr>
                      <a:r>
                        <a:rPr lang="tr-TR" sz="1400" b="1" dirty="0">
                          <a:effectLst/>
                        </a:rPr>
                        <a:t>AKTİF ( VARLIKLAR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ctr">
                        <a:lnSpc>
                          <a:spcPct val="107000"/>
                        </a:lnSpc>
                        <a:spcAft>
                          <a:spcPts val="800"/>
                        </a:spcAft>
                      </a:pPr>
                      <a:r>
                        <a:rPr lang="tr-TR" sz="1400" b="1">
                          <a:effectLst/>
                        </a:rPr>
                        <a:t>PASİF ( KAYNAKLAR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3283086866"/>
                  </a:ext>
                </a:extLst>
              </a:tr>
              <a:tr h="85184">
                <a:tc gridSpan="13">
                  <a:txBody>
                    <a:bodyPr/>
                    <a:lstStyle/>
                    <a:p>
                      <a:pPr algn="r">
                        <a:lnSpc>
                          <a:spcPct val="107000"/>
                        </a:lnSpc>
                        <a:spcAft>
                          <a:spcPts val="800"/>
                        </a:spcAft>
                      </a:pPr>
                      <a:r>
                        <a:rPr lang="tr-TR" sz="1400" b="1" dirty="0">
                          <a:effectLst/>
                        </a:rPr>
                        <a:t>CARİ DÖNEM</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algn="r">
                        <a:lnSpc>
                          <a:spcPct val="107000"/>
                        </a:lnSpc>
                        <a:spcAft>
                          <a:spcPts val="800"/>
                        </a:spcAft>
                      </a:pPr>
                      <a:r>
                        <a:rPr lang="tr-TR" sz="1400" b="1">
                          <a:effectLst/>
                        </a:rPr>
                        <a:t>CARİ DÖNEM</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98437214"/>
                  </a:ext>
                </a:extLst>
              </a:tr>
              <a:tr h="306200">
                <a:tc gridSpan="3">
                  <a:txBody>
                    <a:bodyPr/>
                    <a:lstStyle/>
                    <a:p>
                      <a:pPr algn="r">
                        <a:lnSpc>
                          <a:spcPct val="107000"/>
                        </a:lnSpc>
                        <a:spcAft>
                          <a:spcPts val="800"/>
                        </a:spcAft>
                      </a:pPr>
                      <a:r>
                        <a:rPr lang="tr-TR" sz="1400" b="1">
                          <a:effectLst/>
                        </a:rPr>
                        <a:t>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dirty="0">
                          <a:effectLst/>
                        </a:rPr>
                        <a:t>DÖNEN VARLIKLAR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dirty="0">
                          <a:effectLst/>
                        </a:rPr>
                        <a:t>2.103.214,32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3</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KISA VADELİ YABANCI KAYNAKLAR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126.399,80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959872461"/>
                  </a:ext>
                </a:extLst>
              </a:tr>
              <a:tr h="120856">
                <a:tc gridSpan="3">
                  <a:txBody>
                    <a:bodyPr/>
                    <a:lstStyle/>
                    <a:p>
                      <a:pPr algn="r">
                        <a:lnSpc>
                          <a:spcPct val="107000"/>
                        </a:lnSpc>
                        <a:spcAft>
                          <a:spcPts val="800"/>
                        </a:spcAft>
                      </a:pPr>
                      <a:r>
                        <a:rPr lang="tr-TR" sz="1400" b="1">
                          <a:effectLst/>
                        </a:rPr>
                        <a:t>10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dirty="0">
                          <a:effectLst/>
                        </a:rPr>
                        <a:t>HAZIR DEĞERLER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a:effectLst/>
                        </a:rPr>
                        <a:t>2.058.307,27</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dirty="0">
                          <a:effectLst/>
                        </a:rPr>
                        <a:t>33</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DİĞER BORÇLAR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13.860,00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319635550"/>
                  </a:ext>
                </a:extLst>
              </a:tr>
              <a:tr h="250103">
                <a:tc gridSpan="3">
                  <a:txBody>
                    <a:bodyPr/>
                    <a:lstStyle/>
                    <a:p>
                      <a:pPr algn="r">
                        <a:lnSpc>
                          <a:spcPct val="107000"/>
                        </a:lnSpc>
                        <a:spcAft>
                          <a:spcPts val="800"/>
                        </a:spcAft>
                      </a:pPr>
                      <a:r>
                        <a:rPr lang="tr-TR" sz="1400" b="1">
                          <a:effectLst/>
                        </a:rPr>
                        <a:t>102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dirty="0">
                          <a:effectLst/>
                        </a:rPr>
                        <a:t>BANKALAR HESABI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dirty="0">
                          <a:effectLst/>
                        </a:rPr>
                        <a:t>2.058.307,27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336</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DİĞER ÇEŞİTLİ BORÇLAR HESABI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13.860,00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862495842"/>
                  </a:ext>
                </a:extLst>
              </a:tr>
              <a:tr h="244420">
                <a:tc gridSpan="3">
                  <a:txBody>
                    <a:bodyPr/>
                    <a:lstStyle/>
                    <a:p>
                      <a:pPr algn="r">
                        <a:lnSpc>
                          <a:spcPct val="107000"/>
                        </a:lnSpc>
                        <a:spcAft>
                          <a:spcPts val="800"/>
                        </a:spcAft>
                      </a:pPr>
                      <a:r>
                        <a:rPr lang="tr-TR" sz="1400" b="1">
                          <a:effectLst/>
                        </a:rPr>
                        <a:t>12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dirty="0">
                          <a:effectLst/>
                        </a:rPr>
                        <a:t>TİCARİ  ALACAKLAR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a:effectLst/>
                        </a:rPr>
                        <a:t>575,00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36</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ÖDENECEK DİĞER YÜKÜMLÜLÜKLER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112.539,80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640943545"/>
                  </a:ext>
                </a:extLst>
              </a:tr>
              <a:tr h="306200">
                <a:tc gridSpan="3">
                  <a:txBody>
                    <a:bodyPr/>
                    <a:lstStyle/>
                    <a:p>
                      <a:pPr algn="r">
                        <a:lnSpc>
                          <a:spcPct val="107000"/>
                        </a:lnSpc>
                        <a:spcAft>
                          <a:spcPts val="800"/>
                        </a:spcAft>
                      </a:pPr>
                      <a:r>
                        <a:rPr lang="tr-TR" sz="1400" b="1">
                          <a:effectLst/>
                        </a:rPr>
                        <a:t>120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dirty="0">
                          <a:effectLst/>
                        </a:rPr>
                        <a:t>ALICILAR  HESABI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a:effectLst/>
                        </a:rPr>
                        <a:t>575,00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360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ÖDENECEK VERGİ VE FONLAR HESABI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dirty="0">
                          <a:effectLst/>
                        </a:rPr>
                        <a:t>92.453,41</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648154648"/>
                  </a:ext>
                </a:extLst>
              </a:tr>
              <a:tr h="367983">
                <a:tc gridSpan="3">
                  <a:txBody>
                    <a:bodyPr/>
                    <a:lstStyle/>
                    <a:p>
                      <a:pPr algn="r">
                        <a:lnSpc>
                          <a:spcPct val="107000"/>
                        </a:lnSpc>
                        <a:spcAft>
                          <a:spcPts val="800"/>
                        </a:spcAft>
                      </a:pPr>
                      <a:r>
                        <a:rPr lang="tr-TR" sz="1400" b="1">
                          <a:effectLst/>
                        </a:rPr>
                        <a:t>15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dirty="0">
                          <a:effectLst/>
                        </a:rPr>
                        <a:t>STOKLAR</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dirty="0">
                          <a:effectLst/>
                        </a:rPr>
                        <a:t>39.947,54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362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dirty="0">
                          <a:effectLst/>
                        </a:rPr>
                        <a:t>ÖDENECEK DÖNER SERMAYE YÜKÜMLÜLÜKLERİ HESABI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20.086,39</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573079140"/>
                  </a:ext>
                </a:extLst>
              </a:tr>
              <a:tr h="182637">
                <a:tc gridSpan="3">
                  <a:txBody>
                    <a:bodyPr/>
                    <a:lstStyle/>
                    <a:p>
                      <a:pPr algn="r">
                        <a:lnSpc>
                          <a:spcPct val="107000"/>
                        </a:lnSpc>
                        <a:spcAft>
                          <a:spcPts val="800"/>
                        </a:spcAft>
                      </a:pPr>
                      <a:r>
                        <a:rPr lang="tr-TR" sz="1400" b="1">
                          <a:effectLst/>
                        </a:rPr>
                        <a:t>152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a:effectLst/>
                        </a:rPr>
                        <a:t>MAMULLER HESABI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dirty="0">
                          <a:effectLst/>
                        </a:rPr>
                        <a:t>39.947,54</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ÖZ KAYNAKLAR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1.976.814,52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758512492"/>
                  </a:ext>
                </a:extLst>
              </a:tr>
              <a:tr h="120856">
                <a:tc gridSpan="3">
                  <a:txBody>
                    <a:bodyPr/>
                    <a:lstStyle/>
                    <a:p>
                      <a:pPr algn="r">
                        <a:lnSpc>
                          <a:spcPct val="107000"/>
                        </a:lnSpc>
                        <a:spcAft>
                          <a:spcPts val="800"/>
                        </a:spcAft>
                      </a:pPr>
                      <a:r>
                        <a:rPr lang="tr-TR" sz="1400" b="1">
                          <a:effectLst/>
                        </a:rPr>
                        <a:t>19</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a:effectLst/>
                        </a:rPr>
                        <a:t>DİĞER DÖNEN VARLIKLAR</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a:effectLst/>
                        </a:rPr>
                        <a:t>4.384,51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ÖDENMİŞ SERMAYE</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10.000,00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414232015"/>
                  </a:ext>
                </a:extLst>
              </a:tr>
              <a:tr h="120856">
                <a:tc gridSpan="3">
                  <a:txBody>
                    <a:bodyPr/>
                    <a:lstStyle/>
                    <a:p>
                      <a:pPr algn="r">
                        <a:lnSpc>
                          <a:spcPct val="107000"/>
                        </a:lnSpc>
                        <a:spcAft>
                          <a:spcPts val="800"/>
                        </a:spcAft>
                      </a:pPr>
                      <a:r>
                        <a:rPr lang="tr-TR" sz="1400" b="1">
                          <a:effectLst/>
                        </a:rPr>
                        <a:t>190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gridSpan="7">
                  <a:txBody>
                    <a:bodyPr/>
                    <a:lstStyle/>
                    <a:p>
                      <a:pPr>
                        <a:lnSpc>
                          <a:spcPct val="107000"/>
                        </a:lnSpc>
                        <a:spcAft>
                          <a:spcPts val="800"/>
                        </a:spcAft>
                      </a:pPr>
                      <a:r>
                        <a:rPr lang="tr-TR" sz="1400" b="1">
                          <a:effectLst/>
                        </a:rPr>
                        <a:t>DEVREDEN KATMA DEĞER VERGİSİ HESABI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a:effectLst/>
                        </a:rPr>
                        <a:t>4.384,51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500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SERMAYE HESABI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10.000,05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4290746142"/>
                  </a:ext>
                </a:extLst>
              </a:tr>
              <a:tr h="244420">
                <a:tc>
                  <a:txBody>
                    <a:bodyPr/>
                    <a:lstStyle/>
                    <a:p>
                      <a:pP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gridSpan="7">
                  <a:txBody>
                    <a:bodyPr/>
                    <a:lstStyle/>
                    <a:p>
                      <a:pPr algn="r">
                        <a:lnSpc>
                          <a:spcPct val="107000"/>
                        </a:lnSpc>
                        <a:spcAft>
                          <a:spcPts val="800"/>
                        </a:spcAft>
                      </a:pPr>
                      <a:r>
                        <a:rPr lang="tr-TR" sz="1400" b="1">
                          <a:effectLst/>
                        </a:rPr>
                        <a:t> AKTİF (VARLIKLAR) TOPLAMI :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3">
                  <a:txBody>
                    <a:bodyPr/>
                    <a:lstStyle/>
                    <a:p>
                      <a:pPr algn="r">
                        <a:lnSpc>
                          <a:spcPct val="107000"/>
                        </a:lnSpc>
                        <a:spcAft>
                          <a:spcPts val="800"/>
                        </a:spcAft>
                      </a:pPr>
                      <a:r>
                        <a:rPr lang="tr-TR" sz="1400" b="1" dirty="0">
                          <a:effectLst/>
                        </a:rPr>
                        <a:t>2.103.214,32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hMerge="1">
                  <a:txBody>
                    <a:bodyPr/>
                    <a:lstStyle/>
                    <a:p>
                      <a:endParaRPr lang="tr-TR"/>
                    </a:p>
                  </a:txBody>
                  <a:tcPr/>
                </a:tc>
                <a:tc hMerge="1">
                  <a:txBody>
                    <a:bodyPr/>
                    <a:lstStyle/>
                    <a:p>
                      <a:endParaRPr lang="tr-TR"/>
                    </a:p>
                  </a:txBody>
                  <a:tcPr/>
                </a:tc>
                <a:tc>
                  <a:txBody>
                    <a:bodyPr/>
                    <a:lstStyle/>
                    <a:p>
                      <a:pPr>
                        <a:lnSpc>
                          <a:spcPct val="107000"/>
                        </a:lnSpc>
                        <a:spcAft>
                          <a:spcPts val="800"/>
                        </a:spcAft>
                      </a:pPr>
                      <a:r>
                        <a:rPr lang="tr-TR" sz="1400" b="1">
                          <a:effectLst/>
                        </a:rPr>
                        <a:t>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501</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ÖDENMEMİŞ SERMAYE HESABI (-)</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-0,05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4232162757"/>
                  </a:ext>
                </a:extLst>
              </a:tr>
              <a:tr h="182637">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dirty="0">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dirty="0">
                          <a:effectLst/>
                        </a:rPr>
                        <a:t>57</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GEÇMİŞ YILLAR KARLARI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1.592.041,65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536195780"/>
                  </a:ext>
                </a:extLst>
              </a:tr>
              <a:tr h="244420">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dirty="0">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dirty="0">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dirty="0">
                          <a:effectLst/>
                        </a:rPr>
                        <a:t>570</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a:effectLst/>
                        </a:rPr>
                        <a:t>GEÇMİŞ YILLAR KARLARI HESABI</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1.592.041,65</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965811574"/>
                  </a:ext>
                </a:extLst>
              </a:tr>
              <a:tr h="244420">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58</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dirty="0">
                          <a:effectLst/>
                        </a:rPr>
                        <a:t>GEÇMİŞ YILLAR ZARARLARI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a:effectLst/>
                        </a:rPr>
                        <a:t>-481.105,62</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2796387540"/>
                  </a:ext>
                </a:extLst>
              </a:tr>
              <a:tr h="306200">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580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dirty="0">
                          <a:effectLst/>
                        </a:rPr>
                        <a:t>GEÇMİŞ YILLAR ZARARLARI HESABI (-)</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dirty="0">
                          <a:effectLst/>
                        </a:rPr>
                        <a:t>-481.105,62</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776156658"/>
                  </a:ext>
                </a:extLst>
              </a:tr>
              <a:tr h="244420">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59</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dirty="0">
                          <a:effectLst/>
                        </a:rPr>
                        <a:t>DÖNEM NET KARI/ZARARI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dirty="0">
                          <a:effectLst/>
                        </a:rPr>
                        <a:t>855.878,49</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3969821960"/>
                  </a:ext>
                </a:extLst>
              </a:tr>
              <a:tr h="182637">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400" b="1">
                        <a:effectLst/>
                        <a:latin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400" b="1">
                          <a:effectLst/>
                        </a:rPr>
                        <a:t>590</a:t>
                      </a:r>
                      <a:endParaRPr lang="tr-TR" sz="14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nSpc>
                          <a:spcPct val="107000"/>
                        </a:lnSpc>
                        <a:spcAft>
                          <a:spcPts val="800"/>
                        </a:spcAft>
                      </a:pPr>
                      <a:r>
                        <a:rPr lang="tr-TR" sz="1400" b="1" dirty="0">
                          <a:effectLst/>
                        </a:rPr>
                        <a:t>DÖNEM NET KÂRI HESABI</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400" b="1" dirty="0">
                          <a:effectLst/>
                        </a:rPr>
                        <a:t>855.878,49</a:t>
                      </a:r>
                      <a:endParaRPr lang="tr-TR"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3700417681"/>
                  </a:ext>
                </a:extLst>
              </a:tr>
              <a:tr h="382781">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pPr>
                      <a:endParaRPr lang="tr-TR" sz="1600" b="1">
                        <a:effectLst/>
                        <a:latin typeface="Calibri" panose="020F0502020204030204" pitchFamily="34" charset="0"/>
                        <a:cs typeface="Times New Roman" panose="02020603050405020304" pitchFamily="18" charset="0"/>
                      </a:endParaRPr>
                    </a:p>
                  </a:txBody>
                  <a:tcPr marL="20981" marR="20981" marT="0" marB="0"/>
                </a:tc>
                <a:tc>
                  <a:txBody>
                    <a:bodyPr/>
                    <a:lstStyle/>
                    <a:p>
                      <a:pPr>
                        <a:lnSpc>
                          <a:spcPct val="107000"/>
                        </a:lnSpc>
                        <a:spcAft>
                          <a:spcPts val="800"/>
                        </a:spcAft>
                      </a:pPr>
                      <a:r>
                        <a:rPr lang="tr-TR" sz="1600" b="1">
                          <a:effectLst/>
                        </a:rPr>
                        <a:t>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tc>
                <a:tc>
                  <a:txBody>
                    <a:bodyPr/>
                    <a:lstStyle/>
                    <a:p>
                      <a:pPr algn="r">
                        <a:lnSpc>
                          <a:spcPct val="107000"/>
                        </a:lnSpc>
                        <a:spcAft>
                          <a:spcPts val="800"/>
                        </a:spcAft>
                      </a:pPr>
                      <a:r>
                        <a:rPr lang="tr-TR" sz="1600" b="1">
                          <a:effectLst/>
                        </a:rPr>
                        <a:t>PASİF (KAYNAKLAR) TOPLAMI : </a:t>
                      </a:r>
                      <a:endParaRPr lang="tr-TR" sz="1600" b="1">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tc>
                  <a:txBody>
                    <a:bodyPr/>
                    <a:lstStyle/>
                    <a:p>
                      <a:pPr algn="r">
                        <a:lnSpc>
                          <a:spcPct val="107000"/>
                        </a:lnSpc>
                        <a:spcAft>
                          <a:spcPts val="800"/>
                        </a:spcAft>
                      </a:pPr>
                      <a:r>
                        <a:rPr lang="tr-TR" sz="1600" b="1" dirty="0">
                          <a:effectLst/>
                        </a:rPr>
                        <a:t>2.103.214,32</a:t>
                      </a:r>
                      <a:endParaRPr lang="tr-TR"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20981" marR="20981" marT="0" marB="0" anchor="ctr"/>
                </a:tc>
                <a:extLst>
                  <a:ext uri="{0D108BD9-81ED-4DB2-BD59-A6C34878D82A}">
                    <a16:rowId xmlns:a16="http://schemas.microsoft.com/office/drawing/2014/main" val="1001721563"/>
                  </a:ext>
                </a:extLst>
              </a:tr>
            </a:tbl>
          </a:graphicData>
        </a:graphic>
      </p:graphicFrame>
    </p:spTree>
    <p:extLst>
      <p:ext uri="{BB962C8B-B14F-4D97-AF65-F5344CB8AC3E}">
        <p14:creationId xmlns:p14="http://schemas.microsoft.com/office/powerpoint/2010/main" val="2435466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130134" y="598735"/>
            <a:ext cx="10515600" cy="676284"/>
          </a:xfrm>
        </p:spPr>
        <p:txBody>
          <a:bodyPr>
            <a:normAutofit/>
          </a:bodyPr>
          <a:lstStyle/>
          <a:p>
            <a:pPr algn="ctr"/>
            <a:r>
              <a:rPr lang="tr-TR" sz="3000" b="1" dirty="0">
                <a:latin typeface="Cambria" panose="02040503050406030204" pitchFamily="18" charset="0"/>
                <a:ea typeface="Cambria" panose="02040503050406030204" pitchFamily="18" charset="0"/>
              </a:rPr>
              <a:t>GELİŞTİRİCİ FAALİYETLER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Metin kutusu 3">
            <a:extLst>
              <a:ext uri="{FF2B5EF4-FFF2-40B4-BE49-F238E27FC236}">
                <a16:creationId xmlns:a16="http://schemas.microsoft.com/office/drawing/2014/main" id="{40955992-558B-ED14-05D6-D23450F52AAD}"/>
              </a:ext>
            </a:extLst>
          </p:cNvPr>
          <p:cNvSpPr txBox="1"/>
          <p:nvPr/>
        </p:nvSpPr>
        <p:spPr>
          <a:xfrm>
            <a:off x="1253418" y="1275019"/>
            <a:ext cx="9848475" cy="480131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İşletmede görev yapan personellerin görev tanımları ve iş akış tanımları İç Kontrol ve Risk Yönetimi çalışmalarına uygun olarak güncellenerek imzalanmış ve dosyalanmıştır,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dirty="0">
                <a:latin typeface="Times New Roman" panose="02020603050405020304" pitchFamily="18" charset="0"/>
                <a:ea typeface="Calibri" panose="020F0502020204030204" pitchFamily="34" charset="0"/>
                <a:cs typeface="Times New Roman" panose="02020603050405020304" pitchFamily="18" charset="0"/>
              </a:rPr>
              <a:t>İşletmenin web sayfasında </a:t>
            </a:r>
            <a:r>
              <a:rPr lang="tr-TR" dirty="0" err="1">
                <a:latin typeface="Times New Roman" panose="02020603050405020304" pitchFamily="18" charset="0"/>
                <a:ea typeface="Calibri" panose="020F0502020204030204" pitchFamily="34" charset="0"/>
                <a:cs typeface="Times New Roman" panose="02020603050405020304" pitchFamily="18" charset="0"/>
              </a:rPr>
              <a:t>satınalma</a:t>
            </a:r>
            <a:r>
              <a:rPr lang="tr-TR" dirty="0">
                <a:latin typeface="Times New Roman" panose="02020603050405020304" pitchFamily="18" charset="0"/>
                <a:ea typeface="Calibri" panose="020F0502020204030204" pitchFamily="34" charset="0"/>
                <a:cs typeface="Times New Roman" panose="02020603050405020304" pitchFamily="18" charset="0"/>
              </a:rPr>
              <a:t>, ek ödeme örnek danışmanlık formları kalite çalışmaları çerçevesinde güncellenmiştir,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İşletmenin bütçe tasarılarının zamanında hazırlanmasını sağlamak için birimlerle gerekli iletişim sağlanmaktadır,</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Döner sermaye işlemlerini ilgilendiren mevzuat konularında araştırmalar yapılmaktadır, yayımlanan Sayıştay kararları ve resmi görüşler akademik birim paydaşlarıyla paylaşılarak kurumumuzun yaptırımlara maruz kalmasının önüne geçilmeye çalışılmaktadır,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İşletmenin iş ve işlemlerin sağlıklı yürütülmesi amacıyla yılda en az bir kez bilgilendirme toplantısı yapılmaktadır.  </a:t>
            </a:r>
            <a:r>
              <a:rPr lang="tr-TR" dirty="0">
                <a:effectLst/>
                <a:latin typeface="Times New Roman" panose="02020603050405020304" pitchFamily="18" charset="0"/>
                <a:cs typeface="Times New Roman" panose="02020603050405020304" pitchFamily="18" charset="0"/>
              </a:rPr>
              <a:t>11 Kasım 2022 tarihinde bilgilendirme toplantısı akademik ve idari personelimizin katılımıyla Rektörlük toplantı salonunda gerçekleşmiştir.</a:t>
            </a:r>
            <a:endParaRPr kumimoji="0" lang="tr-TR" sz="1800" b="0"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311672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28E10D0-9D02-4B97-89D3-553E0C59479C}"/>
              </a:ext>
            </a:extLst>
          </p:cNvPr>
          <p:cNvSpPr>
            <a:spLocks noGrp="1"/>
          </p:cNvSpPr>
          <p:nvPr>
            <p:ph type="title"/>
          </p:nvPr>
        </p:nvSpPr>
        <p:spPr/>
        <p:txBody>
          <a:bodyPr>
            <a:noAutofit/>
          </a:bodyPr>
          <a:lstStyle/>
          <a:p>
            <a:pPr>
              <a:lnSpc>
                <a:spcPct val="107000"/>
              </a:lnSpc>
              <a:spcAft>
                <a:spcPts val="800"/>
              </a:spcAft>
              <a:tabLst>
                <a:tab pos="-900430" algn="l"/>
              </a:tabLst>
            </a:pPr>
            <a:r>
              <a:rPr lang="tr-TR" kern="1800" dirty="0">
                <a:effectLst/>
                <a:ea typeface="Times New Roman" panose="02020603050405020304" pitchFamily="18" charset="0"/>
                <a:cs typeface="Times New Roman" panose="02020603050405020304" pitchFamily="18" charset="0"/>
              </a:rPr>
              <a:t>Eğitim ve Bilgilendirme</a:t>
            </a:r>
            <a:endParaRPr lang="tr-TR" dirty="0">
              <a:effectLst/>
              <a:ea typeface="Calibri" panose="020F0502020204030204" pitchFamily="34" charset="0"/>
              <a:cs typeface="Times New Roman" panose="02020603050405020304" pitchFamily="18" charset="0"/>
            </a:endParaRPr>
          </a:p>
        </p:txBody>
      </p:sp>
      <p:pic>
        <p:nvPicPr>
          <p:cNvPr id="6" name="İçerik Yer Tutucusu 5" descr="metin, iç mekan, duvar, tavan içeren bir resim&#10;&#10;Açıklama otomatik olarak oluşturuldu">
            <a:extLst>
              <a:ext uri="{FF2B5EF4-FFF2-40B4-BE49-F238E27FC236}">
                <a16:creationId xmlns:a16="http://schemas.microsoft.com/office/drawing/2014/main" id="{0948D1A6-B565-4B75-BFE0-70346A230F39}"/>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75852" y="1800808"/>
            <a:ext cx="2694575" cy="2020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Resim 3" descr="metin içeren bir resim&#10;&#10;Açıklama otomatik olarak oluşturuldu">
            <a:extLst>
              <a:ext uri="{FF2B5EF4-FFF2-40B4-BE49-F238E27FC236}">
                <a16:creationId xmlns:a16="http://schemas.microsoft.com/office/drawing/2014/main" id="{806D3571-D714-46D7-9927-A9C3EFB60A9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4917" y="764390"/>
            <a:ext cx="2600763" cy="972970"/>
          </a:xfrm>
          <a:prstGeom prst="rect">
            <a:avLst/>
          </a:prstGeom>
        </p:spPr>
      </p:pic>
      <p:pic>
        <p:nvPicPr>
          <p:cNvPr id="8" name="Resim 7" descr="tavan, iç mekan, duvar, oda içeren bir resim&#10;&#10;Açıklama otomatik olarak oluşturuldu">
            <a:extLst>
              <a:ext uri="{FF2B5EF4-FFF2-40B4-BE49-F238E27FC236}">
                <a16:creationId xmlns:a16="http://schemas.microsoft.com/office/drawing/2014/main" id="{7021D75F-0FBB-4EE8-AA1C-CC04DC46B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5852" y="4146601"/>
            <a:ext cx="2694577" cy="20209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 name="Resim 9" descr="iç mekan, tavan, duvar, oda içeren bir resim&#10;&#10;Açıklama otomatik olarak oluşturuldu">
            <a:extLst>
              <a:ext uri="{FF2B5EF4-FFF2-40B4-BE49-F238E27FC236}">
                <a16:creationId xmlns:a16="http://schemas.microsoft.com/office/drawing/2014/main" id="{A9BDAFDE-4640-472E-8F27-594B6FC2E9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98169" y="1800808"/>
            <a:ext cx="2694575" cy="20209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2" name="Resim 11" descr="iç mekan, tavan, kişi, büyük salon içeren bir resim&#10;&#10;Açıklama otomatik olarak oluşturuldu">
            <a:extLst>
              <a:ext uri="{FF2B5EF4-FFF2-40B4-BE49-F238E27FC236}">
                <a16:creationId xmlns:a16="http://schemas.microsoft.com/office/drawing/2014/main" id="{2A0F64B6-96DC-44A8-A627-00A4C3089B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98169" y="4141897"/>
            <a:ext cx="2700850" cy="2025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134190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Resim 14">
            <a:extLst>
              <a:ext uri="{FF2B5EF4-FFF2-40B4-BE49-F238E27FC236}">
                <a16:creationId xmlns:a16="http://schemas.microsoft.com/office/drawing/2014/main" id="{AE41F54C-A748-E9C8-AF43-E80E16D3AD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5775" y="152077"/>
            <a:ext cx="1196050" cy="1538611"/>
          </a:xfrm>
          <a:prstGeom prst="rect">
            <a:avLst/>
          </a:prstGeom>
        </p:spPr>
      </p:pic>
      <p:sp>
        <p:nvSpPr>
          <p:cNvPr id="34" name="Başlık 33">
            <a:extLst>
              <a:ext uri="{FF2B5EF4-FFF2-40B4-BE49-F238E27FC236}">
                <a16:creationId xmlns:a16="http://schemas.microsoft.com/office/drawing/2014/main" id="{364B516C-0739-5999-2DD0-32FC9595DE2F}"/>
              </a:ext>
            </a:extLst>
          </p:cNvPr>
          <p:cNvSpPr>
            <a:spLocks noGrp="1"/>
          </p:cNvSpPr>
          <p:nvPr>
            <p:ph type="title"/>
          </p:nvPr>
        </p:nvSpPr>
        <p:spPr>
          <a:xfrm>
            <a:off x="2294467" y="692502"/>
            <a:ext cx="6454422" cy="650875"/>
          </a:xfrm>
        </p:spPr>
        <p:txBody>
          <a:bodyPr>
            <a:normAutofit fontScale="90000"/>
          </a:bodyPr>
          <a:lstStyle/>
          <a:p>
            <a:pPr algn="ctr"/>
            <a:r>
              <a:rPr lang="tr-TR" dirty="0">
                <a:latin typeface="Cambria" panose="02040503050406030204" pitchFamily="18" charset="0"/>
                <a:ea typeface="Cambria" panose="02040503050406030204" pitchFamily="18" charset="0"/>
              </a:rPr>
              <a:t>PERSONEL BİLGİLERİ</a:t>
            </a:r>
          </a:p>
        </p:txBody>
      </p:sp>
      <p:graphicFrame>
        <p:nvGraphicFramePr>
          <p:cNvPr id="36" name="Tablo 35">
            <a:extLst>
              <a:ext uri="{FF2B5EF4-FFF2-40B4-BE49-F238E27FC236}">
                <a16:creationId xmlns:a16="http://schemas.microsoft.com/office/drawing/2014/main" id="{A3623F6C-3492-7484-A946-42DCE8FE3329}"/>
              </a:ext>
            </a:extLst>
          </p:cNvPr>
          <p:cNvGraphicFramePr>
            <a:graphicFrameLocks noGrp="1"/>
          </p:cNvGraphicFramePr>
          <p:nvPr>
            <p:extLst>
              <p:ext uri="{D42A27DB-BD31-4B8C-83A1-F6EECF244321}">
                <p14:modId xmlns:p14="http://schemas.microsoft.com/office/powerpoint/2010/main" val="1745440627"/>
              </p:ext>
            </p:extLst>
          </p:nvPr>
        </p:nvGraphicFramePr>
        <p:xfrm>
          <a:off x="1695092" y="2424044"/>
          <a:ext cx="7484534" cy="2757556"/>
        </p:xfrm>
        <a:graphic>
          <a:graphicData uri="http://schemas.openxmlformats.org/drawingml/2006/table">
            <a:tbl>
              <a:tblPr firstRow="1" firstCol="1" bandRow="1" bandCol="1"/>
              <a:tblGrid>
                <a:gridCol w="5667023">
                  <a:extLst>
                    <a:ext uri="{9D8B030D-6E8A-4147-A177-3AD203B41FA5}">
                      <a16:colId xmlns:a16="http://schemas.microsoft.com/office/drawing/2014/main" val="918840969"/>
                    </a:ext>
                  </a:extLst>
                </a:gridCol>
                <a:gridCol w="1817511">
                  <a:extLst>
                    <a:ext uri="{9D8B030D-6E8A-4147-A177-3AD203B41FA5}">
                      <a16:colId xmlns:a16="http://schemas.microsoft.com/office/drawing/2014/main" val="1154607444"/>
                    </a:ext>
                  </a:extLst>
                </a:gridCol>
              </a:tblGrid>
              <a:tr h="248533">
                <a:tc gridSpan="2">
                  <a:txBody>
                    <a:bodyPr/>
                    <a:lstStyle/>
                    <a:p>
                      <a:pPr algn="ctr" rtl="0" fontAlgn="ctr"/>
                      <a:r>
                        <a:rPr lang="tr-TR" sz="1800" b="1" i="0" u="none" strike="noStrike" dirty="0">
                          <a:solidFill>
                            <a:srgbClr val="FFFFFF"/>
                          </a:solidFill>
                          <a:effectLst/>
                          <a:latin typeface="Cambria" panose="02040503050406030204" pitchFamily="18" charset="0"/>
                        </a:rPr>
                        <a:t>İDARİ PERSONEL</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solidFill>
                      <a:srgbClr val="4BACC6"/>
                    </a:solidFill>
                  </a:tcPr>
                </a:tc>
                <a:tc hMerge="1">
                  <a:txBody>
                    <a:bodyPr/>
                    <a:lstStyle/>
                    <a:p>
                      <a:endParaRPr lang="tr-TR"/>
                    </a:p>
                  </a:txBody>
                  <a:tcPr/>
                </a:tc>
                <a:extLst>
                  <a:ext uri="{0D108BD9-81ED-4DB2-BD59-A6C34878D82A}">
                    <a16:rowId xmlns:a16="http://schemas.microsoft.com/office/drawing/2014/main" val="2256479132"/>
                  </a:ext>
                </a:extLst>
              </a:tr>
              <a:tr h="475828">
                <a:tc>
                  <a:txBody>
                    <a:bodyPr/>
                    <a:lstStyle/>
                    <a:p>
                      <a:pPr algn="l" fontAlgn="b"/>
                      <a:r>
                        <a:rPr lang="tr-TR" sz="1800" b="0" i="0" u="none" strike="noStrike" dirty="0">
                          <a:solidFill>
                            <a:srgbClr val="000000"/>
                          </a:solidFill>
                          <a:effectLst/>
                          <a:latin typeface="Times New Roman" panose="02020603050405020304" pitchFamily="18" charset="0"/>
                          <a:cs typeface="Times New Roman" panose="02020603050405020304" pitchFamily="18" charset="0"/>
                        </a:rPr>
                        <a:t>İşletme Müdürü</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rtl="0" fontAlgn="ctr"/>
                      <a:r>
                        <a:rPr lang="tr-TR" sz="1800" b="0" i="0" u="none" strike="noStrike" dirty="0">
                          <a:solidFill>
                            <a:srgbClr val="000000"/>
                          </a:solidFill>
                          <a:effectLst/>
                          <a:latin typeface="Cambria" panose="02040503050406030204" pitchFamily="18" charset="0"/>
                        </a:rPr>
                        <a:t>1</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128099144"/>
                  </a:ext>
                </a:extLst>
              </a:tr>
              <a:tr h="248533">
                <a:tc>
                  <a:txBody>
                    <a:bodyPr/>
                    <a:lstStyle/>
                    <a:p>
                      <a:pPr algn="l" fontAlgn="b"/>
                      <a:r>
                        <a:rPr lang="tr-TR" sz="1800" b="0" i="0" u="none" strike="noStrike" dirty="0">
                          <a:solidFill>
                            <a:srgbClr val="000000"/>
                          </a:solidFill>
                          <a:effectLst/>
                          <a:latin typeface="Times New Roman" panose="02020603050405020304" pitchFamily="18" charset="0"/>
                          <a:cs typeface="Times New Roman" panose="02020603050405020304" pitchFamily="18" charset="0"/>
                        </a:rPr>
                        <a:t>Bilgisayar İşletmeni</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rtl="0" fontAlgn="ctr"/>
                      <a:r>
                        <a:rPr lang="tr-TR" sz="1800" b="0" i="0" u="none" strike="noStrike" dirty="0">
                          <a:solidFill>
                            <a:srgbClr val="000000"/>
                          </a:solidFill>
                          <a:effectLst/>
                          <a:latin typeface="Cambria" panose="02040503050406030204" pitchFamily="18" charset="0"/>
                        </a:rPr>
                        <a:t>1</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133261833"/>
                  </a:ext>
                </a:extLst>
              </a:tr>
              <a:tr h="322528">
                <a:tc>
                  <a:txBody>
                    <a:bodyPr/>
                    <a:lstStyle/>
                    <a:p>
                      <a:pPr algn="l" fontAlgn="b"/>
                      <a:r>
                        <a:rPr lang="tr-TR" dirty="0">
                          <a:latin typeface="Times New Roman" panose="02020603050405020304" pitchFamily="18" charset="0"/>
                          <a:cs typeface="Times New Roman" panose="02020603050405020304" pitchFamily="18" charset="0"/>
                        </a:rPr>
                        <a:t>Hizmetli</a:t>
                      </a:r>
                      <a:endParaRPr lang="tr-TR" sz="1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rtl="0" fontAlgn="ctr"/>
                      <a:r>
                        <a:rPr lang="tr-TR" sz="1800" b="0" i="0" u="none" strike="noStrike" dirty="0">
                          <a:solidFill>
                            <a:srgbClr val="000000"/>
                          </a:solidFill>
                          <a:effectLst/>
                          <a:latin typeface="Cambria" panose="02040503050406030204" pitchFamily="18" charset="0"/>
                        </a:rPr>
                        <a:t>1</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63439674"/>
                  </a:ext>
                </a:extLst>
              </a:tr>
              <a:tr h="248533">
                <a:tc>
                  <a:txBody>
                    <a:bodyPr/>
                    <a:lstStyle/>
                    <a:p>
                      <a:pPr algn="l" fontAlgn="b"/>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ctr"/>
                      <a:r>
                        <a:rPr lang="tr-TR" sz="1800" b="0" i="0" u="none" strike="noStrike" dirty="0">
                          <a:solidFill>
                            <a:srgbClr val="000000"/>
                          </a:solidFill>
                          <a:effectLst/>
                          <a:latin typeface="Cambria" panose="02040503050406030204" pitchFamily="18" charset="0"/>
                        </a:rPr>
                        <a:t> </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830943807"/>
                  </a:ext>
                </a:extLst>
              </a:tr>
              <a:tr h="248533">
                <a:tc>
                  <a:txBody>
                    <a:bodyPr/>
                    <a:lstStyle/>
                    <a:p>
                      <a:pPr algn="l" fontAlgn="b"/>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ctr"/>
                      <a:endParaRPr lang="tr-T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3514798606"/>
                  </a:ext>
                </a:extLst>
              </a:tr>
              <a:tr h="378794">
                <a:tc>
                  <a:txBody>
                    <a:bodyPr/>
                    <a:lstStyle/>
                    <a:p>
                      <a:pPr algn="l" fontAlgn="b"/>
                      <a:endParaRPr lang="tr-TR" sz="1800" b="0" i="0" u="none" strike="noStrike" dirty="0">
                        <a:solidFill>
                          <a:srgbClr val="000000"/>
                        </a:solidFill>
                        <a:effectLst/>
                        <a:latin typeface="Cambria" panose="02040503050406030204" pitchFamily="18" charset="0"/>
                      </a:endParaRP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ctr"/>
                      <a:endParaRPr lang="tr-TR" sz="1800" b="0" i="0" u="none" strike="noStrike" dirty="0">
                        <a:solidFill>
                          <a:srgbClr val="000000"/>
                        </a:solidFill>
                        <a:effectLst/>
                        <a:latin typeface="Cambria" panose="02040503050406030204" pitchFamily="18" charset="0"/>
                      </a:endParaRP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1153470720"/>
                  </a:ext>
                </a:extLst>
              </a:tr>
              <a:tr h="44502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tr-TR" sz="1800" b="1" i="0" u="none" strike="noStrike" dirty="0">
                          <a:solidFill>
                            <a:srgbClr val="000000"/>
                          </a:solidFill>
                          <a:effectLst/>
                          <a:latin typeface="Cambria" panose="02040503050406030204" pitchFamily="18" charset="0"/>
                        </a:rPr>
                        <a:t>TOPLAM İDARİ PERSONEL SAYISI</a:t>
                      </a:r>
                    </a:p>
                  </a:txBody>
                  <a:tcPr marL="9525" marR="9525" marT="9525" marB="0" anchor="ctr">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tc>
                  <a:txBody>
                    <a:bodyPr/>
                    <a:lstStyle/>
                    <a:p>
                      <a:pPr algn="ctr" fontAlgn="b"/>
                      <a:r>
                        <a:rPr lang="tr-TR" sz="1800" b="0" i="0" u="none" strike="noStrike" dirty="0">
                          <a:solidFill>
                            <a:srgbClr val="000000"/>
                          </a:solidFill>
                          <a:effectLst/>
                          <a:latin typeface="Cambria" panose="02040503050406030204" pitchFamily="18" charset="0"/>
                        </a:rPr>
                        <a:t> </a:t>
                      </a:r>
                      <a:r>
                        <a:rPr lang="tr-TR" sz="1800" b="1" i="0" u="none" strike="noStrike" dirty="0">
                          <a:solidFill>
                            <a:srgbClr val="000000"/>
                          </a:solidFill>
                          <a:effectLst/>
                          <a:latin typeface="Cambria" panose="02040503050406030204" pitchFamily="18" charset="0"/>
                        </a:rPr>
                        <a:t>3</a:t>
                      </a:r>
                    </a:p>
                  </a:txBody>
                  <a:tcPr marL="9525" marR="9525" marT="9525" marB="0" anchor="b">
                    <a:lnL w="12700" cap="flat" cmpd="sng" algn="ctr">
                      <a:solidFill>
                        <a:srgbClr val="4BACC6"/>
                      </a:solidFill>
                      <a:prstDash val="solid"/>
                      <a:round/>
                      <a:headEnd type="none" w="med" len="med"/>
                      <a:tailEnd type="none" w="med" len="med"/>
                    </a:lnL>
                    <a:lnR w="12700" cap="flat" cmpd="sng" algn="ctr">
                      <a:solidFill>
                        <a:srgbClr val="4BACC6"/>
                      </a:solidFill>
                      <a:prstDash val="solid"/>
                      <a:round/>
                      <a:headEnd type="none" w="med" len="med"/>
                      <a:tailEnd type="none" w="med" len="med"/>
                    </a:lnR>
                    <a:lnT w="12700" cap="flat" cmpd="sng" algn="ctr">
                      <a:solidFill>
                        <a:srgbClr val="4BACC6"/>
                      </a:solidFill>
                      <a:prstDash val="solid"/>
                      <a:round/>
                      <a:headEnd type="none" w="med" len="med"/>
                      <a:tailEnd type="none" w="med" len="med"/>
                    </a:lnT>
                    <a:lnB w="12700" cap="flat" cmpd="sng" algn="ctr">
                      <a:solidFill>
                        <a:srgbClr val="4BACC6"/>
                      </a:solidFill>
                      <a:prstDash val="solid"/>
                      <a:round/>
                      <a:headEnd type="none" w="med" len="med"/>
                      <a:tailEnd type="none" w="med" len="med"/>
                    </a:lnB>
                  </a:tcPr>
                </a:tc>
                <a:extLst>
                  <a:ext uri="{0D108BD9-81ED-4DB2-BD59-A6C34878D82A}">
                    <a16:rowId xmlns:a16="http://schemas.microsoft.com/office/drawing/2014/main" val="2888389714"/>
                  </a:ext>
                </a:extLst>
              </a:tr>
            </a:tbl>
          </a:graphicData>
        </a:graphic>
      </p:graphicFrame>
      <p:sp>
        <p:nvSpPr>
          <p:cNvPr id="2" name="Metin kutusu 1">
            <a:extLst>
              <a:ext uri="{FF2B5EF4-FFF2-40B4-BE49-F238E27FC236}">
                <a16:creationId xmlns:a16="http://schemas.microsoft.com/office/drawing/2014/main" id="{6B12A29E-7A1C-0BD6-56AB-BCAC422935EC}"/>
              </a:ext>
            </a:extLst>
          </p:cNvPr>
          <p:cNvSpPr txBox="1"/>
          <p:nvPr/>
        </p:nvSpPr>
        <p:spPr>
          <a:xfrm>
            <a:off x="1920870" y="5159022"/>
            <a:ext cx="8182686" cy="369332"/>
          </a:xfrm>
          <a:prstGeom prst="rect">
            <a:avLst/>
          </a:prstGeom>
          <a:noFill/>
        </p:spPr>
        <p:txBody>
          <a:bodyPr wrap="square" rtlCol="0">
            <a:spAutoFit/>
          </a:bodyPr>
          <a:lstStyle/>
          <a:p>
            <a:r>
              <a:rPr lang="tr-TR" dirty="0"/>
              <a:t>(Tabloyu biriminizin  personel dağılımına göre doldurunuz)</a:t>
            </a:r>
          </a:p>
        </p:txBody>
      </p:sp>
    </p:spTree>
    <p:extLst>
      <p:ext uri="{BB962C8B-B14F-4D97-AF65-F5344CB8AC3E}">
        <p14:creationId xmlns:p14="http://schemas.microsoft.com/office/powerpoint/2010/main" val="302440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ECE51D5-3068-487D-9711-36895D1030C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B496C81C-B8A5-4A41-9CAB-D5E70AC5A022}"/>
              </a:ext>
            </a:extLst>
          </p:cNvPr>
          <p:cNvSpPr>
            <a:spLocks noGrp="1"/>
          </p:cNvSpPr>
          <p:nvPr>
            <p:ph idx="1"/>
          </p:nvPr>
        </p:nvSpPr>
        <p:spPr/>
        <p:txBody>
          <a:bodyPr/>
          <a:lstStyle/>
          <a:p>
            <a:endParaRPr lang="tr-TR" dirty="0"/>
          </a:p>
          <a:p>
            <a:endParaRPr lang="tr-TR" dirty="0"/>
          </a:p>
          <a:p>
            <a:pPr marL="0" indent="0" algn="ctr">
              <a:buNone/>
            </a:pPr>
            <a:r>
              <a:rPr lang="tr-TR" sz="4000" dirty="0">
                <a:latin typeface="Times New Roman" panose="02020603050405020304" pitchFamily="18" charset="0"/>
                <a:cs typeface="Times New Roman" panose="02020603050405020304" pitchFamily="18" charset="0"/>
              </a:rPr>
              <a:t>TEŞEKKÜRLER.</a:t>
            </a:r>
          </a:p>
          <a:p>
            <a:pPr marL="0" indent="0" algn="ctr">
              <a:buNone/>
            </a:pPr>
            <a:endParaRPr lang="tr-TR"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523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6865C4-17ED-3A24-8366-5FCE715F0BB1}"/>
              </a:ext>
            </a:extLst>
          </p:cNvPr>
          <p:cNvSpPr>
            <a:spLocks noGrp="1"/>
          </p:cNvSpPr>
          <p:nvPr>
            <p:ph type="title"/>
          </p:nvPr>
        </p:nvSpPr>
        <p:spPr>
          <a:xfrm>
            <a:off x="838200" y="365125"/>
            <a:ext cx="10515600" cy="5345210"/>
          </a:xfrm>
        </p:spPr>
        <p:txBody>
          <a:bodyPr>
            <a:normAutofit fontScale="90000"/>
          </a:bodyPr>
          <a:lstStyle/>
          <a:p>
            <a:pPr>
              <a:lnSpc>
                <a:spcPct val="107000"/>
              </a:lnSpc>
              <a:spcAft>
                <a:spcPts val="800"/>
              </a:spcAft>
            </a:pPr>
            <a:r>
              <a:rPr lang="en-GB" sz="1800" b="1"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YETKİ, GÖREV VE SORUMLULUKLAR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en-GB"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KURULUŞ VE AMACI</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27.08.2009 Tarihinde 27328 sayılı Resmi Gazetede yayımlanan ve 18.06.2020 tarih ve 31159 sayılı Resmi Gazetede Yayımlanarak güncellenen Yalova Üniversitesi Döner Sermaye İşletmesi Yönetmeliği ile 01.10.2009 tarihinde faaliyetine başlayan ve Döner Sermaye işletmemizin Kuruluş Amacı; Kurumların temel hizmetlerini aksatmamak kaydıyla, varsa kapasite fazlasını değerlendirerek üretim yapılması ve üretilen mal veya hizmetin piyasaya satılması sonucu kuruma ek gelir sağlamak.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Yalova Üniversitesi Döner Sermaye İşletmesinin Yönetim Kurulu, Üniversite Yönetim Kuruludur. Harcama Yetkilisi, 18.06.2020 tarihli Yükseköğretim Kurumları Döner Sermaye İşletmelerinin Kurulmasına İlişkin Yönetmelik 3.Maddesinin b) fıkrasına istinaden, Döner sermaye işletmesi müdürlüğü ve işletmeye bağlı olarak faaliyet gösteren her bir iktisadi işletme birim yöneticileridir.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Bir hizmete döner sermaye tesis edilebilmesi için;</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Ortada bir kapasite fazlası bulunmalıdır.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 ek üretim, ana kamu hizmetini aksatmamalıdır.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Bu fazlalık, piyasa fiyatı olan bir mal veya hizmet üretimine yöneltilebilmelidir</a:t>
            </a: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79E7D449-1BFE-275A-5719-C8667D59CDBE}"/>
              </a:ext>
            </a:extLst>
          </p:cNvPr>
          <p:cNvSpPr>
            <a:spLocks noGrp="1"/>
          </p:cNvSpPr>
          <p:nvPr>
            <p:ph idx="1"/>
          </p:nvPr>
        </p:nvSpPr>
        <p:spPr>
          <a:xfrm>
            <a:off x="838200" y="365126"/>
            <a:ext cx="10515600" cy="2154140"/>
          </a:xfrm>
        </p:spPr>
        <p:txBody>
          <a:bodyPr>
            <a:normAutofit/>
          </a:bodyPr>
          <a:lstStyle/>
          <a:p>
            <a:pPr marL="0" indent="0">
              <a:lnSpc>
                <a:spcPct val="107000"/>
              </a:lnSpc>
              <a:spcAft>
                <a:spcPts val="595"/>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a:p>
            <a:pPr marL="0" indent="0">
              <a:buNone/>
            </a:pPr>
            <a:endParaRPr lang="tr-TR" dirty="0"/>
          </a:p>
          <a:p>
            <a:pPr marL="0" indent="0">
              <a:buNone/>
            </a:pPr>
            <a:endParaRPr lang="tr-TR" dirty="0"/>
          </a:p>
        </p:txBody>
      </p:sp>
    </p:spTree>
    <p:extLst>
      <p:ext uri="{BB962C8B-B14F-4D97-AF65-F5344CB8AC3E}">
        <p14:creationId xmlns:p14="http://schemas.microsoft.com/office/powerpoint/2010/main" val="4163592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C6865C4-17ED-3A24-8366-5FCE715F0BB1}"/>
              </a:ext>
            </a:extLst>
          </p:cNvPr>
          <p:cNvSpPr>
            <a:spLocks noGrp="1"/>
          </p:cNvSpPr>
          <p:nvPr>
            <p:ph type="title"/>
          </p:nvPr>
        </p:nvSpPr>
        <p:spPr>
          <a:xfrm>
            <a:off x="838200" y="365124"/>
            <a:ext cx="10515600" cy="5737095"/>
          </a:xfrm>
        </p:spPr>
        <p:txBody>
          <a:bodyPr>
            <a:normAutofit fontScale="90000"/>
          </a:bodyPr>
          <a:lstStyle/>
          <a:p>
            <a:pPr>
              <a:lnSpc>
                <a:spcPct val="107000"/>
              </a:lnSpc>
              <a:spcAft>
                <a:spcPts val="595"/>
              </a:spcAft>
            </a:pP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br>
              <a:rPr lang="tr-TR" sz="1800" b="1"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FAALİYET ALANLARI</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İşletmenin faaliyet alanına giren iş ve hizmetler şunlardır: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a)</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cs typeface="Times New Roman" panose="02020603050405020304" pitchFamily="18" charset="0"/>
              </a:rPr>
              <a:t>Yükseköğretim kurumları dışındaki kamu kurum ve kuruluşları ile gerçek ve tüzel kişiler tarafından talep edilecek konularda, bilimsel görüş vermek, proje hazırlamak, araştırma, uygulama ve benzeri hizmetleri yapmak, elektronik ortamda veya yüz yüze seminer düzenlemek ve kurs açmak, toplantı, konferans, panel ve sempozyumlar düzenlemek, sınavlar yapmak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b)</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Laboratuvar ve atölyelerde her çeşit cihaz, makine, alet - edevat, tesisat ve benzerlerinin üretim, bakım ve onarımını yapmak,</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c)</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cs typeface="Times New Roman" panose="02020603050405020304" pitchFamily="18" charset="0"/>
              </a:rPr>
              <a:t>Mevcut fiziki kapasiteyi değerlendirerek birimlerin faaliyet alanları ile sınırlı olmak üzere mal ve hizmet üretmek, önceden Rektörün izni alınmak şartıyla üretilen mal ve hizmetleri pazarlamak ve satılması için satış ve teşhir yerleri açmak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cs typeface="Times New Roman" panose="02020603050405020304" pitchFamily="18" charset="0"/>
              </a:rPr>
              <a:t>ç) </a:t>
            </a:r>
            <a:r>
              <a:rPr lang="tr-TR" sz="1800" dirty="0">
                <a:effectLst/>
                <a:latin typeface="Times New Roman" panose="02020603050405020304" pitchFamily="18" charset="0"/>
                <a:cs typeface="Times New Roman" panose="02020603050405020304" pitchFamily="18" charset="0"/>
              </a:rPr>
              <a:t>Sanayi kuruluşlarınca üretilen çeşitli malların standartlara uygunluğu konusunda raporlar düzenlemek, analiz ve ölçümler yapmak, projeler hazırlamak veya uygulamak,</a:t>
            </a:r>
            <a:br>
              <a:rPr lang="tr-TR" sz="1800" dirty="0">
                <a:effectLst/>
                <a:latin typeface="Times New Roman" panose="02020603050405020304" pitchFamily="18"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d </a:t>
            </a:r>
            <a:r>
              <a:rPr lang="tr-TR" sz="1800" dirty="0">
                <a:effectLst/>
                <a:latin typeface="Times New Roman" panose="02020603050405020304" pitchFamily="18" charset="0"/>
                <a:cs typeface="Times New Roman" panose="02020603050405020304" pitchFamily="18" charset="0"/>
              </a:rPr>
              <a:t>Bilimsel sonuçların uygulanmasını ve teknolojiye dönüşümünü sağlamak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800" dirty="0">
                <a:effectLst/>
                <a:latin typeface="Times New Roman" panose="02020603050405020304" pitchFamily="18" charset="0"/>
                <a:ea typeface="Calibri" panose="020F0502020204030204" pitchFamily="34" charset="0"/>
                <a:cs typeface="Times New Roman" panose="02020603050405020304" pitchFamily="18" charset="0"/>
              </a:rPr>
            </a:b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e)</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tr-TR" sz="1800" dirty="0">
                <a:effectLst/>
                <a:latin typeface="Times New Roman" panose="02020603050405020304" pitchFamily="18" charset="0"/>
                <a:cs typeface="Times New Roman" panose="02020603050405020304" pitchFamily="18" charset="0"/>
              </a:rPr>
              <a:t>Danışmanlık, kontrol, muayene ve benzeri hizmetler vermek, analiz ve ölçümler yapmak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br>
              <a:rPr lang="tr-TR" sz="1800" dirty="0">
                <a:effectLst/>
                <a:latin typeface="Times New Roman" panose="02020603050405020304" pitchFamily="18" charset="0"/>
                <a:ea typeface="Calibri" panose="020F0502020204030204" pitchFamily="34" charset="0"/>
              </a:rPr>
            </a:br>
            <a:br>
              <a:rPr lang="tr-TR" sz="4400" dirty="0">
                <a:effectLst/>
                <a:latin typeface="Calibri" panose="020F0502020204030204" pitchFamily="34" charset="0"/>
                <a:ea typeface="Calibri" panose="020F0502020204030204" pitchFamily="34" charset="0"/>
                <a:cs typeface="Times New Roman" panose="02020603050405020304" pitchFamily="18" charset="0"/>
              </a:rPr>
            </a:br>
            <a:endParaRPr lang="tr-TR" dirty="0"/>
          </a:p>
        </p:txBody>
      </p:sp>
      <p:sp>
        <p:nvSpPr>
          <p:cNvPr id="3" name="İçerik Yer Tutucusu 2">
            <a:extLst>
              <a:ext uri="{FF2B5EF4-FFF2-40B4-BE49-F238E27FC236}">
                <a16:creationId xmlns:a16="http://schemas.microsoft.com/office/drawing/2014/main" id="{79E7D449-1BFE-275A-5719-C8667D59CDBE}"/>
              </a:ext>
            </a:extLst>
          </p:cNvPr>
          <p:cNvSpPr>
            <a:spLocks noGrp="1"/>
          </p:cNvSpPr>
          <p:nvPr>
            <p:ph idx="1"/>
          </p:nvPr>
        </p:nvSpPr>
        <p:spPr>
          <a:xfrm>
            <a:off x="838200" y="365126"/>
            <a:ext cx="10515600" cy="2154140"/>
          </a:xfrm>
        </p:spPr>
        <p:txBody>
          <a:bodyPr>
            <a:normAutofit/>
          </a:bodyPr>
          <a:lstStyle/>
          <a:p>
            <a:pPr marL="0" indent="0">
              <a:lnSpc>
                <a:spcPct val="107000"/>
              </a:lnSpc>
              <a:spcAft>
                <a:spcPts val="595"/>
              </a:spcAft>
              <a:buNone/>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tr-TR" dirty="0"/>
          </a:p>
        </p:txBody>
      </p:sp>
    </p:spTree>
    <p:extLst>
      <p:ext uri="{BB962C8B-B14F-4D97-AF65-F5344CB8AC3E}">
        <p14:creationId xmlns:p14="http://schemas.microsoft.com/office/powerpoint/2010/main" val="3823855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8E482A-F3EF-4AF6-BFF0-C3AFF77F922B}"/>
              </a:ext>
            </a:extLst>
          </p:cNvPr>
          <p:cNvSpPr>
            <a:spLocks noGrp="1"/>
          </p:cNvSpPr>
          <p:nvPr>
            <p:ph type="title"/>
          </p:nvPr>
        </p:nvSpPr>
        <p:spPr/>
        <p:txBody>
          <a:bodyPr/>
          <a:lstStyle/>
          <a:p>
            <a:r>
              <a:rPr lang="tr-TR" sz="3200" dirty="0"/>
              <a:t>Harcama Birimleri</a:t>
            </a:r>
          </a:p>
        </p:txBody>
      </p:sp>
      <p:sp>
        <p:nvSpPr>
          <p:cNvPr id="3" name="İçerik Yer Tutucusu 2">
            <a:extLst>
              <a:ext uri="{FF2B5EF4-FFF2-40B4-BE49-F238E27FC236}">
                <a16:creationId xmlns:a16="http://schemas.microsoft.com/office/drawing/2014/main" id="{F5A247B5-D044-459A-A95B-2A8F9790CA88}"/>
              </a:ext>
            </a:extLst>
          </p:cNvPr>
          <p:cNvSpPr>
            <a:spLocks noGrp="1"/>
          </p:cNvSpPr>
          <p:nvPr>
            <p:ph idx="1"/>
          </p:nvPr>
        </p:nvSpPr>
        <p:spPr>
          <a:xfrm>
            <a:off x="1097280" y="1845734"/>
            <a:ext cx="10058400" cy="4247876"/>
          </a:xfrm>
        </p:spPr>
        <p:txBody>
          <a:bodyPr>
            <a:normAutofit/>
          </a:bodyPr>
          <a:lstStyle/>
          <a:p>
            <a:endParaRPr lang="tr-TR" dirty="0"/>
          </a:p>
          <a:p>
            <a:pPr algn="just">
              <a:lnSpc>
                <a:spcPts val="1000"/>
              </a:lnSpc>
            </a:pPr>
            <a:r>
              <a:rPr lang="tr-TR" sz="1800" dirty="0">
                <a:effectLst/>
                <a:latin typeface="Times New Roman" panose="02020603050405020304" pitchFamily="18" charset="0"/>
                <a:ea typeface="Times New Roman" panose="02020603050405020304" pitchFamily="18" charset="0"/>
              </a:rPr>
              <a:t>(VERGİ NO: </a:t>
            </a:r>
            <a:r>
              <a:rPr lang="en-US" sz="1800" dirty="0">
                <a:effectLst/>
                <a:latin typeface="Times New Roman" panose="02020603050405020304" pitchFamily="18" charset="0"/>
                <a:ea typeface="Times New Roman" panose="02020603050405020304" pitchFamily="18" charset="0"/>
              </a:rPr>
              <a:t>9340476043</a:t>
            </a:r>
            <a:r>
              <a:rPr lang="tr-TR" sz="1800" dirty="0">
                <a:effectLst/>
                <a:latin typeface="Times New Roman" panose="02020603050405020304" pitchFamily="18" charset="0"/>
                <a:ea typeface="Times New Roman" panose="02020603050405020304" pitchFamily="18" charset="0"/>
              </a:rPr>
              <a:t>)</a:t>
            </a:r>
          </a:p>
          <a:p>
            <a:pPr algn="just">
              <a:lnSpc>
                <a:spcPts val="1000"/>
              </a:lnSpc>
            </a:pPr>
            <a:endParaRPr lang="tr-TR" sz="1800" dirty="0">
              <a:effectLst/>
              <a:latin typeface="Times New Roman" panose="02020603050405020304" pitchFamily="18" charset="0"/>
              <a:ea typeface="Times New Roman" panose="02020603050405020304" pitchFamily="18" charset="0"/>
            </a:endParaRPr>
          </a:p>
          <a:p>
            <a:pPr algn="just">
              <a:lnSpc>
                <a:spcPts val="1000"/>
              </a:lnSpc>
            </a:pPr>
            <a:r>
              <a:rPr lang="tr-TR" sz="1800" dirty="0">
                <a:effectLst/>
                <a:latin typeface="Times New Roman" panose="02020603050405020304" pitchFamily="18" charset="0"/>
                <a:ea typeface="Times New Roman" panose="02020603050405020304" pitchFamily="18" charset="0"/>
              </a:rPr>
              <a:t>DMİS; MALİYE YÖNETİM SİSTEMİ;</a:t>
            </a:r>
          </a:p>
          <a:p>
            <a:pPr algn="just">
              <a:lnSpc>
                <a:spcPts val="1000"/>
              </a:lnSpc>
            </a:pPr>
            <a:r>
              <a:rPr lang="tr-TR" sz="1800" dirty="0">
                <a:effectLst/>
                <a:latin typeface="Times New Roman" panose="02020603050405020304" pitchFamily="18" charset="0"/>
                <a:ea typeface="Times New Roman" panose="02020603050405020304" pitchFamily="18" charset="0"/>
              </a:rPr>
              <a:t> </a:t>
            </a:r>
          </a:p>
          <a:p>
            <a:pPr algn="just">
              <a:lnSpc>
                <a:spcPts val="1000"/>
              </a:lnSpc>
            </a:pPr>
            <a:r>
              <a:rPr lang="tr-TR" sz="1800" dirty="0">
                <a:effectLst/>
                <a:latin typeface="Times New Roman" panose="02020603050405020304" pitchFamily="18" charset="0"/>
                <a:ea typeface="Times New Roman" panose="02020603050405020304" pitchFamily="18" charset="0"/>
              </a:rPr>
              <a:t>1-DÖNER SERMAYE İŞLETME MÜDÜRLÜĞÜ DİĞER BİRİMLER</a:t>
            </a:r>
          </a:p>
          <a:p>
            <a:pPr algn="just">
              <a:lnSpc>
                <a:spcPts val="1000"/>
              </a:lnSpc>
            </a:pPr>
            <a:r>
              <a:rPr lang="tr-TR" sz="1800" dirty="0">
                <a:effectLst/>
                <a:latin typeface="Times New Roman" panose="02020603050405020304" pitchFamily="18" charset="0"/>
                <a:ea typeface="Times New Roman" panose="02020603050405020304" pitchFamily="18" charset="0"/>
              </a:rPr>
              <a:t>2-YALOVA ÜNİVERSİTESİ MÜHENDİSLİK FAKÜLTESİ </a:t>
            </a:r>
          </a:p>
          <a:p>
            <a:pPr algn="just">
              <a:lnSpc>
                <a:spcPts val="1000"/>
              </a:lnSpc>
            </a:pPr>
            <a:r>
              <a:rPr lang="tr-TR" sz="1800" dirty="0">
                <a:effectLst/>
                <a:latin typeface="Times New Roman" panose="02020603050405020304" pitchFamily="18" charset="0"/>
                <a:ea typeface="Times New Roman" panose="02020603050405020304" pitchFamily="18" charset="0"/>
              </a:rPr>
              <a:t>3-YALOVA ÜNİVERSİTESİ TÜRKÇE ÖĞRETİMİ UYGULAMA VE ARAŞTIRMA MERKEZİ</a:t>
            </a:r>
          </a:p>
          <a:p>
            <a:pPr algn="just">
              <a:lnSpc>
                <a:spcPts val="1000"/>
              </a:lnSpc>
            </a:pPr>
            <a:r>
              <a:rPr lang="tr-TR" sz="1800" dirty="0">
                <a:effectLst/>
                <a:latin typeface="Times New Roman" panose="02020603050405020304" pitchFamily="18" charset="0"/>
                <a:ea typeface="Times New Roman" panose="02020603050405020304" pitchFamily="18" charset="0"/>
              </a:rPr>
              <a:t>4-YALOVA ÜNİVERSİTESİ SÜREKLİ EĞİTİM UYGULAMA VE ARAŞTIRMA MERKEZİ</a:t>
            </a:r>
          </a:p>
          <a:p>
            <a:pPr algn="just">
              <a:lnSpc>
                <a:spcPts val="1000"/>
              </a:lnSpc>
            </a:pPr>
            <a:r>
              <a:rPr lang="tr-TR" sz="1800" dirty="0">
                <a:effectLst/>
                <a:latin typeface="Times New Roman" panose="02020603050405020304" pitchFamily="18" charset="0"/>
                <a:ea typeface="Times New Roman" panose="02020603050405020304" pitchFamily="18" charset="0"/>
              </a:rPr>
              <a:t>5-YALOVA ÜNİVERSİTESİ MERKEZİ ARAŞTIRMA LABORATUVARI</a:t>
            </a:r>
          </a:p>
          <a:p>
            <a:pPr algn="l">
              <a:lnSpc>
                <a:spcPts val="1000"/>
              </a:lnSpc>
            </a:pPr>
            <a:r>
              <a:rPr lang="tr-TR" sz="1800" dirty="0">
                <a:effectLst/>
                <a:latin typeface="Times New Roman" panose="02020603050405020304" pitchFamily="18" charset="0"/>
                <a:ea typeface="Times New Roman" panose="02020603050405020304" pitchFamily="18" charset="0"/>
              </a:rPr>
              <a:t>6-ULUSLARARASI ÖĞRENCİ KOORDİNASYON UYGULAMA VE ARAŞTIRMA MERKEZİ</a:t>
            </a:r>
          </a:p>
          <a:p>
            <a:endParaRPr lang="tr-TR" dirty="0"/>
          </a:p>
        </p:txBody>
      </p:sp>
      <p:pic>
        <p:nvPicPr>
          <p:cNvPr id="4" name="Resim 3" descr="metin içeren bir resim&#10;&#10;Açıklama otomatik olarak oluşturuldu">
            <a:extLst>
              <a:ext uri="{FF2B5EF4-FFF2-40B4-BE49-F238E27FC236}">
                <a16:creationId xmlns:a16="http://schemas.microsoft.com/office/drawing/2014/main" id="{36FEE6A1-8F4D-4563-85C6-3E411BC14A9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4917" y="764390"/>
            <a:ext cx="2600763" cy="972970"/>
          </a:xfrm>
          <a:prstGeom prst="rect">
            <a:avLst/>
          </a:prstGeom>
        </p:spPr>
      </p:pic>
    </p:spTree>
    <p:extLst>
      <p:ext uri="{BB962C8B-B14F-4D97-AF65-F5344CB8AC3E}">
        <p14:creationId xmlns:p14="http://schemas.microsoft.com/office/powerpoint/2010/main" val="126881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B33DFF-17D6-E8FD-4E08-23CA5D07A1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E535F8B-2FDE-5CED-9756-75ADEA96FA83}"/>
              </a:ext>
            </a:extLst>
          </p:cNvPr>
          <p:cNvSpPr>
            <a:spLocks noGrp="1"/>
          </p:cNvSpPr>
          <p:nvPr>
            <p:ph idx="1"/>
          </p:nvPr>
        </p:nvSpPr>
        <p:spPr/>
        <p:txBody>
          <a:bodyPr/>
          <a:lstStyle/>
          <a:p>
            <a:pPr marL="342900" lvl="0" indent="-342900">
              <a:lnSpc>
                <a:spcPct val="115000"/>
              </a:lnSpc>
              <a:spcAft>
                <a:spcPts val="800"/>
              </a:spcAft>
              <a:buFont typeface="+mj-lt"/>
              <a:buAutoNum type="arabicPeriod"/>
            </a:pPr>
            <a:r>
              <a:rPr lang="en-GB" sz="1800" b="1"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BİLGİ VE TEKNOLOJİK KAYNAKLAR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Yalova Üniversitesi Döner Sermaye İşletmesinde İstanbul Teknik Üniversitesi’nden temin edilerek geliştirilen Bilgi İşlem Daire Başkanlığı tarafından</a:t>
            </a:r>
            <a:r>
              <a:rPr lang="tr-TR" sz="1800" dirty="0">
                <a:latin typeface="Times New Roman" panose="02020603050405020304" pitchFamily="18" charset="0"/>
                <a:ea typeface="Calibri" panose="020F0502020204030204" pitchFamily="34" charset="0"/>
                <a:cs typeface="Times New Roman" panose="02020603050405020304" pitchFamily="18" charset="0"/>
              </a:rPr>
              <a:t> güncelleme ve işlemleri yürütülen yapılan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muhasebe otomasyonu (YUDSİM) kullanılmaktadır.</a:t>
            </a:r>
          </a:p>
          <a:p>
            <a:pPr indent="0" algn="just">
              <a:lnSpc>
                <a:spcPct val="115000"/>
              </a:lnSpc>
              <a:spcAft>
                <a:spcPts val="8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02.01.2012 itibari ile Maliye Bakanlığı Muhasebat Genel Müdürlüğü’nün çalışmalarını yürüttüğü DMİS muhasebe otomasyonu kullanılmaktadır.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198547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B33DFF-17D6-E8FD-4E08-23CA5D07A1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E535F8B-2FDE-5CED-9756-75ADEA96FA83}"/>
              </a:ext>
            </a:extLst>
          </p:cNvPr>
          <p:cNvSpPr>
            <a:spLocks noGrp="1"/>
          </p:cNvSpPr>
          <p:nvPr>
            <p:ph idx="1"/>
          </p:nvPr>
        </p:nvSpPr>
        <p:spPr/>
        <p:txBody>
          <a:bodyPr/>
          <a:lstStyle/>
          <a:p>
            <a:pPr marL="342900" lvl="0" indent="-342900">
              <a:lnSpc>
                <a:spcPct val="115000"/>
              </a:lnSpc>
              <a:spcAft>
                <a:spcPts val="800"/>
              </a:spcAft>
              <a:buFont typeface="+mj-lt"/>
              <a:buAutoNum type="arabicPeriod"/>
            </a:pPr>
            <a:r>
              <a:rPr lang="en-GB" sz="1800" b="1"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BİLGİ VE TEKNOLOJİK KAYNAKLAR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Yalova Üniversitesi Döner Sermaye İşletmesinde daha önce İstanbul Teknik Üniversitesi’nden temin edilerek geliştirilen Bilgi İşlem Daire Başkanlığı tarafından </a:t>
            </a:r>
            <a:r>
              <a:rPr lang="tr-TR" sz="1800" dirty="0">
                <a:latin typeface="Times New Roman" panose="02020603050405020304" pitchFamily="18" charset="0"/>
                <a:ea typeface="Calibri" panose="020F0502020204030204" pitchFamily="34" charset="0"/>
                <a:cs typeface="Times New Roman" panose="02020603050405020304" pitchFamily="18" charset="0"/>
              </a:rPr>
              <a:t>işlemleri yürütülen yapılan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muhasebe otomasyonu (YUDSİM) kullanılır iken 02.01.2012 itibari ile Maliye Bakanlığı Muhasebat Genel Müdürlüğü’nün çalışmalarını yürüttüğü DMİS muhasebe otomasyonuna geçilmiştir.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A7310999-47B0-0813-D189-C7D84BCED858}"/>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037698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B33DFF-17D6-E8FD-4E08-23CA5D07A153}"/>
              </a:ext>
            </a:extLst>
          </p:cNvPr>
          <p:cNvSpPr>
            <a:spLocks noGrp="1"/>
          </p:cNvSpPr>
          <p:nvPr>
            <p:ph type="title"/>
          </p:nvPr>
        </p:nvSpPr>
        <p:spPr/>
        <p:txBody>
          <a:bodyPr/>
          <a:lstStyle/>
          <a:p>
            <a:endParaRPr lang="tr-TR"/>
          </a:p>
        </p:txBody>
      </p:sp>
      <p:sp>
        <p:nvSpPr>
          <p:cNvPr id="3" name="İçerik Yer Tutucusu 2">
            <a:extLst>
              <a:ext uri="{FF2B5EF4-FFF2-40B4-BE49-F238E27FC236}">
                <a16:creationId xmlns:a16="http://schemas.microsoft.com/office/drawing/2014/main" id="{1E535F8B-2FDE-5CED-9756-75ADEA96FA83}"/>
              </a:ext>
            </a:extLst>
          </p:cNvPr>
          <p:cNvSpPr>
            <a:spLocks noGrp="1"/>
          </p:cNvSpPr>
          <p:nvPr>
            <p:ph idx="1"/>
          </p:nvPr>
        </p:nvSpPr>
        <p:spPr/>
        <p:txBody>
          <a:bodyPr/>
          <a:lstStyle/>
          <a:p>
            <a:pPr marL="342900" lvl="0" indent="-342900">
              <a:lnSpc>
                <a:spcPct val="115000"/>
              </a:lnSpc>
              <a:spcAft>
                <a:spcPts val="800"/>
              </a:spcAft>
              <a:buFont typeface="+mj-lt"/>
              <a:buAutoNum type="arabicPeriod"/>
            </a:pPr>
            <a:r>
              <a:rPr lang="en-GB" sz="1800" b="1" dirty="0">
                <a:solidFill>
                  <a:srgbClr val="1F497D"/>
                </a:solidFill>
                <a:effectLst/>
                <a:latin typeface="Times New Roman" panose="02020603050405020304" pitchFamily="18" charset="0"/>
                <a:ea typeface="Times New Roman" panose="02020603050405020304" pitchFamily="18" charset="0"/>
                <a:cs typeface="Times New Roman" panose="02020603050405020304" pitchFamily="18" charset="0"/>
              </a:rPr>
              <a:t>BİLGİ VE TEKNOLOJİK KAYNAKLAR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15000"/>
              </a:lnSpc>
              <a:spcAft>
                <a:spcPts val="8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Yalova Üniversitesi Döner Sermaye İşletmesinde daha önce İstanbul Teknik Üniversitesi’nden temin edilerek geliştirilen Bilgi İşlem Daire Başkanlığı tarafından </a:t>
            </a:r>
            <a:r>
              <a:rPr lang="tr-TR" sz="1800" dirty="0">
                <a:latin typeface="Times New Roman" panose="02020603050405020304" pitchFamily="18" charset="0"/>
                <a:ea typeface="Calibri" panose="020F0502020204030204" pitchFamily="34" charset="0"/>
                <a:cs typeface="Times New Roman" panose="02020603050405020304" pitchFamily="18" charset="0"/>
              </a:rPr>
              <a:t>işlemleri yürütülen yapılan </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muhasebe otomasyonu (YUDSİM) kullanılır iken 02.01.2012 itibari ile Maliye Bakanlığı Muhasebat Genel Müdürlüğü’nün çalışmalarını yürüttüğü DMİS muhasebe otomasyonuna geçilmiştir.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pic>
        <p:nvPicPr>
          <p:cNvPr id="5" name="Resim 4">
            <a:extLst>
              <a:ext uri="{FF2B5EF4-FFF2-40B4-BE49-F238E27FC236}">
                <a16:creationId xmlns:a16="http://schemas.microsoft.com/office/drawing/2014/main" id="{A7310999-47B0-0813-D189-C7D84BCED858}"/>
              </a:ext>
            </a:extLst>
          </p:cNvPr>
          <p:cNvPicPr>
            <a:picLocks noChangeAspect="1"/>
          </p:cNvPicPr>
          <p:nvPr/>
        </p:nvPicPr>
        <p:blipFill>
          <a:blip r:embed="rId2"/>
          <a:stretch>
            <a:fillRect/>
          </a:stretch>
        </p:blipFill>
        <p:spPr>
          <a:xfrm>
            <a:off x="0" y="0"/>
            <a:ext cx="12192000" cy="6858000"/>
          </a:xfrm>
          <a:prstGeom prst="rect">
            <a:avLst/>
          </a:prstGeom>
        </p:spPr>
      </p:pic>
      <p:pic>
        <p:nvPicPr>
          <p:cNvPr id="6" name="Resim 5">
            <a:extLst>
              <a:ext uri="{FF2B5EF4-FFF2-40B4-BE49-F238E27FC236}">
                <a16:creationId xmlns:a16="http://schemas.microsoft.com/office/drawing/2014/main" id="{471E5B60-2732-32F3-A8CF-A4105723749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848721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9A58860-21E0-59E4-982F-D2043353DD8C}"/>
              </a:ext>
            </a:extLst>
          </p:cNvPr>
          <p:cNvSpPr>
            <a:spLocks noGrp="1"/>
          </p:cNvSpPr>
          <p:nvPr>
            <p:ph type="title"/>
          </p:nvPr>
        </p:nvSpPr>
        <p:spPr>
          <a:xfrm>
            <a:off x="394855" y="2876714"/>
            <a:ext cx="10515600" cy="676284"/>
          </a:xfrm>
        </p:spPr>
        <p:txBody>
          <a:bodyPr>
            <a:noAutofit/>
          </a:bodyPr>
          <a:lstStyle/>
          <a:p>
            <a:pPr algn="ctr"/>
            <a:r>
              <a:rPr lang="tr-TR" b="1" dirty="0">
                <a:latin typeface="Cambria" panose="02040503050406030204" pitchFamily="18" charset="0"/>
                <a:ea typeface="Cambria" panose="02040503050406030204" pitchFamily="18" charset="0"/>
              </a:rPr>
              <a:t>MALİ BİLGİLER</a:t>
            </a:r>
          </a:p>
        </p:txBody>
      </p:sp>
      <p:pic>
        <p:nvPicPr>
          <p:cNvPr id="8" name="Resim 7">
            <a:extLst>
              <a:ext uri="{FF2B5EF4-FFF2-40B4-BE49-F238E27FC236}">
                <a16:creationId xmlns:a16="http://schemas.microsoft.com/office/drawing/2014/main" id="{A6FD680B-3FFB-2ED7-E5AF-6BD911AB1D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718" y="167572"/>
            <a:ext cx="1224148" cy="1538611"/>
          </a:xfrm>
          <a:prstGeom prst="rect">
            <a:avLst/>
          </a:prstGeom>
        </p:spPr>
      </p:pic>
      <p:sp>
        <p:nvSpPr>
          <p:cNvPr id="7" name="Metin kutusu 6">
            <a:extLst>
              <a:ext uri="{FF2B5EF4-FFF2-40B4-BE49-F238E27FC236}">
                <a16:creationId xmlns:a16="http://schemas.microsoft.com/office/drawing/2014/main" id="{509BC180-DF76-9F40-3FC0-759299E4C4EF}"/>
              </a:ext>
            </a:extLst>
          </p:cNvPr>
          <p:cNvSpPr txBox="1"/>
          <p:nvPr/>
        </p:nvSpPr>
        <p:spPr>
          <a:xfrm>
            <a:off x="2137559" y="4524499"/>
            <a:ext cx="703019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r-T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088990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47220D03-21FF-4588-B1FA-5ABA85B9C815}">
  <we:reference id="4b785c87-866c-4bad-85d8-5d1ae467ac9a" version="3.5.0.0" store="EXCatalog" storeType="EXCatalog"/>
  <we:alternateReferences>
    <we:reference id="WA104381909" version="3.5.0.0" store="tr-TR"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902</TotalTime>
  <Words>1352</Words>
  <Application>Microsoft Office PowerPoint</Application>
  <PresentationFormat>Geniş ekran</PresentationFormat>
  <Paragraphs>386</Paragraphs>
  <Slides>20</Slides>
  <Notes>7</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20</vt:i4>
      </vt:variant>
    </vt:vector>
  </HeadingPairs>
  <TitlesOfParts>
    <vt:vector size="26" baseType="lpstr">
      <vt:lpstr>Arial</vt:lpstr>
      <vt:lpstr>Calibri</vt:lpstr>
      <vt:lpstr>Calibri Light</vt:lpstr>
      <vt:lpstr>Cambria</vt:lpstr>
      <vt:lpstr>Times New Roman</vt:lpstr>
      <vt:lpstr>Office Teması</vt:lpstr>
      <vt:lpstr>(DÖNER SERMAYE İŞLETME MÜDÜRLÜĞÜ)</vt:lpstr>
      <vt:lpstr>PERSONEL BİLGİLERİ</vt:lpstr>
      <vt:lpstr>YETKİ, GÖREV VE SORUMLULUKLAR   KURULUŞ VE AMACI  27.08.2009 Tarihinde 27328 sayılı Resmi Gazetede yayımlanan ve 18.06.2020 tarih ve 31159 sayılı Resmi Gazetede Yayımlanarak güncellenen Yalova Üniversitesi Döner Sermaye İşletmesi Yönetmeliği ile 01.10.2009 tarihinde faaliyetine başlayan ve Döner Sermaye işletmemizin Kuruluş Amacı; Kurumların temel hizmetlerini aksatmamak kaydıyla, varsa kapasite fazlasını değerlendirerek üretim yapılması ve üretilen mal veya hizmetin piyasaya satılması sonucu kuruma ek gelir sağlamak.   Yalova Üniversitesi Döner Sermaye İşletmesinin Yönetim Kurulu, Üniversite Yönetim Kuruludur. Harcama Yetkilisi, 18.06.2020 tarihli Yükseköğretim Kurumları Döner Sermaye İşletmelerinin Kurulmasına İlişkin Yönetmelik 3.Maddesinin b) fıkrasına istinaden, Döner sermaye işletmesi müdürlüğü ve işletmeye bağlı olarak faaliyet gösteren her bir iktisadi işletme birim yöneticileridir. Bir hizmete döner sermaye tesis edilebilmesi için;  • Ortada bir kapasite fazlası bulunmalıdır.  • Bu ek üretim, ana kamu hizmetini aksatmamalıdır.  • Bu fazlalık, piyasa fiyatı olan bir mal veya hizmet üretimine yöneltilebilmelidir. </vt:lpstr>
      <vt:lpstr>      FAALİYET ALANLARI İşletmenin faaliyet alanına giren iş ve hizmetler şunlardır:   a) Yükseköğretim kurumları dışındaki kamu kurum ve kuruluşları ile gerçek ve tüzel kişiler tarafından talep edilecek konularda, bilimsel görüş vermek, proje hazırlamak, araştırma, uygulama ve benzeri hizmetleri yapmak, elektronik ortamda veya yüz yüze seminer düzenlemek ve kurs açmak, toplantı, konferans, panel ve sempozyumlar düzenlemek, sınavlar yapmak, b) Laboratuvar ve atölyelerde her çeşit cihaz, makine, alet - edevat, tesisat ve benzerlerinin üretim, bakım ve onarımını yapmak, c) Mevcut fiziki kapasiteyi değerlendirerek birimlerin faaliyet alanları ile sınırlı olmak üzere mal ve hizmet üretmek, önceden Rektörün izni alınmak şartıyla üretilen mal ve hizmetleri pazarlamak ve satılması için satış ve teşhir yerleri açmak,  ç) Sanayi kuruluşlarınca üretilen çeşitli malların standartlara uygunluğu konusunda raporlar düzenlemek, analiz ve ölçümler yapmak, projeler hazırlamak veya uygulamak, d Bilimsel sonuçların uygulanmasını ve teknolojiye dönüşümünü sağlamak,  e) Danışmanlık, kontrol, muayene ve benzeri hizmetler vermek, analiz ve ölçümler yapmak,    </vt:lpstr>
      <vt:lpstr>Harcama Birimleri</vt:lpstr>
      <vt:lpstr>PowerPoint Sunusu</vt:lpstr>
      <vt:lpstr>PowerPoint Sunusu</vt:lpstr>
      <vt:lpstr>PowerPoint Sunusu</vt:lpstr>
      <vt:lpstr>MALİ BİLGİLER</vt:lpstr>
      <vt:lpstr>DÖNER SERMAYE PROJELERİ FAALİYETLERİ</vt:lpstr>
      <vt:lpstr>BÜTÇE</vt:lpstr>
      <vt:lpstr>2022 Yılı Bütçe Gelirleri</vt:lpstr>
      <vt:lpstr>DÖNER SERMAYE BÜTÇE GELİRLERİ</vt:lpstr>
      <vt:lpstr>2022 Yılı Bütçe Giderleri</vt:lpstr>
      <vt:lpstr>DÖNER SERMAYE BÜTÇE GİDERLERİ</vt:lpstr>
      <vt:lpstr>SATIN ALMA İŞLEMLERİ</vt:lpstr>
      <vt:lpstr>DÖNER SERMAYE ISLETMESI KÜMÜLATİF BİLANÇO TABLOSU</vt:lpstr>
      <vt:lpstr>GELİŞTİRİCİ FAALİYETLER</vt:lpstr>
      <vt:lpstr>Eğitim ve Bilgilendirme</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(AKADEMİK BİRİM ADI)</dc:title>
  <dc:creator>TANER TURAN</dc:creator>
  <cp:lastModifiedBy>Alp Eren Güney</cp:lastModifiedBy>
  <cp:revision>167</cp:revision>
  <dcterms:created xsi:type="dcterms:W3CDTF">2023-01-04T06:47:36Z</dcterms:created>
  <dcterms:modified xsi:type="dcterms:W3CDTF">2023-03-22T20:03:58Z</dcterms:modified>
</cp:coreProperties>
</file>