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0EBE8A-F730-4E62-9B45-9F74E71264E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AFF41C6-E1F6-4A55-B892-EB433A6C5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F0F1E-AA43-4A0F-841B-BA20ED284021}"/>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5" name="Alt Bilgi Yer Tutucusu 4">
            <a:extLst>
              <a:ext uri="{FF2B5EF4-FFF2-40B4-BE49-F238E27FC236}">
                <a16:creationId xmlns:a16="http://schemas.microsoft.com/office/drawing/2014/main" id="{28A0397E-36D1-4FCF-8587-41D01677B20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CA31B7E-DBA2-487F-BD6C-AD09C68BF6F0}"/>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345736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07FDCB-E9F1-4C98-AED8-63F78419495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CFE2C6C-521D-41A7-A42F-AF24D6DF749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C7ED7F-0C0D-4E44-B283-5EAD4948B97D}"/>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5" name="Alt Bilgi Yer Tutucusu 4">
            <a:extLst>
              <a:ext uri="{FF2B5EF4-FFF2-40B4-BE49-F238E27FC236}">
                <a16:creationId xmlns:a16="http://schemas.microsoft.com/office/drawing/2014/main" id="{054B760A-83A6-4BBD-B644-5163FCDD0B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37F1F4-4D0A-4BEE-AB4F-7A01BE35F4C6}"/>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380676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814F6C5-DC2D-4C5F-A742-123334A84F2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1771B7D-CAF8-4F86-909D-2251D14E886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020C8A2-C670-4F03-8D85-2A6DAA35057E}"/>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5" name="Alt Bilgi Yer Tutucusu 4">
            <a:extLst>
              <a:ext uri="{FF2B5EF4-FFF2-40B4-BE49-F238E27FC236}">
                <a16:creationId xmlns:a16="http://schemas.microsoft.com/office/drawing/2014/main" id="{9A6AE157-A587-4498-A501-C18D0D7780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1A67E31-BF43-45BB-9A43-8291397F0573}"/>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318908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243C5-584A-4A71-B9BF-C455CFBD160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F1F7689-502B-41F4-B153-435484BBDDA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0C512D-99CD-40F2-A8E6-1F3A124A264D}"/>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5" name="Alt Bilgi Yer Tutucusu 4">
            <a:extLst>
              <a:ext uri="{FF2B5EF4-FFF2-40B4-BE49-F238E27FC236}">
                <a16:creationId xmlns:a16="http://schemas.microsoft.com/office/drawing/2014/main" id="{DE3B805C-F2D8-49FB-BA44-BC5C117EA4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6DDD9E9-F2A3-4157-8B33-C971BE3EF2B5}"/>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14304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748BCF-572E-4E4D-A70C-740168A5846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72A2D45-23F4-4A63-A9F9-08551A0480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B4C828F-DE05-4DF4-BBE1-DFFAC1D44C61}"/>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5" name="Alt Bilgi Yer Tutucusu 4">
            <a:extLst>
              <a:ext uri="{FF2B5EF4-FFF2-40B4-BE49-F238E27FC236}">
                <a16:creationId xmlns:a16="http://schemas.microsoft.com/office/drawing/2014/main" id="{9C853798-DC8A-485E-9684-FB81BEBD969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54199EC-449A-4321-9DF9-9860792B623C}"/>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202205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E27843-FA84-4663-9A42-EF1AB6FE349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53120FC-9ECF-48A6-9CD5-E533EE50DD0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643F29F-1CEF-4FE4-AA2E-329132BDE7D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A784CFF-FFB5-4A72-8681-70F38F73FB54}"/>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6" name="Alt Bilgi Yer Tutucusu 5">
            <a:extLst>
              <a:ext uri="{FF2B5EF4-FFF2-40B4-BE49-F238E27FC236}">
                <a16:creationId xmlns:a16="http://schemas.microsoft.com/office/drawing/2014/main" id="{D1D2F95E-4087-4F6A-A549-9CB783A664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CEB94BB-FE13-4D5D-954A-B6D23D5227EC}"/>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103478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6B7587-0FDA-4D94-B5EE-2AB21FC3A0B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F9ED9A6-BAED-4222-AF40-59B0AAB48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A7FF49D-7DD0-4B9A-B540-01D3D11BFD9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E325B31-64B0-400F-9756-08F26F4163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0948B01-1BC4-45A3-BF91-EFB200F5432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111B7AA-D47D-4B83-87FB-59C800809088}"/>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8" name="Alt Bilgi Yer Tutucusu 7">
            <a:extLst>
              <a:ext uri="{FF2B5EF4-FFF2-40B4-BE49-F238E27FC236}">
                <a16:creationId xmlns:a16="http://schemas.microsoft.com/office/drawing/2014/main" id="{AF5707C6-8A67-4B82-8F44-6C6949420C1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052B947-406D-48A1-A33D-09271DC0109E}"/>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2803008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57620A-7D81-4648-B673-801E4D35426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85CBBDF-0FF2-40D6-83C5-DB0D26E1031C}"/>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4" name="Alt Bilgi Yer Tutucusu 3">
            <a:extLst>
              <a:ext uri="{FF2B5EF4-FFF2-40B4-BE49-F238E27FC236}">
                <a16:creationId xmlns:a16="http://schemas.microsoft.com/office/drawing/2014/main" id="{EAE2B289-6167-4061-81A5-DAD449F6C0D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997EF9C-65BF-4AC2-8B23-D8A9EB1561BA}"/>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205097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B12C9A4-4CF8-48BD-9F2F-ECAE6665BF1B}"/>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3" name="Alt Bilgi Yer Tutucusu 2">
            <a:extLst>
              <a:ext uri="{FF2B5EF4-FFF2-40B4-BE49-F238E27FC236}">
                <a16:creationId xmlns:a16="http://schemas.microsoft.com/office/drawing/2014/main" id="{FF671546-6ED3-47AE-81B2-FDBAABDB7F1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C00A7DE-6A27-4779-90FD-99AB72A4A1F9}"/>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4236938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7375B2-1413-4252-B811-75B0C5401DF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6BCB0B1-040C-4BDE-9F06-A1F56DD36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8E274F9-16E4-41E4-A551-BE092A881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566A3C8-3C9C-4A4F-AFA3-FA5943E3133C}"/>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6" name="Alt Bilgi Yer Tutucusu 5">
            <a:extLst>
              <a:ext uri="{FF2B5EF4-FFF2-40B4-BE49-F238E27FC236}">
                <a16:creationId xmlns:a16="http://schemas.microsoft.com/office/drawing/2014/main" id="{B1D77D32-DF13-4650-88A0-BA4D84A7151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90C0901-7BFA-405A-90D0-14A0DBD08D58}"/>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274904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815FC-082B-42F2-9912-ABD01D7F882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87FD758-AC95-44BC-AA49-5E5395E938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7C1D94A-1785-4EFF-8E4B-FBD3596AD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0489720-AE12-43B5-80D8-6EE81F22DB38}"/>
              </a:ext>
            </a:extLst>
          </p:cNvPr>
          <p:cNvSpPr>
            <a:spLocks noGrp="1"/>
          </p:cNvSpPr>
          <p:nvPr>
            <p:ph type="dt" sz="half" idx="10"/>
          </p:nvPr>
        </p:nvSpPr>
        <p:spPr/>
        <p:txBody>
          <a:bodyPr/>
          <a:lstStyle/>
          <a:p>
            <a:fld id="{47C169EF-BBFC-4413-8D15-2FF10AD5EAB1}" type="datetimeFigureOut">
              <a:rPr lang="tr-TR" smtClean="0"/>
              <a:t>18.10.2021</a:t>
            </a:fld>
            <a:endParaRPr lang="tr-TR"/>
          </a:p>
        </p:txBody>
      </p:sp>
      <p:sp>
        <p:nvSpPr>
          <p:cNvPr id="6" name="Alt Bilgi Yer Tutucusu 5">
            <a:extLst>
              <a:ext uri="{FF2B5EF4-FFF2-40B4-BE49-F238E27FC236}">
                <a16:creationId xmlns:a16="http://schemas.microsoft.com/office/drawing/2014/main" id="{E5196F08-2AB9-443D-A975-E76FE7672D5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8BDC439-79C8-41E9-80BF-582A69863A58}"/>
              </a:ext>
            </a:extLst>
          </p:cNvPr>
          <p:cNvSpPr>
            <a:spLocks noGrp="1"/>
          </p:cNvSpPr>
          <p:nvPr>
            <p:ph type="sldNum" sz="quarter" idx="12"/>
          </p:nvPr>
        </p:nvSpPr>
        <p:spPr/>
        <p:txBody>
          <a:bodyPr/>
          <a:lstStyle/>
          <a:p>
            <a:fld id="{8A2F415A-D4D6-4913-9475-6F684207C71B}" type="slidenum">
              <a:rPr lang="tr-TR" smtClean="0"/>
              <a:t>‹#›</a:t>
            </a:fld>
            <a:endParaRPr lang="tr-TR"/>
          </a:p>
        </p:txBody>
      </p:sp>
    </p:spTree>
    <p:extLst>
      <p:ext uri="{BB962C8B-B14F-4D97-AF65-F5344CB8AC3E}">
        <p14:creationId xmlns:p14="http://schemas.microsoft.com/office/powerpoint/2010/main" val="203101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4350CB8-2157-484C-B4E5-12EF04A04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46FD2A5-1669-47E2-B116-1A71808A76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4B4E5B1-0E3D-49C7-9697-76482A6AE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169EF-BBFC-4413-8D15-2FF10AD5EAB1}" type="datetimeFigureOut">
              <a:rPr lang="tr-TR" smtClean="0"/>
              <a:t>18.10.2021</a:t>
            </a:fld>
            <a:endParaRPr lang="tr-TR"/>
          </a:p>
        </p:txBody>
      </p:sp>
      <p:sp>
        <p:nvSpPr>
          <p:cNvPr id="5" name="Alt Bilgi Yer Tutucusu 4">
            <a:extLst>
              <a:ext uri="{FF2B5EF4-FFF2-40B4-BE49-F238E27FC236}">
                <a16:creationId xmlns:a16="http://schemas.microsoft.com/office/drawing/2014/main" id="{AF567D21-56E7-4E07-AFFF-B4F2A5C524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8D27AEE-AC5B-4FBF-8EC0-D8816B5FED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F415A-D4D6-4913-9475-6F684207C71B}" type="slidenum">
              <a:rPr lang="tr-TR" smtClean="0"/>
              <a:t>‹#›</a:t>
            </a:fld>
            <a:endParaRPr lang="tr-TR"/>
          </a:p>
        </p:txBody>
      </p:sp>
    </p:spTree>
    <p:extLst>
      <p:ext uri="{BB962C8B-B14F-4D97-AF65-F5344CB8AC3E}">
        <p14:creationId xmlns:p14="http://schemas.microsoft.com/office/powerpoint/2010/main" val="1662536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yokak.gov.tr/Common/Docs/Site_degerlendirme_prog_doc_v_2_0/EK_3A_Degerlendirme_Takimi_On_Ziyaret_Plani_son.pdf" TargetMode="External"/><Relationship Id="rId3" Type="http://schemas.openxmlformats.org/officeDocument/2006/relationships/hyperlink" Target="https://yokak.gov.tr/Common/Docs/KidrKlavuz1.4/Kidr_Surum_2.0.pdf" TargetMode="External"/><Relationship Id="rId7" Type="http://schemas.openxmlformats.org/officeDocument/2006/relationships/hyperlink" Target="https://yokak.gov.tr/Common/Docs/Site_degerlendirme_prog_doc_v_2_0/EK_2_Rubrik_Degerlendirme_Formu.pdf" TargetMode="External"/><Relationship Id="rId12" Type="http://schemas.openxmlformats.org/officeDocument/2006/relationships/hyperlink" Target="https://yokak.gov.tr/Common/Docs/Site_degerlendirme_prog_doc_v_2_0/EK_6_Izleme_Raporu_Sablonu.pdf" TargetMode="External"/><Relationship Id="rId2" Type="http://schemas.openxmlformats.org/officeDocument/2006/relationships/hyperlink" Target="https://yokak.gov.tr/Common/Docs/Site_Mevzuat/Kgbr_Yonerge_Guncel.pdf" TargetMode="External"/><Relationship Id="rId1" Type="http://schemas.openxmlformats.org/officeDocument/2006/relationships/slideLayout" Target="../slideLayouts/slideLayout2.xml"/><Relationship Id="rId6" Type="http://schemas.openxmlformats.org/officeDocument/2006/relationships/hyperlink" Target="https://yokak.gov.tr/Common/Docs/Site_degerlendirme_prog_doc_v_2_0/EK_1_YOKAK_ETIK_KURALLAR.pdf" TargetMode="External"/><Relationship Id="rId11" Type="http://schemas.openxmlformats.org/officeDocument/2006/relationships/hyperlink" Target="https://yokak.gov.tr/Common/Docs/Site_degerlendirme_prog_doc_v_2_0/EK_5_Izleme_Takimi_Ziyaret_Plani.pdf" TargetMode="External"/><Relationship Id="rId5" Type="http://schemas.openxmlformats.org/officeDocument/2006/relationships/hyperlink" Target="https://yokak.gov.tr/Common/Docs/Site_degerlendirme_prog_doc_v_2_0/Kurumsal_Dis_Degerlendirme_ve_Akreditasyon_Kilavuzu_Surum_2.0.pdf" TargetMode="External"/><Relationship Id="rId10" Type="http://schemas.openxmlformats.org/officeDocument/2006/relationships/hyperlink" Target="https://yokak.gov.tr/Common/Docs/Site_degerlendirme_prog_doc_v_2_0/EK_4_Cikis_Bildirimi.pdf" TargetMode="External"/><Relationship Id="rId4" Type="http://schemas.openxmlformats.org/officeDocument/2006/relationships/hyperlink" Target="https://yokak.gov.tr/Common/Docs/Site_degerlendirme_prog_doc/Kurumsal_Dis_Degerlendirme_ve_Akreditasyon_Olcutleri_09122019.pdf" TargetMode="External"/><Relationship Id="rId9" Type="http://schemas.openxmlformats.org/officeDocument/2006/relationships/hyperlink" Target="https://yokak.gov.tr/Common/Docs/Site_degerlendirme_prog_doc_v_2_0/EK_3B_Degerlendirme_Takimi_Ziyaret_Plani_son.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EBCA2713-B530-49A6-85D5-BB6193AE4509}"/>
              </a:ext>
            </a:extLst>
          </p:cNvPr>
          <p:cNvSpPr>
            <a:spLocks noGrp="1"/>
          </p:cNvSpPr>
          <p:nvPr>
            <p:ph type="ctrTitle"/>
          </p:nvPr>
        </p:nvSpPr>
        <p:spPr>
          <a:xfrm>
            <a:off x="4038600" y="1939159"/>
            <a:ext cx="7644627" cy="2751086"/>
          </a:xfrm>
        </p:spPr>
        <p:txBody>
          <a:bodyPr>
            <a:normAutofit/>
          </a:bodyPr>
          <a:lstStyle/>
          <a:p>
            <a:pPr algn="r"/>
            <a:r>
              <a:rPr lang="tr-TR" sz="5100" b="1" dirty="0"/>
              <a:t>Kurumsal Dış Değerlendirme </a:t>
            </a:r>
            <a:r>
              <a:rPr lang="tr-TR" sz="5100" b="1"/>
              <a:t>ve Akreditasyon </a:t>
            </a:r>
            <a:r>
              <a:rPr lang="tr-TR" sz="5100" b="1" dirty="0"/>
              <a:t>Programı</a:t>
            </a:r>
            <a:br>
              <a:rPr lang="tr-TR" sz="5100" b="1" dirty="0"/>
            </a:br>
            <a:endParaRPr lang="tr-TR" sz="5100" dirty="0"/>
          </a:p>
        </p:txBody>
      </p:sp>
      <p:sp>
        <p:nvSpPr>
          <p:cNvPr id="3" name="Alt Başlık 2">
            <a:extLst>
              <a:ext uri="{FF2B5EF4-FFF2-40B4-BE49-F238E27FC236}">
                <a16:creationId xmlns:a16="http://schemas.microsoft.com/office/drawing/2014/main" id="{CA752CC5-8267-4506-9358-E430C1393084}"/>
              </a:ext>
            </a:extLst>
          </p:cNvPr>
          <p:cNvSpPr>
            <a:spLocks noGrp="1"/>
          </p:cNvSpPr>
          <p:nvPr>
            <p:ph type="subTitle" idx="1"/>
          </p:nvPr>
        </p:nvSpPr>
        <p:spPr>
          <a:xfrm>
            <a:off x="4038600" y="4782320"/>
            <a:ext cx="7644627" cy="1329443"/>
          </a:xfrm>
        </p:spPr>
        <p:txBody>
          <a:bodyPr>
            <a:normAutofit/>
          </a:bodyPr>
          <a:lstStyle/>
          <a:p>
            <a:pPr algn="r"/>
            <a:r>
              <a:rPr lang="tr-TR" dirty="0"/>
              <a:t>Genel Bilgi</a:t>
            </a:r>
            <a:endParaRPr lang="tr-TR"/>
          </a:p>
        </p:txBody>
      </p:sp>
    </p:spTree>
    <p:extLst>
      <p:ext uri="{BB962C8B-B14F-4D97-AF65-F5344CB8AC3E}">
        <p14:creationId xmlns:p14="http://schemas.microsoft.com/office/powerpoint/2010/main" val="44664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4A9CB82-4417-43E5-B4A9-D3F3F211CB6D}"/>
              </a:ext>
            </a:extLst>
          </p:cNvPr>
          <p:cNvSpPr>
            <a:spLocks noGrp="1"/>
          </p:cNvSpPr>
          <p:nvPr>
            <p:ph type="title"/>
          </p:nvPr>
        </p:nvSpPr>
        <p:spPr>
          <a:xfrm>
            <a:off x="686834" y="1153572"/>
            <a:ext cx="3200400" cy="4461163"/>
          </a:xfrm>
        </p:spPr>
        <p:txBody>
          <a:bodyPr>
            <a:normAutofit/>
          </a:bodyPr>
          <a:lstStyle/>
          <a:p>
            <a:r>
              <a:rPr lang="tr-TR" sz="3700" b="1">
                <a:solidFill>
                  <a:srgbClr val="FFFFFF"/>
                </a:solidFill>
              </a:rPr>
              <a:t>Kurumsal Dış Değerlendirme Programı</a:t>
            </a:r>
            <a:br>
              <a:rPr lang="tr-TR" sz="3700" b="1">
                <a:solidFill>
                  <a:srgbClr val="FFFFFF"/>
                </a:solidFill>
              </a:rPr>
            </a:br>
            <a:endParaRPr lang="tr-TR"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DD4953EA-2114-4409-B93B-82CF5F2B882A}"/>
              </a:ext>
            </a:extLst>
          </p:cNvPr>
          <p:cNvSpPr>
            <a:spLocks noGrp="1"/>
          </p:cNvSpPr>
          <p:nvPr>
            <p:ph idx="1"/>
          </p:nvPr>
        </p:nvSpPr>
        <p:spPr>
          <a:xfrm>
            <a:off x="4447308" y="591344"/>
            <a:ext cx="6906491" cy="5585619"/>
          </a:xfrm>
        </p:spPr>
        <p:txBody>
          <a:bodyPr anchor="ctr">
            <a:normAutofit/>
          </a:bodyPr>
          <a:lstStyle/>
          <a:p>
            <a:pPr algn="just"/>
            <a:r>
              <a:rPr lang="tr-TR" sz="2600" dirty="0"/>
              <a:t>Kurumsal Dış Değerlendirme Programı; Yükseköğretim Kalite Kurulu tarafından gerçekleştirilen, her bir yükseköğretim kurumunun beş yılda en az bir kez dahil olduğu, bağımsız bir değerlendirme takımı tarafından eğitim ve öğretim, araştırma ve geliştirme, toplumsal katkı ile idari hizmet süreçlerindeki “planlama, uygulama, izleme ve iyileştirme (PUKÖ)” döngüsünün olgunluk düzeyi temel alınarak ölçütlerle buluşma düzeyinin nitel ve nicel olarak değerlendirildiği  ve kuruma ait değerlendirme raporunun kamuoyu ile paylaşıldığı bir akran değerlendirme sürecidir.</a:t>
            </a:r>
          </a:p>
        </p:txBody>
      </p:sp>
    </p:spTree>
    <p:extLst>
      <p:ext uri="{BB962C8B-B14F-4D97-AF65-F5344CB8AC3E}">
        <p14:creationId xmlns:p14="http://schemas.microsoft.com/office/powerpoint/2010/main" val="260213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D42E23F-4BD3-4C9E-AE1B-5DE187753BD8}"/>
              </a:ext>
            </a:extLst>
          </p:cNvPr>
          <p:cNvSpPr>
            <a:spLocks noGrp="1"/>
          </p:cNvSpPr>
          <p:nvPr>
            <p:ph type="title"/>
          </p:nvPr>
        </p:nvSpPr>
        <p:spPr>
          <a:xfrm>
            <a:off x="686834" y="1153572"/>
            <a:ext cx="3200400" cy="4461163"/>
          </a:xfrm>
        </p:spPr>
        <p:txBody>
          <a:bodyPr>
            <a:normAutofit/>
          </a:bodyPr>
          <a:lstStyle/>
          <a:p>
            <a:r>
              <a:rPr lang="tr-TR" b="1">
                <a:solidFill>
                  <a:srgbClr val="FFFFFF"/>
                </a:solidFill>
              </a:rPr>
              <a:t>Kurumsal Akreditasyon Programı</a:t>
            </a:r>
            <a:br>
              <a:rPr lang="tr-TR" b="1">
                <a:solidFill>
                  <a:srgbClr val="FFFFFF"/>
                </a:solidFill>
              </a:rPr>
            </a:br>
            <a:endParaRPr lang="tr-T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5FB76131-E111-4070-9D22-45FFCA010DB2}"/>
              </a:ext>
            </a:extLst>
          </p:cNvPr>
          <p:cNvSpPr>
            <a:spLocks noGrp="1"/>
          </p:cNvSpPr>
          <p:nvPr>
            <p:ph idx="1"/>
          </p:nvPr>
        </p:nvSpPr>
        <p:spPr>
          <a:xfrm>
            <a:off x="4447308" y="591344"/>
            <a:ext cx="6906491" cy="5585619"/>
          </a:xfrm>
        </p:spPr>
        <p:txBody>
          <a:bodyPr anchor="ctr">
            <a:normAutofit/>
          </a:bodyPr>
          <a:lstStyle/>
          <a:p>
            <a:pPr algn="just"/>
            <a:r>
              <a:rPr lang="tr-TR" i="1" dirty="0"/>
              <a:t>Kurumsal Akreditasyon Programı,</a:t>
            </a:r>
            <a:r>
              <a:rPr lang="tr-TR" dirty="0"/>
              <a:t> Yükseköğretim Kalite Kurulu tarafından gerçekleştirilen, bağımsız bir değerlendirme takımı tarafından eğitim ve öğretim, araştırma ve geliştirme, toplumsal katkı ile idari hizmet süreçlerindeki “planlama, uygulama, izleme ve iyileştirme (PUKÖ)” döngüsünün olgunluk düzeyi temel alınarak ölçütlerle buluşma düzeyinin nitel ve nicel olarak değerlendirildiği ve Yükseköğretim Kalite Kurulu tarafından verilen kuruma ait akreditasyon kararının ve raporun kamuoyu ile paylaşıldığı bir değerlendirme sürecidir.</a:t>
            </a:r>
          </a:p>
        </p:txBody>
      </p:sp>
    </p:spTree>
    <p:extLst>
      <p:ext uri="{BB962C8B-B14F-4D97-AF65-F5344CB8AC3E}">
        <p14:creationId xmlns:p14="http://schemas.microsoft.com/office/powerpoint/2010/main" val="330637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098734B-8A9E-47CD-8CE7-CBAD696C1018}"/>
              </a:ext>
            </a:extLst>
          </p:cNvPr>
          <p:cNvSpPr>
            <a:spLocks noGrp="1"/>
          </p:cNvSpPr>
          <p:nvPr>
            <p:ph type="title"/>
          </p:nvPr>
        </p:nvSpPr>
        <p:spPr>
          <a:xfrm>
            <a:off x="686834" y="1153572"/>
            <a:ext cx="3200400" cy="4461163"/>
          </a:xfrm>
        </p:spPr>
        <p:txBody>
          <a:bodyPr>
            <a:normAutofit/>
          </a:bodyPr>
          <a:lstStyle/>
          <a:p>
            <a:r>
              <a:rPr lang="tr-TR" sz="3700">
                <a:solidFill>
                  <a:srgbClr val="FFFFFF"/>
                </a:solidFill>
              </a:rPr>
              <a:t>Kurumsal Dış Değerlendirme ve Akreditasyon Sürecine Hazırlık ve Sürecin Yönetilmesi</a:t>
            </a:r>
            <a:br>
              <a:rPr lang="tr-TR" sz="3700">
                <a:solidFill>
                  <a:srgbClr val="FFFFFF"/>
                </a:solidFill>
              </a:rPr>
            </a:br>
            <a:endParaRPr lang="tr-TR"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4E514B89-2039-49CF-BF80-E0A52E5BBB29}"/>
              </a:ext>
            </a:extLst>
          </p:cNvPr>
          <p:cNvSpPr>
            <a:spLocks noGrp="1"/>
          </p:cNvSpPr>
          <p:nvPr>
            <p:ph idx="1"/>
          </p:nvPr>
        </p:nvSpPr>
        <p:spPr>
          <a:xfrm>
            <a:off x="4447308" y="591344"/>
            <a:ext cx="6906491" cy="5585619"/>
          </a:xfrm>
        </p:spPr>
        <p:txBody>
          <a:bodyPr anchor="ctr">
            <a:normAutofit/>
          </a:bodyPr>
          <a:lstStyle/>
          <a:p>
            <a:pPr algn="just"/>
            <a:r>
              <a:rPr lang="tr-TR" dirty="0"/>
              <a:t>Yükseköğretim kurumlarının eğitim-öğretim, araştırma ve toplumsal katkı faaliyetleri ile idarî hizmetlerinin kalitesinin, beş yılda en az bir defa olmak üzere periyodik olarak değerlendirilmesi sürecidir.</a:t>
            </a:r>
          </a:p>
        </p:txBody>
      </p:sp>
    </p:spTree>
    <p:extLst>
      <p:ext uri="{BB962C8B-B14F-4D97-AF65-F5344CB8AC3E}">
        <p14:creationId xmlns:p14="http://schemas.microsoft.com/office/powerpoint/2010/main" val="53384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DF1A7C6-817B-448A-841D-7ED063F029EA}"/>
              </a:ext>
            </a:extLst>
          </p:cNvPr>
          <p:cNvSpPr>
            <a:spLocks noGrp="1"/>
          </p:cNvSpPr>
          <p:nvPr>
            <p:ph type="title"/>
          </p:nvPr>
        </p:nvSpPr>
        <p:spPr>
          <a:xfrm>
            <a:off x="686834" y="1153572"/>
            <a:ext cx="3200400" cy="4461163"/>
          </a:xfrm>
        </p:spPr>
        <p:txBody>
          <a:bodyPr>
            <a:normAutofit/>
          </a:bodyPr>
          <a:lstStyle/>
          <a:p>
            <a:r>
              <a:rPr lang="tr-TR" sz="3700">
                <a:solidFill>
                  <a:srgbClr val="FFFFFF"/>
                </a:solidFill>
              </a:rPr>
              <a:t>Kurumsal Dış Değerlendirme ve Akreditasyon Kapsamında Kullanılan Belgeler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6C87FBA2-B9D4-4B74-9351-644816CB7C86}"/>
              </a:ext>
            </a:extLst>
          </p:cNvPr>
          <p:cNvSpPr>
            <a:spLocks noGrp="1"/>
          </p:cNvSpPr>
          <p:nvPr>
            <p:ph idx="1"/>
          </p:nvPr>
        </p:nvSpPr>
        <p:spPr>
          <a:xfrm>
            <a:off x="4447308" y="591344"/>
            <a:ext cx="6906491" cy="5585619"/>
          </a:xfrm>
        </p:spPr>
        <p:txBody>
          <a:bodyPr anchor="ctr">
            <a:normAutofit/>
          </a:bodyPr>
          <a:lstStyle/>
          <a:p>
            <a:r>
              <a:rPr lang="tr-TR" sz="1800" dirty="0"/>
              <a:t>Kurumsal Dış Değerlendirme Programı ve Kurumsal Akreditasyon Programı’nda kullanılan belgeler şunlardır:</a:t>
            </a:r>
          </a:p>
          <a:p>
            <a:r>
              <a:rPr lang="tr-TR" sz="1800" dirty="0">
                <a:hlinkClick r:id="rId2"/>
              </a:rPr>
              <a:t>Yükseköğretim Kalite Kurulu Kurumsal Dış Değerlendirme Yönergesi</a:t>
            </a:r>
            <a:endParaRPr lang="tr-TR" sz="1800" dirty="0"/>
          </a:p>
          <a:p>
            <a:r>
              <a:rPr lang="tr-TR" sz="1800" dirty="0">
                <a:hlinkClick r:id="rId3"/>
              </a:rPr>
              <a:t>Kurum İç Değerlendirme Raporu Hazırlama Kılavuzu (Sürüm 2.0)</a:t>
            </a:r>
            <a:endParaRPr lang="tr-TR" sz="1800" dirty="0"/>
          </a:p>
          <a:p>
            <a:r>
              <a:rPr lang="tr-TR" sz="1800" dirty="0">
                <a:hlinkClick r:id="rId4"/>
              </a:rPr>
              <a:t>Kurumsal Dış Değerlendirme ve Akreditasyon Ölçütleri (KDDAÖ) (Sürüm 2.0)</a:t>
            </a:r>
            <a:endParaRPr lang="tr-TR" sz="1800" dirty="0"/>
          </a:p>
          <a:p>
            <a:r>
              <a:rPr lang="tr-TR" sz="1800" dirty="0">
                <a:hlinkClick r:id="rId5"/>
              </a:rPr>
              <a:t>Kurumsal Dış Değerlendirme ve Akreditasyon Kılavuzu (Sürüm 2.0)</a:t>
            </a:r>
            <a:endParaRPr lang="tr-TR" sz="1800" dirty="0"/>
          </a:p>
          <a:p>
            <a:r>
              <a:rPr lang="tr-TR" sz="1800" dirty="0">
                <a:hlinkClick r:id="rId6"/>
              </a:rPr>
              <a:t>Ek-1 Yükseköğretim Kalite Kurulu Etik Kuralları</a:t>
            </a:r>
            <a:endParaRPr lang="tr-TR" sz="1800" dirty="0"/>
          </a:p>
          <a:p>
            <a:r>
              <a:rPr lang="tr-TR" sz="1800" dirty="0">
                <a:hlinkClick r:id="rId7"/>
              </a:rPr>
              <a:t>Ek-2 Dereceli Değerlendirme Anahtarı (</a:t>
            </a:r>
            <a:r>
              <a:rPr lang="tr-TR" sz="1800" dirty="0" err="1">
                <a:hlinkClick r:id="rId7"/>
              </a:rPr>
              <a:t>Rubrik</a:t>
            </a:r>
            <a:r>
              <a:rPr lang="tr-TR" sz="1800" dirty="0">
                <a:hlinkClick r:id="rId7"/>
              </a:rPr>
              <a:t> Değerlendirme Formu)</a:t>
            </a:r>
            <a:endParaRPr lang="tr-TR" sz="1800" dirty="0"/>
          </a:p>
          <a:p>
            <a:r>
              <a:rPr lang="tr-TR" sz="1800" dirty="0">
                <a:hlinkClick r:id="rId8"/>
              </a:rPr>
              <a:t>Ek-3/A Değerlendirme Takımı Ön Ziyaret Planı Örneği</a:t>
            </a:r>
            <a:endParaRPr lang="tr-TR" sz="1800" dirty="0"/>
          </a:p>
          <a:p>
            <a:r>
              <a:rPr lang="tr-TR" sz="1800" dirty="0">
                <a:hlinkClick r:id="rId9"/>
              </a:rPr>
              <a:t>Ek-3/B Değerlendirme Takımı Ziyaret </a:t>
            </a:r>
            <a:r>
              <a:rPr lang="tr-TR" sz="1800" dirty="0" err="1">
                <a:hlinkClick r:id="rId9"/>
              </a:rPr>
              <a:t>PLanı</a:t>
            </a:r>
            <a:r>
              <a:rPr lang="tr-TR" sz="1800" dirty="0">
                <a:hlinkClick r:id="rId9"/>
              </a:rPr>
              <a:t> Örneği</a:t>
            </a:r>
            <a:endParaRPr lang="tr-TR" sz="1800" dirty="0"/>
          </a:p>
          <a:p>
            <a:r>
              <a:rPr lang="tr-TR" sz="1800" dirty="0">
                <a:hlinkClick r:id="rId10"/>
              </a:rPr>
              <a:t>Ek-4 Çıkış Bildirimi Şablonu</a:t>
            </a:r>
            <a:endParaRPr lang="tr-TR" sz="1800" dirty="0"/>
          </a:p>
          <a:p>
            <a:r>
              <a:rPr lang="tr-TR" sz="1800" dirty="0">
                <a:hlinkClick r:id="rId11"/>
              </a:rPr>
              <a:t>Ek-5 İzleme Takımı Ziyaret Planı Örneği</a:t>
            </a:r>
            <a:endParaRPr lang="tr-TR" sz="1800" dirty="0"/>
          </a:p>
          <a:p>
            <a:r>
              <a:rPr lang="tr-TR" sz="1800" dirty="0">
                <a:hlinkClick r:id="rId12"/>
              </a:rPr>
              <a:t>Ek-6 İzleme Raporu Şablonu</a:t>
            </a:r>
            <a:endParaRPr lang="tr-TR" sz="1800" dirty="0"/>
          </a:p>
          <a:p>
            <a:endParaRPr lang="tr-TR" sz="1800" dirty="0"/>
          </a:p>
        </p:txBody>
      </p:sp>
    </p:spTree>
    <p:extLst>
      <p:ext uri="{BB962C8B-B14F-4D97-AF65-F5344CB8AC3E}">
        <p14:creationId xmlns:p14="http://schemas.microsoft.com/office/powerpoint/2010/main" val="101579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5EBE994-7217-495D-8B7A-CC6696E4052F}"/>
              </a:ext>
            </a:extLst>
          </p:cNvPr>
          <p:cNvSpPr>
            <a:spLocks noGrp="1"/>
          </p:cNvSpPr>
          <p:nvPr>
            <p:ph type="title"/>
          </p:nvPr>
        </p:nvSpPr>
        <p:spPr>
          <a:xfrm>
            <a:off x="686834" y="1153572"/>
            <a:ext cx="3200400" cy="4461163"/>
          </a:xfrm>
        </p:spPr>
        <p:txBody>
          <a:bodyPr>
            <a:normAutofit/>
          </a:bodyPr>
          <a:lstStyle/>
          <a:p>
            <a:r>
              <a:rPr lang="tr-TR">
                <a:solidFill>
                  <a:srgbClr val="FFFFFF"/>
                </a:solidFill>
              </a:rPr>
              <a:t>Kaynak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C82D3DF9-1AC4-4701-B3FA-90EAD8BB3A8A}"/>
              </a:ext>
            </a:extLst>
          </p:cNvPr>
          <p:cNvSpPr>
            <a:spLocks noGrp="1"/>
          </p:cNvSpPr>
          <p:nvPr>
            <p:ph idx="1"/>
          </p:nvPr>
        </p:nvSpPr>
        <p:spPr>
          <a:xfrm>
            <a:off x="4447308" y="591344"/>
            <a:ext cx="6906491" cy="5585619"/>
          </a:xfrm>
        </p:spPr>
        <p:txBody>
          <a:bodyPr anchor="ctr">
            <a:normAutofit/>
          </a:bodyPr>
          <a:lstStyle/>
          <a:p>
            <a:r>
              <a:rPr lang="tr-TR" dirty="0"/>
              <a:t>https://portal.yokak.gov.tr/kategori/kurumsal-dis-degerlendirme/</a:t>
            </a:r>
          </a:p>
        </p:txBody>
      </p:sp>
    </p:spTree>
    <p:extLst>
      <p:ext uri="{BB962C8B-B14F-4D97-AF65-F5344CB8AC3E}">
        <p14:creationId xmlns:p14="http://schemas.microsoft.com/office/powerpoint/2010/main" val="5446788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329</Words>
  <Application>Microsoft Office PowerPoint</Application>
  <PresentationFormat>Geniş ekran</PresentationFormat>
  <Paragraphs>23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Kurumsal Dış Değerlendirme ve Akreditasyon Programı </vt:lpstr>
      <vt:lpstr>Kurumsal Dış Değerlendirme Programı </vt:lpstr>
      <vt:lpstr>Kurumsal Akreditasyon Programı </vt:lpstr>
      <vt:lpstr>Kurumsal Dış Değerlendirme ve Akreditasyon Sürecine Hazırlık ve Sürecin Yönetilmesi </vt:lpstr>
      <vt:lpstr>Kurumsal Dış Değerlendirme ve Akreditasyon Kapsamında Kullanılan Belgeler</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Kurumsal Dış Değerlendirme ve Akreditasyon Programı </dc:title>
  <dc:creator>yasemin.korkut</dc:creator>
  <cp:lastModifiedBy>yasemin.korkut</cp:lastModifiedBy>
  <cp:revision>3</cp:revision>
  <dcterms:created xsi:type="dcterms:W3CDTF">2021-05-27T09:41:20Z</dcterms:created>
  <dcterms:modified xsi:type="dcterms:W3CDTF">2021-10-18T06:07:03Z</dcterms:modified>
</cp:coreProperties>
</file>